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64" r:id="rId3"/>
    <p:sldId id="335" r:id="rId4"/>
    <p:sldId id="336" r:id="rId5"/>
    <p:sldId id="273" r:id="rId6"/>
    <p:sldId id="337" r:id="rId7"/>
    <p:sldId id="341" r:id="rId8"/>
    <p:sldId id="266" r:id="rId9"/>
    <p:sldId id="342" r:id="rId10"/>
    <p:sldId id="267" r:id="rId11"/>
    <p:sldId id="268" r:id="rId12"/>
    <p:sldId id="277" r:id="rId13"/>
    <p:sldId id="278" r:id="rId14"/>
    <p:sldId id="279" r:id="rId15"/>
    <p:sldId id="280" r:id="rId16"/>
    <p:sldId id="269" r:id="rId17"/>
    <p:sldId id="270" r:id="rId18"/>
    <p:sldId id="271" r:id="rId19"/>
    <p:sldId id="281" r:id="rId20"/>
    <p:sldId id="343" r:id="rId21"/>
    <p:sldId id="283" r:id="rId22"/>
    <p:sldId id="285" r:id="rId23"/>
    <p:sldId id="284" r:id="rId24"/>
    <p:sldId id="287" r:id="rId25"/>
    <p:sldId id="288" r:id="rId26"/>
    <p:sldId id="289" r:id="rId27"/>
    <p:sldId id="291" r:id="rId28"/>
    <p:sldId id="296" r:id="rId29"/>
    <p:sldId id="297" r:id="rId30"/>
    <p:sldId id="298" r:id="rId31"/>
    <p:sldId id="299" r:id="rId32"/>
    <p:sldId id="323" r:id="rId33"/>
    <p:sldId id="292" r:id="rId34"/>
    <p:sldId id="293" r:id="rId35"/>
    <p:sldId id="294" r:id="rId36"/>
    <p:sldId id="295" r:id="rId37"/>
    <p:sldId id="300" r:id="rId38"/>
    <p:sldId id="301" r:id="rId39"/>
    <p:sldId id="310" r:id="rId40"/>
    <p:sldId id="311" r:id="rId41"/>
    <p:sldId id="302" r:id="rId42"/>
    <p:sldId id="344" r:id="rId43"/>
    <p:sldId id="303" r:id="rId44"/>
    <p:sldId id="312" r:id="rId45"/>
    <p:sldId id="346" r:id="rId46"/>
    <p:sldId id="313" r:id="rId47"/>
    <p:sldId id="314" r:id="rId48"/>
    <p:sldId id="315" r:id="rId49"/>
    <p:sldId id="305" r:id="rId50"/>
    <p:sldId id="316" r:id="rId51"/>
    <p:sldId id="345" r:id="rId52"/>
    <p:sldId id="327" r:id="rId53"/>
    <p:sldId id="333" r:id="rId54"/>
    <p:sldId id="328" r:id="rId55"/>
    <p:sldId id="329" r:id="rId56"/>
    <p:sldId id="330" r:id="rId57"/>
    <p:sldId id="334"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2" d="100"/>
          <a:sy n="52" d="100"/>
        </p:scale>
        <p:origin x="-289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9.wmf"/><Relationship Id="rId4" Type="http://schemas.openxmlformats.org/officeDocument/2006/relationships/image" Target="../media/image2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33.wmf"/><Relationship Id="rId4"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34.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35.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6" Type="http://schemas.openxmlformats.org/officeDocument/2006/relationships/image" Target="../media/image50.wmf"/><Relationship Id="rId5" Type="http://schemas.openxmlformats.org/officeDocument/2006/relationships/image" Target="../media/image49.wmf"/><Relationship Id="rId4" Type="http://schemas.openxmlformats.org/officeDocument/2006/relationships/image" Target="../media/image48.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image" Target="../media/image47.wmf"/><Relationship Id="rId7" Type="http://schemas.openxmlformats.org/officeDocument/2006/relationships/image" Target="../media/image51.wmf"/><Relationship Id="rId2" Type="http://schemas.openxmlformats.org/officeDocument/2006/relationships/image" Target="../media/image46.wmf"/><Relationship Id="rId1" Type="http://schemas.openxmlformats.org/officeDocument/2006/relationships/image" Target="../media/image45.wmf"/><Relationship Id="rId6" Type="http://schemas.openxmlformats.org/officeDocument/2006/relationships/image" Target="../media/image50.wmf"/><Relationship Id="rId5" Type="http://schemas.openxmlformats.org/officeDocument/2006/relationships/image" Target="../media/image49.wmf"/><Relationship Id="rId4" Type="http://schemas.openxmlformats.org/officeDocument/2006/relationships/image" Target="../media/image48.wmf"/><Relationship Id="rId9" Type="http://schemas.openxmlformats.org/officeDocument/2006/relationships/image" Target="../media/image53.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5" Type="http://schemas.openxmlformats.org/officeDocument/2006/relationships/image" Target="../media/image59.wmf"/><Relationship Id="rId4" Type="http://schemas.openxmlformats.org/officeDocument/2006/relationships/image" Target="../media/image58.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5" Type="http://schemas.openxmlformats.org/officeDocument/2006/relationships/image" Target="../media/image59.wmf"/><Relationship Id="rId4" Type="http://schemas.openxmlformats.org/officeDocument/2006/relationships/image" Target="../media/image62.wmf"/></Relationships>
</file>

<file path=ppt/drawings/_rels/vmlDrawing29.v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image" Target="../media/image57.wmf"/><Relationship Id="rId7" Type="http://schemas.openxmlformats.org/officeDocument/2006/relationships/image" Target="../media/image63.wmf"/><Relationship Id="rId12" Type="http://schemas.openxmlformats.org/officeDocument/2006/relationships/image" Target="../media/image68.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11" Type="http://schemas.openxmlformats.org/officeDocument/2006/relationships/image" Target="../media/image67.wmf"/><Relationship Id="rId5" Type="http://schemas.openxmlformats.org/officeDocument/2006/relationships/image" Target="../media/image59.wmf"/><Relationship Id="rId10" Type="http://schemas.openxmlformats.org/officeDocument/2006/relationships/image" Target="../media/image66.wmf"/><Relationship Id="rId4" Type="http://schemas.openxmlformats.org/officeDocument/2006/relationships/image" Target="../media/image62.wmf"/><Relationship Id="rId9" Type="http://schemas.openxmlformats.org/officeDocument/2006/relationships/image" Target="../media/image6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70.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71.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72.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5" Type="http://schemas.openxmlformats.org/officeDocument/2006/relationships/image" Target="../media/image73.wmf"/><Relationship Id="rId4" Type="http://schemas.openxmlformats.org/officeDocument/2006/relationships/image" Target="../media/image62.wmf"/></Relationships>
</file>

<file path=ppt/drawings/_rels/vmlDrawing35.v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image" Target="../media/image57.wmf"/><Relationship Id="rId7" Type="http://schemas.openxmlformats.org/officeDocument/2006/relationships/image" Target="../media/image63.wmf"/><Relationship Id="rId12" Type="http://schemas.openxmlformats.org/officeDocument/2006/relationships/image" Target="../media/image68.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11" Type="http://schemas.openxmlformats.org/officeDocument/2006/relationships/image" Target="../media/image67.wmf"/><Relationship Id="rId5" Type="http://schemas.openxmlformats.org/officeDocument/2006/relationships/image" Target="../media/image59.wmf"/><Relationship Id="rId10" Type="http://schemas.openxmlformats.org/officeDocument/2006/relationships/image" Target="../media/image66.wmf"/><Relationship Id="rId4" Type="http://schemas.openxmlformats.org/officeDocument/2006/relationships/image" Target="../media/image62.wmf"/><Relationship Id="rId9" Type="http://schemas.openxmlformats.org/officeDocument/2006/relationships/image" Target="../media/image65.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7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2.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2.wmf"/><Relationship Id="rId5" Type="http://schemas.openxmlformats.org/officeDocument/2006/relationships/image" Target="../media/image9.wmf"/><Relationship Id="rId4"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2.wmf"/><Relationship Id="rId5" Type="http://schemas.openxmlformats.org/officeDocument/2006/relationships/image" Target="../media/image16.wmf"/><Relationship Id="rId4"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A606FC-454D-4793-8FE3-C38A9EFCC177}" type="datetimeFigureOut">
              <a:rPr lang="en-GB" smtClean="0"/>
              <a:pPr/>
              <a:t>27/09/2015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16327B-781F-4D0C-B095-DC0CF7ECBC7C}" type="slidenum">
              <a:rPr lang="en-GB" smtClean="0"/>
              <a:pPr/>
              <a:t>‹#›</a:t>
            </a:fld>
            <a:endParaRPr lang="en-GB"/>
          </a:p>
        </p:txBody>
      </p:sp>
    </p:spTree>
    <p:extLst>
      <p:ext uri="{BB962C8B-B14F-4D97-AF65-F5344CB8AC3E}">
        <p14:creationId xmlns:p14="http://schemas.microsoft.com/office/powerpoint/2010/main" val="1856392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DAG </a:t>
            </a:r>
            <a:endParaRPr lang="es-CL" dirty="0"/>
          </a:p>
        </p:txBody>
      </p:sp>
      <p:sp>
        <p:nvSpPr>
          <p:cNvPr id="4" name="Slide Number Placeholder 3"/>
          <p:cNvSpPr>
            <a:spLocks noGrp="1"/>
          </p:cNvSpPr>
          <p:nvPr>
            <p:ph type="sldNum" sz="quarter" idx="10"/>
          </p:nvPr>
        </p:nvSpPr>
        <p:spPr/>
        <p:txBody>
          <a:bodyPr/>
          <a:lstStyle/>
          <a:p>
            <a:fld id="{26241B80-9024-40DE-A17A-A59DA7CD7A38}" type="slidenum">
              <a:rPr lang="en-GB" smtClean="0"/>
              <a:pPr/>
              <a:t>9</a:t>
            </a:fld>
            <a:endParaRPr lang="en-GB"/>
          </a:p>
        </p:txBody>
      </p:sp>
    </p:spTree>
    <p:extLst>
      <p:ext uri="{BB962C8B-B14F-4D97-AF65-F5344CB8AC3E}">
        <p14:creationId xmlns:p14="http://schemas.microsoft.com/office/powerpoint/2010/main" val="2595395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0">
                <a:solidFill>
                  <a:srgbClr val="0000CC"/>
                </a:solidFill>
                <a:latin typeface="Comic Sans MS" pitchFamily="66"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000CC"/>
                </a:solidFill>
                <a:latin typeface="Comic Sans MS" pitchFamily="66"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rgbClr val="0000CC"/>
                </a:solidFill>
                <a:latin typeface="Comic Sans MS" pitchFamily="66" charset="0"/>
              </a:defRPr>
            </a:lvl1p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9073D-0B27-4761-B6AD-33DE2BF4EF73}" type="datetimeFigureOut">
              <a:rPr lang="en-GB" smtClean="0"/>
              <a:pPr/>
              <a:t>27/09/2015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5B71E7-848A-4E7E-9671-DD797FFEA2E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89073D-0B27-4761-B6AD-33DE2BF4EF73}" type="datetimeFigureOut">
              <a:rPr lang="en-GB" smtClean="0"/>
              <a:pPr/>
              <a:t>27/09/2015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B71E7-848A-4E7E-9671-DD797FFEA2E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7.bin"/><Relationship Id="rId7" Type="http://schemas.openxmlformats.org/officeDocument/2006/relationships/oleObject" Target="../embeddings/oleObject19.bin"/><Relationship Id="rId12"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3.wmf"/><Relationship Id="rId11" Type="http://schemas.openxmlformats.org/officeDocument/2006/relationships/oleObject" Target="../embeddings/oleObject21.bin"/><Relationship Id="rId5" Type="http://schemas.openxmlformats.org/officeDocument/2006/relationships/oleObject" Target="../embeddings/oleObject18.bin"/><Relationship Id="rId10" Type="http://schemas.openxmlformats.org/officeDocument/2006/relationships/image" Target="../media/image15.wmf"/><Relationship Id="rId4" Type="http://schemas.openxmlformats.org/officeDocument/2006/relationships/image" Target="../media/image2.wmf"/><Relationship Id="rId9" Type="http://schemas.openxmlformats.org/officeDocument/2006/relationships/oleObject" Target="../embeddings/oleObject20.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8.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21.wmf"/><Relationship Id="rId5" Type="http://schemas.openxmlformats.org/officeDocument/2006/relationships/oleObject" Target="../embeddings/oleObject26.bin"/><Relationship Id="rId4" Type="http://schemas.openxmlformats.org/officeDocument/2006/relationships/image" Target="../media/image2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23.emf"/><Relationship Id="rId4" Type="http://schemas.openxmlformats.org/officeDocument/2006/relationships/image" Target="../media/image22.wmf"/></Relationships>
</file>

<file path=ppt/slides/_rels/slide23.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25.wmf"/><Relationship Id="rId5" Type="http://schemas.openxmlformats.org/officeDocument/2006/relationships/oleObject" Target="../embeddings/oleObject29.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32.bin"/><Relationship Id="rId7" Type="http://schemas.openxmlformats.org/officeDocument/2006/relationships/oleObject" Target="../embeddings/oleObject34.bin"/><Relationship Id="rId12" Type="http://schemas.openxmlformats.org/officeDocument/2006/relationships/image" Target="../media/image28.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25.wmf"/><Relationship Id="rId11" Type="http://schemas.openxmlformats.org/officeDocument/2006/relationships/oleObject" Target="../embeddings/oleObject36.bin"/><Relationship Id="rId5" Type="http://schemas.openxmlformats.org/officeDocument/2006/relationships/oleObject" Target="../embeddings/oleObject33.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35.bin"/></Relationships>
</file>

<file path=ppt/slides/_rels/slide25.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37.bin"/><Relationship Id="rId7" Type="http://schemas.openxmlformats.org/officeDocument/2006/relationships/oleObject" Target="../embeddings/oleObject39.bin"/><Relationship Id="rId12"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25.wmf"/><Relationship Id="rId11" Type="http://schemas.openxmlformats.org/officeDocument/2006/relationships/oleObject" Target="../embeddings/oleObject41.bin"/><Relationship Id="rId5" Type="http://schemas.openxmlformats.org/officeDocument/2006/relationships/oleObject" Target="../embeddings/oleObject38.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40.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30.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43.bin"/><Relationship Id="rId7" Type="http://schemas.openxmlformats.org/officeDocument/2006/relationships/oleObject" Target="../embeddings/oleObject45.bin"/><Relationship Id="rId12"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25.wmf"/><Relationship Id="rId11" Type="http://schemas.openxmlformats.org/officeDocument/2006/relationships/oleObject" Target="../embeddings/oleObject47.bin"/><Relationship Id="rId5" Type="http://schemas.openxmlformats.org/officeDocument/2006/relationships/oleObject" Target="../embeddings/oleObject44.bin"/><Relationship Id="rId10" Type="http://schemas.openxmlformats.org/officeDocument/2006/relationships/image" Target="../media/image32.wmf"/><Relationship Id="rId4" Type="http://schemas.openxmlformats.org/officeDocument/2006/relationships/image" Target="../media/image24.wmf"/><Relationship Id="rId9" Type="http://schemas.openxmlformats.org/officeDocument/2006/relationships/oleObject" Target="../embeddings/oleObject46.bin"/></Relationships>
</file>

<file path=ppt/slides/_rels/slide29.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53.bin"/><Relationship Id="rId3" Type="http://schemas.openxmlformats.org/officeDocument/2006/relationships/oleObject" Target="../embeddings/oleObject48.bin"/><Relationship Id="rId7" Type="http://schemas.openxmlformats.org/officeDocument/2006/relationships/oleObject" Target="../embeddings/oleObject50.bin"/><Relationship Id="rId12"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24.wmf"/><Relationship Id="rId11" Type="http://schemas.openxmlformats.org/officeDocument/2006/relationships/oleObject" Target="../embeddings/oleObject52.bin"/><Relationship Id="rId5" Type="http://schemas.openxmlformats.org/officeDocument/2006/relationships/oleObject" Target="../embeddings/oleObject49.bin"/><Relationship Id="rId10" Type="http://schemas.openxmlformats.org/officeDocument/2006/relationships/image" Target="../media/image31.wmf"/><Relationship Id="rId4" Type="http://schemas.openxmlformats.org/officeDocument/2006/relationships/image" Target="../media/image34.wmf"/><Relationship Id="rId9" Type="http://schemas.openxmlformats.org/officeDocument/2006/relationships/oleObject" Target="../embeddings/oleObject51.bin"/><Relationship Id="rId14" Type="http://schemas.openxmlformats.org/officeDocument/2006/relationships/image" Target="../media/image33.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59.bin"/><Relationship Id="rId3" Type="http://schemas.openxmlformats.org/officeDocument/2006/relationships/oleObject" Target="../embeddings/oleObject54.bin"/><Relationship Id="rId7" Type="http://schemas.openxmlformats.org/officeDocument/2006/relationships/oleObject" Target="../embeddings/oleObject56.bin"/><Relationship Id="rId12"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24.wmf"/><Relationship Id="rId11" Type="http://schemas.openxmlformats.org/officeDocument/2006/relationships/oleObject" Target="../embeddings/oleObject58.bin"/><Relationship Id="rId5" Type="http://schemas.openxmlformats.org/officeDocument/2006/relationships/oleObject" Target="../embeddings/oleObject55.bin"/><Relationship Id="rId10" Type="http://schemas.openxmlformats.org/officeDocument/2006/relationships/image" Target="../media/image31.wmf"/><Relationship Id="rId4" Type="http://schemas.openxmlformats.org/officeDocument/2006/relationships/image" Target="../media/image35.wmf"/><Relationship Id="rId9" Type="http://schemas.openxmlformats.org/officeDocument/2006/relationships/oleObject" Target="../embeddings/oleObject57.bin"/><Relationship Id="rId14" Type="http://schemas.openxmlformats.org/officeDocument/2006/relationships/image" Target="../media/image33.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36.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37.wmf"/><Relationship Id="rId4" Type="http://schemas.openxmlformats.org/officeDocument/2006/relationships/oleObject" Target="../embeddings/oleObject61.bin"/></Relationships>
</file>

<file path=ppt/slides/_rels/slide34.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oleObject" Target="../embeddings/oleObject67.bin"/><Relationship Id="rId3" Type="http://schemas.openxmlformats.org/officeDocument/2006/relationships/oleObject" Target="../embeddings/oleObject62.bin"/><Relationship Id="rId7" Type="http://schemas.openxmlformats.org/officeDocument/2006/relationships/oleObject" Target="../embeddings/oleObject64.bin"/><Relationship Id="rId12" Type="http://schemas.openxmlformats.org/officeDocument/2006/relationships/image" Target="../media/image49.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46.wmf"/><Relationship Id="rId11" Type="http://schemas.openxmlformats.org/officeDocument/2006/relationships/oleObject" Target="../embeddings/oleObject66.bin"/><Relationship Id="rId5" Type="http://schemas.openxmlformats.org/officeDocument/2006/relationships/oleObject" Target="../embeddings/oleObject63.bin"/><Relationship Id="rId10" Type="http://schemas.openxmlformats.org/officeDocument/2006/relationships/image" Target="../media/image48.wmf"/><Relationship Id="rId4" Type="http://schemas.openxmlformats.org/officeDocument/2006/relationships/image" Target="../media/image45.wmf"/><Relationship Id="rId9" Type="http://schemas.openxmlformats.org/officeDocument/2006/relationships/oleObject" Target="../embeddings/oleObject65.bin"/><Relationship Id="rId14" Type="http://schemas.openxmlformats.org/officeDocument/2006/relationships/image" Target="../media/image50.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40.x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oleObject" Target="../embeddings/oleObject73.bin"/><Relationship Id="rId18" Type="http://schemas.openxmlformats.org/officeDocument/2006/relationships/image" Target="../media/image52.wmf"/><Relationship Id="rId3" Type="http://schemas.openxmlformats.org/officeDocument/2006/relationships/oleObject" Target="../embeddings/oleObject68.bin"/><Relationship Id="rId7" Type="http://schemas.openxmlformats.org/officeDocument/2006/relationships/oleObject" Target="../embeddings/oleObject70.bin"/><Relationship Id="rId12" Type="http://schemas.openxmlformats.org/officeDocument/2006/relationships/image" Target="../media/image49.wmf"/><Relationship Id="rId17" Type="http://schemas.openxmlformats.org/officeDocument/2006/relationships/oleObject" Target="../embeddings/oleObject75.bin"/><Relationship Id="rId2" Type="http://schemas.openxmlformats.org/officeDocument/2006/relationships/slideLayout" Target="../slideLayouts/slideLayout2.xml"/><Relationship Id="rId16" Type="http://schemas.openxmlformats.org/officeDocument/2006/relationships/image" Target="../media/image51.wmf"/><Relationship Id="rId20" Type="http://schemas.openxmlformats.org/officeDocument/2006/relationships/image" Target="../media/image53.wmf"/><Relationship Id="rId1" Type="http://schemas.openxmlformats.org/officeDocument/2006/relationships/vmlDrawing" Target="../drawings/vmlDrawing25.vml"/><Relationship Id="rId6" Type="http://schemas.openxmlformats.org/officeDocument/2006/relationships/image" Target="../media/image46.wmf"/><Relationship Id="rId11" Type="http://schemas.openxmlformats.org/officeDocument/2006/relationships/oleObject" Target="../embeddings/oleObject72.bin"/><Relationship Id="rId5" Type="http://schemas.openxmlformats.org/officeDocument/2006/relationships/oleObject" Target="../embeddings/oleObject69.bin"/><Relationship Id="rId15" Type="http://schemas.openxmlformats.org/officeDocument/2006/relationships/oleObject" Target="../embeddings/oleObject74.bin"/><Relationship Id="rId10" Type="http://schemas.openxmlformats.org/officeDocument/2006/relationships/image" Target="../media/image48.wmf"/><Relationship Id="rId19" Type="http://schemas.openxmlformats.org/officeDocument/2006/relationships/oleObject" Target="../embeddings/oleObject76.bin"/><Relationship Id="rId4" Type="http://schemas.openxmlformats.org/officeDocument/2006/relationships/image" Target="../media/image45.wmf"/><Relationship Id="rId9" Type="http://schemas.openxmlformats.org/officeDocument/2006/relationships/oleObject" Target="../embeddings/oleObject71.bin"/><Relationship Id="rId14" Type="http://schemas.openxmlformats.org/officeDocument/2006/relationships/image" Target="../media/image50.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54.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oleObject" Target="../embeddings/oleObject83.bin"/><Relationship Id="rId3" Type="http://schemas.openxmlformats.org/officeDocument/2006/relationships/oleObject" Target="../embeddings/oleObject78.bin"/><Relationship Id="rId7" Type="http://schemas.openxmlformats.org/officeDocument/2006/relationships/oleObject" Target="../embeddings/oleObject80.bin"/><Relationship Id="rId12" Type="http://schemas.openxmlformats.org/officeDocument/2006/relationships/image" Target="../media/image59.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56.wmf"/><Relationship Id="rId11" Type="http://schemas.openxmlformats.org/officeDocument/2006/relationships/oleObject" Target="../embeddings/oleObject82.bin"/><Relationship Id="rId5" Type="http://schemas.openxmlformats.org/officeDocument/2006/relationships/oleObject" Target="../embeddings/oleObject79.bin"/><Relationship Id="rId10" Type="http://schemas.openxmlformats.org/officeDocument/2006/relationships/image" Target="../media/image58.wmf"/><Relationship Id="rId4" Type="http://schemas.openxmlformats.org/officeDocument/2006/relationships/image" Target="../media/image55.wmf"/><Relationship Id="rId9" Type="http://schemas.openxmlformats.org/officeDocument/2006/relationships/oleObject" Target="../embeddings/oleObject81.bin"/><Relationship Id="rId14" Type="http://schemas.openxmlformats.org/officeDocument/2006/relationships/image" Target="../media/image60.wmf"/></Relationships>
</file>

<file path=ppt/slides/_rels/slide45.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oleObject" Target="../embeddings/oleObject89.bin"/><Relationship Id="rId3" Type="http://schemas.openxmlformats.org/officeDocument/2006/relationships/oleObject" Target="../embeddings/oleObject84.bin"/><Relationship Id="rId7" Type="http://schemas.openxmlformats.org/officeDocument/2006/relationships/oleObject" Target="../embeddings/oleObject86.bin"/><Relationship Id="rId12" Type="http://schemas.openxmlformats.org/officeDocument/2006/relationships/image" Target="../media/image59.wmf"/><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56.wmf"/><Relationship Id="rId11" Type="http://schemas.openxmlformats.org/officeDocument/2006/relationships/oleObject" Target="../embeddings/oleObject88.bin"/><Relationship Id="rId5" Type="http://schemas.openxmlformats.org/officeDocument/2006/relationships/oleObject" Target="../embeddings/oleObject85.bin"/><Relationship Id="rId10" Type="http://schemas.openxmlformats.org/officeDocument/2006/relationships/image" Target="../media/image62.wmf"/><Relationship Id="rId4" Type="http://schemas.openxmlformats.org/officeDocument/2006/relationships/image" Target="../media/image55.wmf"/><Relationship Id="rId9" Type="http://schemas.openxmlformats.org/officeDocument/2006/relationships/oleObject" Target="../embeddings/oleObject87.bin"/><Relationship Id="rId14" Type="http://schemas.openxmlformats.org/officeDocument/2006/relationships/image" Target="../media/image60.wmf"/></Relationships>
</file>

<file path=ppt/slides/_rels/slide47.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oleObject" Target="../embeddings/oleObject95.bin"/><Relationship Id="rId18" Type="http://schemas.openxmlformats.org/officeDocument/2006/relationships/image" Target="../media/image64.wmf"/><Relationship Id="rId26" Type="http://schemas.openxmlformats.org/officeDocument/2006/relationships/image" Target="../media/image68.wmf"/><Relationship Id="rId3" Type="http://schemas.openxmlformats.org/officeDocument/2006/relationships/oleObject" Target="../embeddings/oleObject90.bin"/><Relationship Id="rId21" Type="http://schemas.openxmlformats.org/officeDocument/2006/relationships/oleObject" Target="../embeddings/oleObject99.bin"/><Relationship Id="rId7" Type="http://schemas.openxmlformats.org/officeDocument/2006/relationships/oleObject" Target="../embeddings/oleObject92.bin"/><Relationship Id="rId12" Type="http://schemas.openxmlformats.org/officeDocument/2006/relationships/image" Target="../media/image59.wmf"/><Relationship Id="rId17" Type="http://schemas.openxmlformats.org/officeDocument/2006/relationships/oleObject" Target="../embeddings/oleObject97.bin"/><Relationship Id="rId25" Type="http://schemas.openxmlformats.org/officeDocument/2006/relationships/oleObject" Target="../embeddings/oleObject101.bin"/><Relationship Id="rId2" Type="http://schemas.openxmlformats.org/officeDocument/2006/relationships/slideLayout" Target="../slideLayouts/slideLayout2.xml"/><Relationship Id="rId16" Type="http://schemas.openxmlformats.org/officeDocument/2006/relationships/image" Target="../media/image63.wmf"/><Relationship Id="rId20" Type="http://schemas.openxmlformats.org/officeDocument/2006/relationships/image" Target="../media/image65.wmf"/><Relationship Id="rId1" Type="http://schemas.openxmlformats.org/officeDocument/2006/relationships/vmlDrawing" Target="../drawings/vmlDrawing29.vml"/><Relationship Id="rId6" Type="http://schemas.openxmlformats.org/officeDocument/2006/relationships/image" Target="../media/image56.wmf"/><Relationship Id="rId11" Type="http://schemas.openxmlformats.org/officeDocument/2006/relationships/oleObject" Target="../embeddings/oleObject94.bin"/><Relationship Id="rId24" Type="http://schemas.openxmlformats.org/officeDocument/2006/relationships/image" Target="../media/image67.wmf"/><Relationship Id="rId5" Type="http://schemas.openxmlformats.org/officeDocument/2006/relationships/oleObject" Target="../embeddings/oleObject91.bin"/><Relationship Id="rId15" Type="http://schemas.openxmlformats.org/officeDocument/2006/relationships/oleObject" Target="../embeddings/oleObject96.bin"/><Relationship Id="rId23" Type="http://schemas.openxmlformats.org/officeDocument/2006/relationships/oleObject" Target="../embeddings/oleObject100.bin"/><Relationship Id="rId10" Type="http://schemas.openxmlformats.org/officeDocument/2006/relationships/image" Target="../media/image62.wmf"/><Relationship Id="rId19" Type="http://schemas.openxmlformats.org/officeDocument/2006/relationships/oleObject" Target="../embeddings/oleObject98.bin"/><Relationship Id="rId4" Type="http://schemas.openxmlformats.org/officeDocument/2006/relationships/image" Target="../media/image55.wmf"/><Relationship Id="rId9" Type="http://schemas.openxmlformats.org/officeDocument/2006/relationships/oleObject" Target="../embeddings/oleObject93.bin"/><Relationship Id="rId14" Type="http://schemas.openxmlformats.org/officeDocument/2006/relationships/image" Target="../media/image60.wmf"/><Relationship Id="rId22" Type="http://schemas.openxmlformats.org/officeDocument/2006/relationships/image" Target="../media/image66.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02.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69.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03.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image" Target="../media/image70.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04.bin"/><Relationship Id="rId2" Type="http://schemas.openxmlformats.org/officeDocument/2006/relationships/slideLayout" Target="../slideLayouts/slideLayout2.xml"/><Relationship Id="rId1" Type="http://schemas.openxmlformats.org/officeDocument/2006/relationships/vmlDrawing" Target="../drawings/vmlDrawing32.vml"/><Relationship Id="rId4" Type="http://schemas.openxmlformats.org/officeDocument/2006/relationships/image" Target="../media/image71.w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05.bin"/><Relationship Id="rId2" Type="http://schemas.openxmlformats.org/officeDocument/2006/relationships/slideLayout" Target="../slideLayouts/slideLayout7.xml"/><Relationship Id="rId1" Type="http://schemas.openxmlformats.org/officeDocument/2006/relationships/vmlDrawing" Target="../drawings/vmlDrawing33.vml"/><Relationship Id="rId4" Type="http://schemas.openxmlformats.org/officeDocument/2006/relationships/image" Target="../media/image72.wmf"/></Relationships>
</file>

<file path=ppt/slides/_rels/slide54.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oleObject" Target="../embeddings/oleObject111.bin"/><Relationship Id="rId3" Type="http://schemas.openxmlformats.org/officeDocument/2006/relationships/oleObject" Target="../embeddings/oleObject106.bin"/><Relationship Id="rId7" Type="http://schemas.openxmlformats.org/officeDocument/2006/relationships/oleObject" Target="../embeddings/oleObject108.bin"/><Relationship Id="rId12" Type="http://schemas.openxmlformats.org/officeDocument/2006/relationships/image" Target="../media/image73.wmf"/><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image" Target="../media/image56.wmf"/><Relationship Id="rId11" Type="http://schemas.openxmlformats.org/officeDocument/2006/relationships/oleObject" Target="../embeddings/oleObject110.bin"/><Relationship Id="rId5" Type="http://schemas.openxmlformats.org/officeDocument/2006/relationships/oleObject" Target="../embeddings/oleObject107.bin"/><Relationship Id="rId10" Type="http://schemas.openxmlformats.org/officeDocument/2006/relationships/image" Target="../media/image62.wmf"/><Relationship Id="rId4" Type="http://schemas.openxmlformats.org/officeDocument/2006/relationships/image" Target="../media/image55.wmf"/><Relationship Id="rId9" Type="http://schemas.openxmlformats.org/officeDocument/2006/relationships/oleObject" Target="../embeddings/oleObject109.bin"/><Relationship Id="rId14" Type="http://schemas.openxmlformats.org/officeDocument/2006/relationships/image" Target="../media/image60.wmf"/></Relationships>
</file>

<file path=ppt/slides/_rels/slide55.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oleObject" Target="../embeddings/oleObject117.bin"/><Relationship Id="rId18" Type="http://schemas.openxmlformats.org/officeDocument/2006/relationships/image" Target="../media/image74.wmf"/><Relationship Id="rId26" Type="http://schemas.openxmlformats.org/officeDocument/2006/relationships/image" Target="../media/image68.wmf"/><Relationship Id="rId3" Type="http://schemas.openxmlformats.org/officeDocument/2006/relationships/oleObject" Target="../embeddings/oleObject112.bin"/><Relationship Id="rId21" Type="http://schemas.openxmlformats.org/officeDocument/2006/relationships/oleObject" Target="../embeddings/oleObject121.bin"/><Relationship Id="rId7" Type="http://schemas.openxmlformats.org/officeDocument/2006/relationships/oleObject" Target="../embeddings/oleObject114.bin"/><Relationship Id="rId12" Type="http://schemas.openxmlformats.org/officeDocument/2006/relationships/image" Target="../media/image59.wmf"/><Relationship Id="rId17" Type="http://schemas.openxmlformats.org/officeDocument/2006/relationships/oleObject" Target="../embeddings/oleObject119.bin"/><Relationship Id="rId25" Type="http://schemas.openxmlformats.org/officeDocument/2006/relationships/oleObject" Target="../embeddings/oleObject123.bin"/><Relationship Id="rId2" Type="http://schemas.openxmlformats.org/officeDocument/2006/relationships/slideLayout" Target="../slideLayouts/slideLayout2.xml"/><Relationship Id="rId16" Type="http://schemas.openxmlformats.org/officeDocument/2006/relationships/image" Target="../media/image63.wmf"/><Relationship Id="rId20" Type="http://schemas.openxmlformats.org/officeDocument/2006/relationships/image" Target="../media/image65.wmf"/><Relationship Id="rId1" Type="http://schemas.openxmlformats.org/officeDocument/2006/relationships/vmlDrawing" Target="../drawings/vmlDrawing35.vml"/><Relationship Id="rId6" Type="http://schemas.openxmlformats.org/officeDocument/2006/relationships/image" Target="../media/image56.wmf"/><Relationship Id="rId11" Type="http://schemas.openxmlformats.org/officeDocument/2006/relationships/oleObject" Target="../embeddings/oleObject116.bin"/><Relationship Id="rId24" Type="http://schemas.openxmlformats.org/officeDocument/2006/relationships/image" Target="../media/image67.wmf"/><Relationship Id="rId5" Type="http://schemas.openxmlformats.org/officeDocument/2006/relationships/oleObject" Target="../embeddings/oleObject113.bin"/><Relationship Id="rId15" Type="http://schemas.openxmlformats.org/officeDocument/2006/relationships/oleObject" Target="../embeddings/oleObject118.bin"/><Relationship Id="rId23" Type="http://schemas.openxmlformats.org/officeDocument/2006/relationships/oleObject" Target="../embeddings/oleObject122.bin"/><Relationship Id="rId10" Type="http://schemas.openxmlformats.org/officeDocument/2006/relationships/image" Target="../media/image62.wmf"/><Relationship Id="rId19" Type="http://schemas.openxmlformats.org/officeDocument/2006/relationships/oleObject" Target="../embeddings/oleObject120.bin"/><Relationship Id="rId4" Type="http://schemas.openxmlformats.org/officeDocument/2006/relationships/image" Target="../media/image55.wmf"/><Relationship Id="rId9" Type="http://schemas.openxmlformats.org/officeDocument/2006/relationships/oleObject" Target="../embeddings/oleObject115.bin"/><Relationship Id="rId14" Type="http://schemas.openxmlformats.org/officeDocument/2006/relationships/image" Target="../media/image60.wmf"/><Relationship Id="rId22" Type="http://schemas.openxmlformats.org/officeDocument/2006/relationships/image" Target="../media/image66.wmf"/></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24.bin"/><Relationship Id="rId2" Type="http://schemas.openxmlformats.org/officeDocument/2006/relationships/slideLayout" Target="../slideLayouts/slideLayout2.xml"/><Relationship Id="rId1" Type="http://schemas.openxmlformats.org/officeDocument/2006/relationships/vmlDrawing" Target="../drawings/vmlDrawing36.vml"/><Relationship Id="rId4" Type="http://schemas.openxmlformats.org/officeDocument/2006/relationships/image" Target="../media/image75.wmf"/></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wmf"/><Relationship Id="rId11" Type="http://schemas.openxmlformats.org/officeDocument/2006/relationships/image" Target="../media/image4.wmf"/><Relationship Id="rId5" Type="http://schemas.openxmlformats.org/officeDocument/2006/relationships/oleObject" Target="../embeddings/oleObject6.bin"/><Relationship Id="rId10" Type="http://schemas.openxmlformats.org/officeDocument/2006/relationships/image" Target="../media/image8.wmf"/><Relationship Id="rId4" Type="http://schemas.openxmlformats.org/officeDocument/2006/relationships/image" Target="../media/image2.wmf"/><Relationship Id="rId9"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6.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8.wmf"/><Relationship Id="rId4" Type="http://schemas.openxmlformats.org/officeDocument/2006/relationships/image" Target="../media/image2.wmf"/><Relationship Id="rId9"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0.w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Hierarchical Models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Hidden Processes in Ecology</a:t>
            </a:r>
            <a:endParaRPr lang="en-GB" dirty="0"/>
          </a:p>
        </p:txBody>
      </p:sp>
      <p:sp>
        <p:nvSpPr>
          <p:cNvPr id="3" name="Content Placeholder 2"/>
          <p:cNvSpPr>
            <a:spLocks noGrp="1"/>
          </p:cNvSpPr>
          <p:nvPr>
            <p:ph idx="1"/>
          </p:nvPr>
        </p:nvSpPr>
        <p:spPr>
          <a:xfrm>
            <a:off x="304800" y="1036637"/>
            <a:ext cx="8534400" cy="4525963"/>
          </a:xfrm>
        </p:spPr>
        <p:txBody>
          <a:bodyPr>
            <a:noAutofit/>
          </a:bodyPr>
          <a:lstStyle/>
          <a:p>
            <a:r>
              <a:rPr lang="en-US" sz="2400" dirty="0" smtClean="0"/>
              <a:t>The things we are able to observe are not usually what we seek to understand.</a:t>
            </a:r>
          </a:p>
          <a:p>
            <a:r>
              <a:rPr lang="en-US" sz="2400" dirty="0" smtClean="0"/>
              <a:t>The things we wish to estimate but can’t observe we call </a:t>
            </a:r>
            <a:r>
              <a:rPr lang="en-US" sz="2400" i="1" dirty="0" smtClean="0"/>
              <a:t>latent</a:t>
            </a:r>
            <a:r>
              <a:rPr lang="en-US" sz="2400" dirty="0" smtClean="0"/>
              <a:t>.</a:t>
            </a:r>
          </a:p>
          <a:p>
            <a:r>
              <a:rPr lang="en-US" sz="2400" dirty="0" smtClean="0"/>
              <a:t>We assume that the true, latent state gives rise to the observations with some uncertainty—</a:t>
            </a:r>
            <a:r>
              <a:rPr lang="en-US" sz="2400" i="1" dirty="0" smtClean="0"/>
              <a:t>observation error</a:t>
            </a:r>
            <a:r>
              <a:rPr lang="en-US" sz="2400" dirty="0" smtClean="0"/>
              <a:t>.</a:t>
            </a:r>
          </a:p>
          <a:p>
            <a:r>
              <a:rPr lang="en-US" sz="2400" dirty="0" smtClean="0"/>
              <a:t>We have a model that predicts the true, latent state imperfectly. All the things that influence the true latent state that are not represented in our model we treat stochastically in </a:t>
            </a:r>
            <a:r>
              <a:rPr lang="en-US" sz="2400" i="1" dirty="0" smtClean="0"/>
              <a:t>process variance.</a:t>
            </a:r>
          </a:p>
          <a:p>
            <a:r>
              <a:rPr lang="en-US" sz="2400" dirty="0" smtClean="0"/>
              <a:t>All this means that we need a model for the data (with uncertainty) and a model for the process (with uncertainty).</a:t>
            </a:r>
            <a:endParaRPr lang="en-GB"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Blueprint for Hierarchical </a:t>
            </a:r>
            <a:r>
              <a:rPr lang="en-US" sz="2800" dirty="0" err="1" smtClean="0"/>
              <a:t>Bayes</a:t>
            </a:r>
            <a:endParaRPr lang="en-GB" sz="2800" dirty="0"/>
          </a:p>
        </p:txBody>
      </p:sp>
      <p:sp>
        <p:nvSpPr>
          <p:cNvPr id="3" name="Content Placeholder 2"/>
          <p:cNvSpPr>
            <a:spLocks noGrp="1"/>
          </p:cNvSpPr>
          <p:nvPr>
            <p:ph idx="1"/>
          </p:nvPr>
        </p:nvSpPr>
        <p:spPr/>
        <p:txBody>
          <a:bodyPr>
            <a:normAutofit/>
          </a:bodyPr>
          <a:lstStyle/>
          <a:p>
            <a:r>
              <a:rPr lang="en-US" sz="3000" dirty="0" smtClean="0"/>
              <a:t>The probabilistic basis for factoring complex models into sensible components via rules of conditioning.</a:t>
            </a:r>
          </a:p>
          <a:p>
            <a:r>
              <a:rPr lang="en-US" sz="3000" dirty="0" smtClean="0"/>
              <a:t>Directed Acyclic Graphs (DAGs) again.</a:t>
            </a:r>
          </a:p>
          <a:p>
            <a:r>
              <a:rPr lang="en-US" sz="3000" dirty="0" smtClean="0"/>
              <a:t>Conditioning from DAGs.</a:t>
            </a:r>
          </a:p>
          <a:p>
            <a:r>
              <a:rPr lang="en-US" sz="3000" dirty="0" smtClean="0"/>
              <a:t>JAGS and MCMC from conditioning.</a:t>
            </a:r>
            <a:endParaRPr lang="en-GB" sz="3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8229600" cy="1143000"/>
          </a:xfrm>
        </p:spPr>
        <p:txBody>
          <a:bodyPr/>
          <a:lstStyle/>
          <a:p>
            <a:r>
              <a:rPr lang="en-US" sz="2800" dirty="0" smtClean="0"/>
              <a:t>Conditioning</a:t>
            </a:r>
            <a:endParaRPr lang="en-GB" sz="2800" dirty="0"/>
          </a:p>
        </p:txBody>
      </p:sp>
      <p:sp>
        <p:nvSpPr>
          <p:cNvPr id="3" name="Content Placeholder 2"/>
          <p:cNvSpPr>
            <a:spLocks noGrp="1"/>
          </p:cNvSpPr>
          <p:nvPr>
            <p:ph idx="1"/>
          </p:nvPr>
        </p:nvSpPr>
        <p:spPr>
          <a:xfrm>
            <a:off x="231775" y="1066800"/>
            <a:ext cx="8229600" cy="4525963"/>
          </a:xfrm>
        </p:spPr>
        <p:txBody>
          <a:bodyPr/>
          <a:lstStyle/>
          <a:p>
            <a:pPr>
              <a:buNone/>
            </a:pPr>
            <a:r>
              <a:rPr lang="en-US" sz="2800" dirty="0" smtClean="0"/>
              <a:t>Remember from basic laws of probability that:</a:t>
            </a:r>
          </a:p>
          <a:p>
            <a:pPr>
              <a:buNone/>
            </a:pPr>
            <a:endParaRPr lang="en-US" sz="2800" dirty="0" smtClean="0"/>
          </a:p>
          <a:p>
            <a:pPr>
              <a:buNone/>
            </a:pPr>
            <a:endParaRPr lang="en-US" sz="2800" dirty="0" smtClean="0"/>
          </a:p>
          <a:p>
            <a:pPr>
              <a:buNone/>
            </a:pPr>
            <a:r>
              <a:rPr lang="en-US" sz="2800" dirty="0" smtClean="0"/>
              <a:t>This generalizes to:</a:t>
            </a:r>
            <a:endParaRPr lang="en-GB" sz="2800" dirty="0"/>
          </a:p>
        </p:txBody>
      </p:sp>
      <p:graphicFrame>
        <p:nvGraphicFramePr>
          <p:cNvPr id="4" name="Object 3"/>
          <p:cNvGraphicFramePr>
            <a:graphicFrameLocks noChangeAspect="1"/>
          </p:cNvGraphicFramePr>
          <p:nvPr/>
        </p:nvGraphicFramePr>
        <p:xfrm>
          <a:off x="231775" y="2041525"/>
          <a:ext cx="8912225" cy="2698750"/>
        </p:xfrm>
        <a:graphic>
          <a:graphicData uri="http://schemas.openxmlformats.org/presentationml/2006/ole">
            <mc:AlternateContent xmlns:mc="http://schemas.openxmlformats.org/markup-compatibility/2006">
              <mc:Choice xmlns:v="urn:schemas-microsoft-com:vml" Requires="v">
                <p:oleObj spid="_x0000_s6155" name="Equation" r:id="rId3" imgW="4317840" imgH="1307880" progId="Equation.3">
                  <p:embed/>
                </p:oleObj>
              </mc:Choice>
              <mc:Fallback>
                <p:oleObj name="Equation" r:id="rId3" imgW="4317840" imgH="13078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2041525"/>
                        <a:ext cx="8912225" cy="269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371781" y="5105400"/>
            <a:ext cx="8219943" cy="954107"/>
          </a:xfrm>
          <a:prstGeom prst="rect">
            <a:avLst/>
          </a:prstGeom>
          <a:noFill/>
        </p:spPr>
        <p:txBody>
          <a:bodyPr wrap="none" rtlCol="0">
            <a:spAutoFit/>
          </a:bodyPr>
          <a:lstStyle/>
          <a:p>
            <a:r>
              <a:rPr lang="en-US" sz="2800" dirty="0" smtClean="0"/>
              <a:t>where the components </a:t>
            </a:r>
            <a:r>
              <a:rPr lang="en-US" sz="2800" dirty="0" err="1" smtClean="0"/>
              <a:t>z</a:t>
            </a:r>
            <a:r>
              <a:rPr lang="en-US" sz="2800" baseline="-25000" dirty="0" err="1" smtClean="0"/>
              <a:t>i</a:t>
            </a:r>
            <a:r>
              <a:rPr lang="en-US" sz="2800" dirty="0" smtClean="0"/>
              <a:t> may be scalars or </a:t>
            </a:r>
            <a:r>
              <a:rPr lang="en-US" sz="2800" dirty="0" err="1" smtClean="0"/>
              <a:t>subvectors</a:t>
            </a:r>
            <a:endParaRPr lang="en-US" sz="2800" dirty="0" smtClean="0"/>
          </a:p>
          <a:p>
            <a:r>
              <a:rPr lang="en-US" sz="2800" dirty="0" smtClean="0"/>
              <a:t>of </a:t>
            </a:r>
            <a:r>
              <a:rPr lang="en-US" sz="2800" b="1" dirty="0" smtClean="0"/>
              <a:t>z </a:t>
            </a:r>
            <a:r>
              <a:rPr lang="en-US" sz="2800" dirty="0" smtClean="0"/>
              <a:t>and the sequence of their conditioning is arbitrary. </a:t>
            </a:r>
            <a:endParaRPr lang="en-GB"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So what does this mean?</a:t>
            </a:r>
            <a:endParaRPr lang="en-GB" dirty="0"/>
          </a:p>
        </p:txBody>
      </p:sp>
      <p:graphicFrame>
        <p:nvGraphicFramePr>
          <p:cNvPr id="48130" name="Object 2"/>
          <p:cNvGraphicFramePr>
            <a:graphicFrameLocks noChangeAspect="1"/>
          </p:cNvGraphicFramePr>
          <p:nvPr/>
        </p:nvGraphicFramePr>
        <p:xfrm>
          <a:off x="762000" y="1763713"/>
          <a:ext cx="7548562" cy="2122487"/>
        </p:xfrm>
        <a:graphic>
          <a:graphicData uri="http://schemas.openxmlformats.org/presentationml/2006/ole">
            <mc:AlternateContent xmlns:mc="http://schemas.openxmlformats.org/markup-compatibility/2006">
              <mc:Choice xmlns:v="urn:schemas-microsoft-com:vml" Requires="v">
                <p:oleObj spid="_x0000_s7179" name="Equation" r:id="rId3" imgW="3657600" imgH="1028520" progId="Equation.3">
                  <p:embed/>
                </p:oleObj>
              </mc:Choice>
              <mc:Fallback>
                <p:oleObj name="Equation" r:id="rId3" imgW="3657600" imgH="10285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763713"/>
                        <a:ext cx="7548562" cy="2122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228600" y="5105400"/>
            <a:ext cx="9006761" cy="954107"/>
          </a:xfrm>
          <a:prstGeom prst="rect">
            <a:avLst/>
          </a:prstGeom>
          <a:noFill/>
        </p:spPr>
        <p:txBody>
          <a:bodyPr wrap="none" rtlCol="0">
            <a:spAutoFit/>
          </a:bodyPr>
          <a:lstStyle/>
          <a:p>
            <a:r>
              <a:rPr lang="en-US" sz="2800" dirty="0" smtClean="0"/>
              <a:t>All these are correct. Any quantity that appears on the </a:t>
            </a:r>
            <a:r>
              <a:rPr lang="en-US" sz="2800" dirty="0" err="1" smtClean="0"/>
              <a:t>rhs</a:t>
            </a:r>
            <a:endParaRPr lang="en-US" sz="2800" dirty="0" smtClean="0"/>
          </a:p>
          <a:p>
            <a:r>
              <a:rPr lang="en-US" sz="2800" dirty="0" smtClean="0"/>
              <a:t>of | and does not appear in the lhs of | must end up as a </a:t>
            </a:r>
            <a:r>
              <a:rPr lang="en-US" sz="2800" i="1" dirty="0" smtClean="0"/>
              <a:t>P().</a:t>
            </a:r>
            <a:endParaRPr lang="en-GB" sz="28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general, hierarchical model for ecological processes</a:t>
            </a:r>
            <a:endParaRPr lang="en-GB"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pPr>
              <a:buNone/>
            </a:pPr>
            <a:r>
              <a:rPr lang="en-US" sz="2800" dirty="0" smtClean="0"/>
              <a:t>Define:</a:t>
            </a:r>
          </a:p>
          <a:p>
            <a:pPr>
              <a:buNone/>
            </a:pPr>
            <a:r>
              <a:rPr lang="el-GR" sz="2800" dirty="0" smtClean="0"/>
              <a:t>θ </a:t>
            </a:r>
            <a:r>
              <a:rPr lang="en-US" sz="2800" dirty="0" smtClean="0"/>
              <a:t>: A vector of parameters that can be decomposed into two additional vectors:</a:t>
            </a:r>
          </a:p>
          <a:p>
            <a:pPr>
              <a:buNone/>
            </a:pPr>
            <a:r>
              <a:rPr lang="el-GR" sz="2800" dirty="0" smtClean="0"/>
              <a:t>θ </a:t>
            </a:r>
            <a:r>
              <a:rPr lang="en-US" sz="2800" dirty="0" smtClean="0"/>
              <a:t>={</a:t>
            </a:r>
            <a:r>
              <a:rPr lang="el-GR" sz="2800" dirty="0" smtClean="0"/>
              <a:t>θ</a:t>
            </a:r>
            <a:r>
              <a:rPr lang="en-US" sz="2800" baseline="-25000" dirty="0" smtClean="0"/>
              <a:t>p</a:t>
            </a:r>
            <a:r>
              <a:rPr lang="en-US" sz="2800" dirty="0" smtClean="0"/>
              <a:t>,</a:t>
            </a:r>
            <a:r>
              <a:rPr lang="el-GR" sz="2800" dirty="0" smtClean="0"/>
              <a:t>θ</a:t>
            </a:r>
            <a:r>
              <a:rPr lang="en-US" sz="2800" baseline="-25000" dirty="0" smtClean="0"/>
              <a:t>d</a:t>
            </a:r>
            <a:r>
              <a:rPr lang="en-US" sz="2800" dirty="0" smtClean="0"/>
              <a:t>} where </a:t>
            </a:r>
            <a:r>
              <a:rPr lang="el-GR" sz="2800" dirty="0" smtClean="0"/>
              <a:t>θ</a:t>
            </a:r>
            <a:r>
              <a:rPr lang="en-US" sz="2800" baseline="-25000" dirty="0" smtClean="0"/>
              <a:t>d</a:t>
            </a:r>
            <a:r>
              <a:rPr lang="en-US" sz="2800" dirty="0" smtClean="0"/>
              <a:t> are parameters in a model of the data and </a:t>
            </a:r>
            <a:r>
              <a:rPr lang="el-GR" sz="2800" dirty="0" smtClean="0"/>
              <a:t>θ</a:t>
            </a:r>
            <a:r>
              <a:rPr lang="en-US" sz="2800" baseline="-25000" dirty="0" smtClean="0"/>
              <a:t>p</a:t>
            </a:r>
            <a:r>
              <a:rPr lang="en-US" sz="2800" dirty="0" smtClean="0"/>
              <a:t> are parameters in the model of the process. Both vectors include parameters representing uncertainty.</a:t>
            </a:r>
          </a:p>
          <a:p>
            <a:pPr>
              <a:buNone/>
            </a:pPr>
            <a:r>
              <a:rPr lang="en-US" sz="2800" dirty="0" smtClean="0"/>
              <a:t>y: A vector or matrix of data, including responses and covariates.</a:t>
            </a:r>
          </a:p>
          <a:p>
            <a:pPr>
              <a:buNone/>
            </a:pPr>
            <a:r>
              <a:rPr lang="en-US" sz="2800" dirty="0" smtClean="0"/>
              <a:t>μ: The unobserved,  true state of the system-the size of the population of sites occupied, the mass of C in a gram of soil, etc.</a:t>
            </a:r>
            <a:endParaRPr lang="en-GB"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A general, hierarchical model for ecological processes</a:t>
            </a:r>
            <a:endParaRPr lang="en-GB" dirty="0"/>
          </a:p>
        </p:txBody>
      </p:sp>
      <p:graphicFrame>
        <p:nvGraphicFramePr>
          <p:cNvPr id="4" name="Object 3"/>
          <p:cNvGraphicFramePr>
            <a:graphicFrameLocks noChangeAspect="1"/>
          </p:cNvGraphicFramePr>
          <p:nvPr/>
        </p:nvGraphicFramePr>
        <p:xfrm>
          <a:off x="4187740" y="1371600"/>
          <a:ext cx="536660" cy="641424"/>
        </p:xfrm>
        <a:graphic>
          <a:graphicData uri="http://schemas.openxmlformats.org/presentationml/2006/ole">
            <mc:AlternateContent xmlns:mc="http://schemas.openxmlformats.org/markup-compatibility/2006">
              <mc:Choice xmlns:v="urn:schemas-microsoft-com:vml" Requires="v">
                <p:oleObj spid="_x0000_s8242" name="Equation" r:id="rId3" imgW="164880" imgH="228600" progId="Equation.3">
                  <p:embed/>
                </p:oleObj>
              </mc:Choice>
              <mc:Fallback>
                <p:oleObj name="Equation" r:id="rId3" imgW="1648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7740" y="1371600"/>
                        <a:ext cx="536660" cy="6414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 name="Straight Arrow Connector 5"/>
          <p:cNvCxnSpPr/>
          <p:nvPr/>
        </p:nvCxnSpPr>
        <p:spPr>
          <a:xfrm flipV="1">
            <a:off x="4419600" y="2089223"/>
            <a:ext cx="0" cy="89070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198" name="Object 6"/>
          <p:cNvGraphicFramePr>
            <a:graphicFrameLocks noChangeAspect="1"/>
          </p:cNvGraphicFramePr>
          <p:nvPr/>
        </p:nvGraphicFramePr>
        <p:xfrm>
          <a:off x="4191000" y="2935361"/>
          <a:ext cx="619125" cy="677862"/>
        </p:xfrm>
        <a:graphic>
          <a:graphicData uri="http://schemas.openxmlformats.org/presentationml/2006/ole">
            <mc:AlternateContent xmlns:mc="http://schemas.openxmlformats.org/markup-compatibility/2006">
              <mc:Choice xmlns:v="urn:schemas-microsoft-com:vml" Requires="v">
                <p:oleObj spid="_x0000_s8243" name="Equation" r:id="rId5" imgW="190440" imgH="241200" progId="Equation.3">
                  <p:embed/>
                </p:oleObj>
              </mc:Choice>
              <mc:Fallback>
                <p:oleObj name="Equation" r:id="rId5" imgW="190440" imgH="24120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1000" y="2935361"/>
                        <a:ext cx="619125" cy="677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9" name="Object 7"/>
          <p:cNvGraphicFramePr>
            <a:graphicFrameLocks noChangeAspect="1"/>
          </p:cNvGraphicFramePr>
          <p:nvPr/>
        </p:nvGraphicFramePr>
        <p:xfrm>
          <a:off x="4149725" y="4541911"/>
          <a:ext cx="619125" cy="747712"/>
        </p:xfrm>
        <a:graphic>
          <a:graphicData uri="http://schemas.openxmlformats.org/presentationml/2006/ole">
            <mc:AlternateContent xmlns:mc="http://schemas.openxmlformats.org/markup-compatibility/2006">
              <mc:Choice xmlns:v="urn:schemas-microsoft-com:vml" Requires="v">
                <p:oleObj spid="_x0000_s8244" name="Equation" r:id="rId7" imgW="190440" imgH="266400" progId="Equation.3">
                  <p:embed/>
                </p:oleObj>
              </mc:Choice>
              <mc:Fallback>
                <p:oleObj name="Equation" r:id="rId7" imgW="190440" imgH="2664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9725" y="4541911"/>
                        <a:ext cx="619125" cy="747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0" name="Object 8"/>
          <p:cNvGraphicFramePr>
            <a:graphicFrameLocks noChangeAspect="1"/>
          </p:cNvGraphicFramePr>
          <p:nvPr/>
        </p:nvGraphicFramePr>
        <p:xfrm>
          <a:off x="5597525" y="2344811"/>
          <a:ext cx="619125" cy="676275"/>
        </p:xfrm>
        <a:graphic>
          <a:graphicData uri="http://schemas.openxmlformats.org/presentationml/2006/ole">
            <mc:AlternateContent xmlns:mc="http://schemas.openxmlformats.org/markup-compatibility/2006">
              <mc:Choice xmlns:v="urn:schemas-microsoft-com:vml" Requires="v">
                <p:oleObj spid="_x0000_s8245" name="Equation" r:id="rId9" imgW="190440" imgH="241200" progId="Equation.3">
                  <p:embed/>
                </p:oleObj>
              </mc:Choice>
              <mc:Fallback>
                <p:oleObj name="Equation" r:id="rId9" imgW="190440" imgH="241200" progId="Equation.3">
                  <p:embed/>
                  <p:pic>
                    <p:nvPicPr>
                      <p:cNvPr id="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97525" y="2344811"/>
                        <a:ext cx="619125" cy="676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4" name="Straight Arrow Connector 13"/>
          <p:cNvCxnSpPr/>
          <p:nvPr/>
        </p:nvCxnSpPr>
        <p:spPr>
          <a:xfrm flipV="1">
            <a:off x="4419600" y="3613223"/>
            <a:ext cx="0" cy="89070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4800600" y="1936823"/>
            <a:ext cx="838200" cy="60960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8" name="Object 17"/>
          <p:cNvGraphicFramePr>
            <a:graphicFrameLocks noChangeAspect="1"/>
          </p:cNvGraphicFramePr>
          <p:nvPr/>
        </p:nvGraphicFramePr>
        <p:xfrm>
          <a:off x="381000" y="5715000"/>
          <a:ext cx="8523514" cy="685800"/>
        </p:xfrm>
        <a:graphic>
          <a:graphicData uri="http://schemas.openxmlformats.org/presentationml/2006/ole">
            <mc:AlternateContent xmlns:mc="http://schemas.openxmlformats.org/markup-compatibility/2006">
              <mc:Choice xmlns:v="urn:schemas-microsoft-com:vml" Requires="v">
                <p:oleObj spid="_x0000_s8246" name="Equation" r:id="rId11" imgW="3314520" imgH="266400" progId="Equation.3">
                  <p:embed/>
                </p:oleObj>
              </mc:Choice>
              <mc:Fallback>
                <p:oleObj name="Equation" r:id="rId11" imgW="3314520" imgH="266400" progId="Equation.3">
                  <p:embed/>
                  <p:pic>
                    <p:nvPicPr>
                      <p:cNvPr id="0" name="Picture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1000" y="5715000"/>
                        <a:ext cx="8523514"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normAutofit/>
          </a:bodyPr>
          <a:lstStyle/>
          <a:p>
            <a:pPr marL="0" indent="0">
              <a:buNone/>
            </a:pPr>
            <a:r>
              <a:rPr lang="en-US" sz="2800" dirty="0" smtClean="0"/>
              <a:t>We will make use of the following  three laws from probability theory:</a:t>
            </a:r>
          </a:p>
          <a:p>
            <a:pPr marL="0" indent="0">
              <a:buNone/>
            </a:pPr>
            <a:endParaRPr lang="en-US" sz="2800" dirty="0"/>
          </a:p>
          <a:p>
            <a:pPr marL="0" indent="0">
              <a:buNone/>
            </a:pPr>
            <a:endParaRPr lang="en-GB" sz="2800" dirty="0"/>
          </a:p>
        </p:txBody>
      </p:sp>
      <p:graphicFrame>
        <p:nvGraphicFramePr>
          <p:cNvPr id="9218" name="Object 2"/>
          <p:cNvGraphicFramePr>
            <a:graphicFrameLocks noChangeAspect="1"/>
          </p:cNvGraphicFramePr>
          <p:nvPr/>
        </p:nvGraphicFramePr>
        <p:xfrm>
          <a:off x="338137" y="1752600"/>
          <a:ext cx="9064745" cy="3733800"/>
        </p:xfrm>
        <a:graphic>
          <a:graphicData uri="http://schemas.openxmlformats.org/presentationml/2006/ole">
            <mc:AlternateContent xmlns:mc="http://schemas.openxmlformats.org/markup-compatibility/2006">
              <mc:Choice xmlns:v="urn:schemas-microsoft-com:vml" Requires="v">
                <p:oleObj spid="_x0000_s9227" name="Equation" r:id="rId3" imgW="5054400" imgH="2082600" progId="Equation.3">
                  <p:embed/>
                </p:oleObj>
              </mc:Choice>
              <mc:Fallback>
                <p:oleObj name="Equation" r:id="rId3" imgW="5054400" imgH="2082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137" y="1752600"/>
                        <a:ext cx="9064745" cy="373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p:cNvSpPr/>
          <p:nvPr/>
        </p:nvSpPr>
        <p:spPr>
          <a:xfrm>
            <a:off x="304800" y="16002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381000" y="32766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81000" y="42672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524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00CC"/>
                </a:solidFill>
                <a:effectLst/>
                <a:uLnTx/>
                <a:uFillTx/>
                <a:latin typeface="Comic Sans MS" pitchFamily="66" charset="0"/>
                <a:ea typeface="+mj-ea"/>
                <a:cs typeface="+mj-cs"/>
              </a:rPr>
              <a:t>A general, hierarchical model for ecological processes</a:t>
            </a:r>
            <a:endParaRPr kumimoji="0" lang="en-GB" sz="2800" b="0" i="0" u="none" strike="noStrike" kern="1200" cap="none" spc="0" normalizeH="0" baseline="0" noProof="0" dirty="0">
              <a:ln>
                <a:noFill/>
              </a:ln>
              <a:solidFill>
                <a:srgbClr val="0000CC"/>
              </a:solidFill>
              <a:effectLst/>
              <a:uLnTx/>
              <a:uFillTx/>
              <a:latin typeface="Comic Sans MS" pitchFamily="66" charset="0"/>
              <a:ea typeface="+mj-ea"/>
              <a:cs typeface="+mj-cs"/>
            </a:endParaRPr>
          </a:p>
        </p:txBody>
      </p:sp>
      <p:graphicFrame>
        <p:nvGraphicFramePr>
          <p:cNvPr id="5" name="Object 4"/>
          <p:cNvGraphicFramePr>
            <a:graphicFrameLocks noChangeAspect="1"/>
          </p:cNvGraphicFramePr>
          <p:nvPr/>
        </p:nvGraphicFramePr>
        <p:xfrm>
          <a:off x="1143000" y="914400"/>
          <a:ext cx="6765925" cy="5222875"/>
        </p:xfrm>
        <a:graphic>
          <a:graphicData uri="http://schemas.openxmlformats.org/presentationml/2006/ole">
            <mc:AlternateContent xmlns:mc="http://schemas.openxmlformats.org/markup-compatibility/2006">
              <mc:Choice xmlns:v="urn:schemas-microsoft-com:vml" Requires="v">
                <p:oleObj spid="_x0000_s10251" name="Equation" r:id="rId3" imgW="4228920" imgH="3263760" progId="Equation.3">
                  <p:embed/>
                </p:oleObj>
              </mc:Choice>
              <mc:Fallback>
                <p:oleObj name="Equation" r:id="rId3" imgW="4228920" imgH="32637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914400"/>
                        <a:ext cx="6765925" cy="5222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ChangeAspect="1"/>
          </p:cNvGraphicFramePr>
          <p:nvPr/>
        </p:nvGraphicFramePr>
        <p:xfrm>
          <a:off x="838200" y="2743201"/>
          <a:ext cx="7848600" cy="612716"/>
        </p:xfrm>
        <a:graphic>
          <a:graphicData uri="http://schemas.openxmlformats.org/presentationml/2006/ole">
            <mc:AlternateContent xmlns:mc="http://schemas.openxmlformats.org/markup-compatibility/2006">
              <mc:Choice xmlns:v="urn:schemas-microsoft-com:vml" Requires="v">
                <p:oleObj spid="_x0000_s11275" name="Equation" r:id="rId3" imgW="3416040" imgH="266400" progId="Equation.3">
                  <p:embed/>
                </p:oleObj>
              </mc:Choice>
              <mc:Fallback>
                <p:oleObj name="Equation" r:id="rId3" imgW="3416040" imgH="266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743201"/>
                        <a:ext cx="7848600" cy="61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Oval 4"/>
          <p:cNvSpPr/>
          <p:nvPr/>
        </p:nvSpPr>
        <p:spPr>
          <a:xfrm>
            <a:off x="1295400" y="2743200"/>
            <a:ext cx="3810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1828800" y="2743200"/>
            <a:ext cx="3810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2286000" y="2743200"/>
            <a:ext cx="3810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2743200" y="2743200"/>
            <a:ext cx="3810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Arrow Connector 9"/>
          <p:cNvCxnSpPr/>
          <p:nvPr/>
        </p:nvCxnSpPr>
        <p:spPr>
          <a:xfrm flipH="1" flipV="1">
            <a:off x="2590800" y="3429000"/>
            <a:ext cx="1447800" cy="838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458349" y="1474113"/>
            <a:ext cx="1180451" cy="430887"/>
          </a:xfrm>
          <a:prstGeom prst="rect">
            <a:avLst/>
          </a:prstGeom>
          <a:noFill/>
        </p:spPr>
        <p:txBody>
          <a:bodyPr wrap="none" rtlCol="0">
            <a:spAutoFit/>
          </a:bodyPr>
          <a:lstStyle/>
          <a:p>
            <a:r>
              <a:rPr lang="en-US" sz="2200" dirty="0" smtClean="0"/>
              <a:t>The data</a:t>
            </a:r>
            <a:endParaRPr lang="en-GB" sz="2200" dirty="0"/>
          </a:p>
        </p:txBody>
      </p:sp>
      <p:sp>
        <p:nvSpPr>
          <p:cNvPr id="14" name="TextBox 13"/>
          <p:cNvSpPr txBox="1"/>
          <p:nvPr/>
        </p:nvSpPr>
        <p:spPr>
          <a:xfrm>
            <a:off x="3962400" y="4217313"/>
            <a:ext cx="3381118" cy="769441"/>
          </a:xfrm>
          <a:prstGeom prst="rect">
            <a:avLst/>
          </a:prstGeom>
          <a:noFill/>
        </p:spPr>
        <p:txBody>
          <a:bodyPr wrap="none" rtlCol="0">
            <a:spAutoFit/>
          </a:bodyPr>
          <a:lstStyle/>
          <a:p>
            <a:r>
              <a:rPr lang="en-US" sz="2200" dirty="0" smtClean="0"/>
              <a:t>Predictions of the true state</a:t>
            </a:r>
          </a:p>
          <a:p>
            <a:r>
              <a:rPr lang="en-US" sz="2200" dirty="0"/>
              <a:t>b</a:t>
            </a:r>
            <a:r>
              <a:rPr lang="en-US" sz="2200" dirty="0" smtClean="0"/>
              <a:t>y a process model</a:t>
            </a:r>
            <a:endParaRPr lang="en-GB" sz="2200" dirty="0"/>
          </a:p>
        </p:txBody>
      </p:sp>
      <p:cxnSp>
        <p:nvCxnSpPr>
          <p:cNvPr id="15" name="Straight Arrow Connector 14"/>
          <p:cNvCxnSpPr>
            <a:endCxn id="6" idx="4"/>
          </p:cNvCxnSpPr>
          <p:nvPr/>
        </p:nvCxnSpPr>
        <p:spPr>
          <a:xfrm flipH="1" flipV="1">
            <a:off x="2019300" y="3429000"/>
            <a:ext cx="38100" cy="1752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52682" y="5181600"/>
            <a:ext cx="4071820" cy="769441"/>
          </a:xfrm>
          <a:prstGeom prst="rect">
            <a:avLst/>
          </a:prstGeom>
          <a:noFill/>
        </p:spPr>
        <p:txBody>
          <a:bodyPr wrap="none" rtlCol="0">
            <a:spAutoFit/>
          </a:bodyPr>
          <a:lstStyle/>
          <a:p>
            <a:r>
              <a:rPr lang="en-US" sz="2200" dirty="0" smtClean="0"/>
              <a:t>Parameters in the process model, </a:t>
            </a:r>
          </a:p>
          <a:p>
            <a:r>
              <a:rPr lang="en-US" sz="2200" dirty="0" smtClean="0"/>
              <a:t>including process uncertainty</a:t>
            </a:r>
            <a:endParaRPr lang="en-GB" sz="2200" dirty="0"/>
          </a:p>
        </p:txBody>
      </p:sp>
      <p:cxnSp>
        <p:nvCxnSpPr>
          <p:cNvPr id="20" name="Straight Arrow Connector 19"/>
          <p:cNvCxnSpPr/>
          <p:nvPr/>
        </p:nvCxnSpPr>
        <p:spPr>
          <a:xfrm flipH="1">
            <a:off x="3124200" y="1828800"/>
            <a:ext cx="1600200" cy="914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81000" y="304800"/>
            <a:ext cx="4013919" cy="769441"/>
          </a:xfrm>
          <a:prstGeom prst="rect">
            <a:avLst/>
          </a:prstGeom>
          <a:noFill/>
        </p:spPr>
        <p:txBody>
          <a:bodyPr wrap="none" rtlCol="0">
            <a:spAutoFit/>
          </a:bodyPr>
          <a:lstStyle/>
          <a:p>
            <a:r>
              <a:rPr lang="en-US" sz="2200" dirty="0" smtClean="0"/>
              <a:t>Parameters in the data model, </a:t>
            </a:r>
          </a:p>
          <a:p>
            <a:r>
              <a:rPr lang="en-US" sz="2200" dirty="0" smtClean="0"/>
              <a:t>including observation uncertainty</a:t>
            </a:r>
            <a:endParaRPr lang="en-GB" sz="2200" dirty="0"/>
          </a:p>
        </p:txBody>
      </p:sp>
      <p:cxnSp>
        <p:nvCxnSpPr>
          <p:cNvPr id="25" name="Straight Arrow Connector 24"/>
          <p:cNvCxnSpPr/>
          <p:nvPr/>
        </p:nvCxnSpPr>
        <p:spPr>
          <a:xfrm>
            <a:off x="1447800" y="1219200"/>
            <a:ext cx="76200" cy="1447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noChangeAspect="1"/>
          </p:cNvGraphicFramePr>
          <p:nvPr/>
        </p:nvGraphicFramePr>
        <p:xfrm>
          <a:off x="609600" y="228600"/>
          <a:ext cx="7907338" cy="612775"/>
        </p:xfrm>
        <a:graphic>
          <a:graphicData uri="http://schemas.openxmlformats.org/presentationml/2006/ole">
            <mc:AlternateContent xmlns:mc="http://schemas.openxmlformats.org/markup-compatibility/2006">
              <mc:Choice xmlns:v="urn:schemas-microsoft-com:vml" Requires="v">
                <p:oleObj spid="_x0000_s12308" name="Equation" r:id="rId3" imgW="3441600" imgH="266400" progId="Equation.3">
                  <p:embed/>
                </p:oleObj>
              </mc:Choice>
              <mc:Fallback>
                <p:oleObj name="Equation" r:id="rId3" imgW="3441600" imgH="266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28600"/>
                        <a:ext cx="7907338"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TextBox 4"/>
          <p:cNvSpPr txBox="1"/>
          <p:nvPr/>
        </p:nvSpPr>
        <p:spPr>
          <a:xfrm>
            <a:off x="228600" y="914400"/>
            <a:ext cx="8647688" cy="2862322"/>
          </a:xfrm>
          <a:prstGeom prst="rect">
            <a:avLst/>
          </a:prstGeom>
          <a:noFill/>
        </p:spPr>
        <p:txBody>
          <a:bodyPr wrap="none" rtlCol="0">
            <a:spAutoFit/>
          </a:bodyPr>
          <a:lstStyle/>
          <a:p>
            <a:r>
              <a:rPr lang="en-US" sz="2200" dirty="0" smtClean="0"/>
              <a:t>This general set-up provides a basis for Gibbs sampling or JAGS</a:t>
            </a:r>
          </a:p>
          <a:p>
            <a:r>
              <a:rPr lang="en-US" sz="2200" dirty="0" smtClean="0"/>
              <a:t>code.</a:t>
            </a:r>
          </a:p>
          <a:p>
            <a:endParaRPr lang="en-US" sz="2200" dirty="0" smtClean="0"/>
          </a:p>
          <a:p>
            <a:r>
              <a:rPr lang="en-US" sz="2200" u="sng" dirty="0" smtClean="0"/>
              <a:t>Gibbs sampling</a:t>
            </a:r>
            <a:r>
              <a:rPr lang="en-US" sz="2200" dirty="0" smtClean="0"/>
              <a:t>:  For each step in the chain, we cycle over each parameter</a:t>
            </a:r>
          </a:p>
          <a:p>
            <a:r>
              <a:rPr lang="en-US" sz="2200" dirty="0" smtClean="0"/>
              <a:t> and estimate its posterior distribution based on the probability densities </a:t>
            </a:r>
          </a:p>
          <a:p>
            <a:r>
              <a:rPr lang="en-US" sz="2200" dirty="0" smtClean="0"/>
              <a:t>where it appears, treating other parameters at their current value at each </a:t>
            </a:r>
          </a:p>
          <a:p>
            <a:r>
              <a:rPr lang="en-US" sz="2200" dirty="0" smtClean="0"/>
              <a:t>step in the chain. We sample from the full conditional distribution:</a:t>
            </a:r>
          </a:p>
          <a:p>
            <a:endParaRPr lang="en-GB" sz="2200" dirty="0"/>
          </a:p>
        </p:txBody>
      </p:sp>
      <p:graphicFrame>
        <p:nvGraphicFramePr>
          <p:cNvPr id="12291" name="Object 3"/>
          <p:cNvGraphicFramePr>
            <a:graphicFrameLocks noChangeAspect="1"/>
          </p:cNvGraphicFramePr>
          <p:nvPr/>
        </p:nvGraphicFramePr>
        <p:xfrm>
          <a:off x="1524000" y="3581400"/>
          <a:ext cx="6040438" cy="1897063"/>
        </p:xfrm>
        <a:graphic>
          <a:graphicData uri="http://schemas.openxmlformats.org/presentationml/2006/ole">
            <mc:AlternateContent xmlns:mc="http://schemas.openxmlformats.org/markup-compatibility/2006">
              <mc:Choice xmlns:v="urn:schemas-microsoft-com:vml" Requires="v">
                <p:oleObj spid="_x0000_s12309" name="Equation" r:id="rId5" imgW="2628720" imgH="825480" progId="Equation.3">
                  <p:embed/>
                </p:oleObj>
              </mc:Choice>
              <mc:Fallback>
                <p:oleObj name="Equation" r:id="rId5" imgW="2628720" imgH="825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581400"/>
                        <a:ext cx="6040438" cy="189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381000" y="5654695"/>
            <a:ext cx="7651646" cy="1446550"/>
          </a:xfrm>
          <a:prstGeom prst="rect">
            <a:avLst/>
          </a:prstGeom>
          <a:noFill/>
        </p:spPr>
        <p:txBody>
          <a:bodyPr wrap="none" rtlCol="0">
            <a:spAutoFit/>
          </a:bodyPr>
          <a:lstStyle/>
          <a:p>
            <a:r>
              <a:rPr lang="en-US" sz="2200" dirty="0"/>
              <a:t>r</a:t>
            </a:r>
            <a:r>
              <a:rPr lang="en-US" sz="2200" dirty="0" smtClean="0"/>
              <a:t>emembering there may be more several more steps because </a:t>
            </a:r>
            <a:r>
              <a:rPr lang="el-GR" sz="2200" dirty="0" smtClean="0"/>
              <a:t>θ</a:t>
            </a:r>
            <a:r>
              <a:rPr lang="en-US" sz="2200" baseline="-25000" dirty="0" smtClean="0"/>
              <a:t>d</a:t>
            </a:r>
            <a:r>
              <a:rPr lang="en-US" sz="2200" dirty="0" smtClean="0"/>
              <a:t>  </a:t>
            </a:r>
          </a:p>
          <a:p>
            <a:r>
              <a:rPr lang="en-US" sz="2200" dirty="0"/>
              <a:t>a</a:t>
            </a:r>
            <a:r>
              <a:rPr lang="en-US" sz="2200" dirty="0" smtClean="0"/>
              <a:t>nd </a:t>
            </a:r>
            <a:r>
              <a:rPr lang="el-GR" sz="2200" dirty="0" smtClean="0"/>
              <a:t>θ</a:t>
            </a:r>
            <a:r>
              <a:rPr lang="en-US" sz="2200" baseline="-25000" dirty="0"/>
              <a:t>p</a:t>
            </a:r>
            <a:r>
              <a:rPr lang="en-US" sz="2200" dirty="0" smtClean="0"/>
              <a:t> are vectors or parameters.</a:t>
            </a:r>
          </a:p>
          <a:p>
            <a:endParaRPr lang="en-US" sz="2200" dirty="0" smtClean="0"/>
          </a:p>
          <a:p>
            <a:endParaRPr lang="en-GB"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Roadmap: Models of increasing complexity</a:t>
            </a:r>
            <a:endParaRPr lang="en-GB" dirty="0"/>
          </a:p>
        </p:txBody>
      </p:sp>
      <p:sp>
        <p:nvSpPr>
          <p:cNvPr id="3" name="Content Placeholder 2"/>
          <p:cNvSpPr>
            <a:spLocks noGrp="1"/>
          </p:cNvSpPr>
          <p:nvPr>
            <p:ph idx="1"/>
          </p:nvPr>
        </p:nvSpPr>
        <p:spPr>
          <a:xfrm>
            <a:off x="457200" y="1112837"/>
            <a:ext cx="8229600" cy="4525963"/>
          </a:xfrm>
        </p:spPr>
        <p:txBody>
          <a:bodyPr>
            <a:noAutofit/>
          </a:bodyPr>
          <a:lstStyle/>
          <a:p>
            <a:r>
              <a:rPr lang="en-US" sz="2400" dirty="0" smtClean="0"/>
              <a:t>Poisson plots: Individual differences via random effects.</a:t>
            </a:r>
          </a:p>
          <a:p>
            <a:r>
              <a:rPr lang="en-US" sz="2400" dirty="0" smtClean="0"/>
              <a:t>Hidden process models</a:t>
            </a:r>
          </a:p>
          <a:p>
            <a:pPr lvl="1"/>
            <a:r>
              <a:rPr lang="en-US" sz="2400" dirty="0" smtClean="0"/>
              <a:t>Light limitation of trees</a:t>
            </a:r>
          </a:p>
          <a:p>
            <a:pPr lvl="2"/>
            <a:r>
              <a:rPr lang="en-US" dirty="0" smtClean="0"/>
              <a:t>Simple non-hierarchical model</a:t>
            </a:r>
          </a:p>
          <a:p>
            <a:pPr lvl="2"/>
            <a:r>
              <a:rPr lang="en-US" dirty="0" smtClean="0"/>
              <a:t>Adding individual differences in max growth rate</a:t>
            </a:r>
          </a:p>
          <a:p>
            <a:pPr lvl="1"/>
            <a:r>
              <a:rPr lang="en-US" sz="2400" dirty="0" smtClean="0"/>
              <a:t>LIDET decomposition: sampling errors in </a:t>
            </a:r>
            <a:r>
              <a:rPr lang="en-US" sz="2400" dirty="0" err="1" smtClean="0"/>
              <a:t>y’s</a:t>
            </a:r>
            <a:endParaRPr lang="en-US" sz="2400" dirty="0" smtClean="0"/>
          </a:p>
          <a:p>
            <a:pPr lvl="1"/>
            <a:r>
              <a:rPr lang="en-US" sz="2400" dirty="0" smtClean="0"/>
              <a:t>Light limitation of trees</a:t>
            </a:r>
          </a:p>
          <a:p>
            <a:pPr lvl="2"/>
            <a:r>
              <a:rPr lang="en-US" dirty="0" smtClean="0"/>
              <a:t>Errors in covariates</a:t>
            </a:r>
          </a:p>
          <a:p>
            <a:pPr lvl="2"/>
            <a:r>
              <a:rPr lang="en-US" dirty="0" smtClean="0"/>
              <a:t>Adding a treatment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Roadmap: Models of increasing complexity</a:t>
            </a:r>
            <a:endParaRPr lang="en-GB" dirty="0"/>
          </a:p>
        </p:txBody>
      </p:sp>
      <p:sp>
        <p:nvSpPr>
          <p:cNvPr id="3" name="Content Placeholder 2"/>
          <p:cNvSpPr>
            <a:spLocks noGrp="1"/>
          </p:cNvSpPr>
          <p:nvPr>
            <p:ph idx="1"/>
          </p:nvPr>
        </p:nvSpPr>
        <p:spPr>
          <a:xfrm>
            <a:off x="457200" y="1112837"/>
            <a:ext cx="8229600" cy="4525963"/>
          </a:xfrm>
        </p:spPr>
        <p:txBody>
          <a:bodyPr>
            <a:noAutofit/>
          </a:bodyPr>
          <a:lstStyle/>
          <a:p>
            <a:r>
              <a:rPr lang="en-US" sz="2400" dirty="0" smtClean="0"/>
              <a:t>Poisson plots: Individual differences via random effects.</a:t>
            </a:r>
          </a:p>
          <a:p>
            <a:r>
              <a:rPr lang="en-US" sz="2400" dirty="0" smtClean="0">
                <a:solidFill>
                  <a:srgbClr val="0000FF"/>
                </a:solidFill>
              </a:rPr>
              <a:t>Hidden process models</a:t>
            </a:r>
          </a:p>
          <a:p>
            <a:pPr lvl="1"/>
            <a:r>
              <a:rPr lang="en-US" sz="2400" dirty="0" smtClean="0">
                <a:solidFill>
                  <a:srgbClr val="0000FF"/>
                </a:solidFill>
              </a:rPr>
              <a:t>Light limitation of trees</a:t>
            </a:r>
          </a:p>
          <a:p>
            <a:pPr lvl="2"/>
            <a:r>
              <a:rPr lang="en-US" dirty="0" smtClean="0">
                <a:solidFill>
                  <a:srgbClr val="0000FF"/>
                </a:solidFill>
              </a:rPr>
              <a:t>Simple non-hierarchical model</a:t>
            </a:r>
          </a:p>
          <a:p>
            <a:pPr lvl="2"/>
            <a:r>
              <a:rPr lang="en-US" dirty="0" smtClean="0">
                <a:solidFill>
                  <a:srgbClr val="0000FF"/>
                </a:solidFill>
              </a:rPr>
              <a:t>Adding individual differences in max growth rate</a:t>
            </a:r>
          </a:p>
          <a:p>
            <a:pPr lvl="1"/>
            <a:r>
              <a:rPr lang="en-US" sz="2400" dirty="0" smtClean="0"/>
              <a:t>LIDET decomposition: sampling errors in </a:t>
            </a:r>
            <a:r>
              <a:rPr lang="en-US" sz="2400" dirty="0" err="1" smtClean="0"/>
              <a:t>y’s</a:t>
            </a:r>
            <a:endParaRPr lang="en-US" sz="2400" dirty="0" smtClean="0"/>
          </a:p>
          <a:p>
            <a:pPr lvl="1"/>
            <a:r>
              <a:rPr lang="en-US" sz="2400" dirty="0" smtClean="0"/>
              <a:t>Light limitation of trees</a:t>
            </a:r>
          </a:p>
          <a:p>
            <a:pPr lvl="2"/>
            <a:r>
              <a:rPr lang="en-US" dirty="0" smtClean="0"/>
              <a:t>Errors in covariates</a:t>
            </a:r>
          </a:p>
          <a:p>
            <a:pPr lvl="2"/>
            <a:r>
              <a:rPr lang="en-US" dirty="0" smtClean="0"/>
              <a:t>Adding a treatment</a:t>
            </a:r>
          </a:p>
        </p:txBody>
      </p:sp>
    </p:spTree>
    <p:extLst>
      <p:ext uri="{BB962C8B-B14F-4D97-AF65-F5344CB8AC3E}">
        <p14:creationId xmlns:p14="http://schemas.microsoft.com/office/powerpoint/2010/main" val="3396736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200" dirty="0" smtClean="0"/>
              <a:t>Steps</a:t>
            </a:r>
            <a:endParaRPr lang="en-GB" sz="3200" dirty="0"/>
          </a:p>
        </p:txBody>
      </p:sp>
      <p:sp>
        <p:nvSpPr>
          <p:cNvPr id="3" name="Content Placeholder 2"/>
          <p:cNvSpPr>
            <a:spLocks noGrp="1"/>
          </p:cNvSpPr>
          <p:nvPr>
            <p:ph idx="1"/>
          </p:nvPr>
        </p:nvSpPr>
        <p:spPr>
          <a:xfrm>
            <a:off x="457200" y="1066800"/>
            <a:ext cx="8229600" cy="4525963"/>
          </a:xfrm>
        </p:spPr>
        <p:txBody>
          <a:bodyPr>
            <a:normAutofit/>
          </a:bodyPr>
          <a:lstStyle/>
          <a:p>
            <a:r>
              <a:rPr lang="en-US" sz="2800" dirty="0" smtClean="0"/>
              <a:t>Diagram the unknowns and </a:t>
            </a:r>
            <a:r>
              <a:rPr lang="en-US" sz="2800" dirty="0" err="1" smtClean="0"/>
              <a:t>knowns</a:t>
            </a:r>
            <a:r>
              <a:rPr lang="en-US" sz="2800" dirty="0" smtClean="0"/>
              <a:t> for a single observation (A DAG)</a:t>
            </a:r>
          </a:p>
          <a:p>
            <a:r>
              <a:rPr lang="en-US" sz="2800" dirty="0" smtClean="0"/>
              <a:t>Using </a:t>
            </a:r>
            <a:r>
              <a:rPr lang="en-US" sz="2800" i="1" dirty="0" smtClean="0"/>
              <a:t>P() </a:t>
            </a:r>
            <a:r>
              <a:rPr lang="en-US" sz="2800" dirty="0" smtClean="0"/>
              <a:t>notation, write out an expression for the posterior distribution using arrows in the DAG as a guide.</a:t>
            </a:r>
          </a:p>
          <a:p>
            <a:r>
              <a:rPr lang="en-US" sz="2800" dirty="0" smtClean="0"/>
              <a:t>Chose appropriate distributions for  the </a:t>
            </a:r>
            <a:r>
              <a:rPr lang="en-US" sz="2800" i="1" dirty="0" smtClean="0"/>
              <a:t>P()’</a:t>
            </a:r>
            <a:r>
              <a:rPr lang="en-US" sz="2800" dirty="0" smtClean="0"/>
              <a:t>s. Take products over all observations.</a:t>
            </a:r>
          </a:p>
          <a:p>
            <a:r>
              <a:rPr lang="en-US" sz="2800" dirty="0" smtClean="0"/>
              <a:t>Implement via MCMC or JAGS.</a:t>
            </a:r>
            <a:endParaRPr lang="en-GB"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l"/>
            <a:r>
              <a:rPr lang="en-US" sz="2800" dirty="0" smtClean="0">
                <a:latin typeface="Arial" pitchFamily="34" charset="0"/>
                <a:cs typeface="Arial" pitchFamily="34" charset="0"/>
              </a:rPr>
              <a:t>Developing a simple Bayesian model for l</a:t>
            </a:r>
            <a:r>
              <a:rPr lang="en-US" sz="2800" b="0" dirty="0" smtClean="0">
                <a:latin typeface="Arial" pitchFamily="34" charset="0"/>
                <a:cs typeface="Arial" pitchFamily="34" charset="0"/>
              </a:rPr>
              <a:t>ight </a:t>
            </a:r>
            <a:r>
              <a:rPr lang="en-US" sz="2800" dirty="0">
                <a:latin typeface="Arial" pitchFamily="34" charset="0"/>
                <a:cs typeface="Arial" pitchFamily="34" charset="0"/>
              </a:rPr>
              <a:t>l</a:t>
            </a:r>
            <a:r>
              <a:rPr lang="en-US" sz="2800" b="0" dirty="0" smtClean="0">
                <a:latin typeface="Arial" pitchFamily="34" charset="0"/>
                <a:cs typeface="Arial" pitchFamily="34" charset="0"/>
              </a:rPr>
              <a:t>imitation of trees</a:t>
            </a:r>
            <a:endParaRPr lang="en-GB" sz="2800" b="0" dirty="0">
              <a:latin typeface="Arial" pitchFamily="34" charset="0"/>
              <a:cs typeface="Arial" pitchFamily="34" charset="0"/>
            </a:endParaRPr>
          </a:p>
        </p:txBody>
      </p:sp>
      <p:graphicFrame>
        <p:nvGraphicFramePr>
          <p:cNvPr id="4" name="Object 1027"/>
          <p:cNvGraphicFramePr>
            <a:graphicFrameLocks noChangeAspect="1"/>
          </p:cNvGraphicFramePr>
          <p:nvPr/>
        </p:nvGraphicFramePr>
        <p:xfrm>
          <a:off x="304800" y="1524000"/>
          <a:ext cx="4551363" cy="2379562"/>
        </p:xfrm>
        <a:graphic>
          <a:graphicData uri="http://schemas.openxmlformats.org/presentationml/2006/ole">
            <mc:AlternateContent xmlns:mc="http://schemas.openxmlformats.org/markup-compatibility/2006">
              <mc:Choice xmlns:v="urn:schemas-microsoft-com:vml" Requires="v">
                <p:oleObj spid="_x0000_s13323" name="Equation" r:id="rId3" imgW="2501640" imgH="1307880" progId="Equation.3">
                  <p:embed/>
                </p:oleObj>
              </mc:Choice>
              <mc:Fallback>
                <p:oleObj name="Equation" r:id="rId3" imgW="2501640" imgH="1307880" progId="Equation.3">
                  <p:embed/>
                  <p:pic>
                    <p:nvPicPr>
                      <p:cNvPr id="0" name="Object 10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0"/>
                        <a:ext cx="4551363" cy="237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a:spLocks noChangeArrowheads="1"/>
          </p:cNvSpPr>
          <p:nvPr/>
        </p:nvSpPr>
        <p:spPr bwMode="auto">
          <a:xfrm>
            <a:off x="457200" y="4648200"/>
            <a:ext cx="3313086" cy="1477328"/>
          </a:xfrm>
          <a:prstGeom prst="rect">
            <a:avLst/>
          </a:prstGeom>
          <a:noFill/>
          <a:ln w="9525">
            <a:noFill/>
            <a:miter lim="800000"/>
            <a:headEnd/>
            <a:tailEnd/>
          </a:ln>
        </p:spPr>
        <p:txBody>
          <a:bodyPr wrap="none">
            <a:spAutoFit/>
          </a:bodyPr>
          <a:lstStyle/>
          <a:p>
            <a:r>
              <a:rPr lang="el-GR" dirty="0" smtClean="0"/>
              <a:t>μ</a:t>
            </a:r>
            <a:r>
              <a:rPr lang="en-US" baseline="-25000" dirty="0" err="1" smtClean="0"/>
              <a:t>i</a:t>
            </a:r>
            <a:r>
              <a:rPr lang="en-US" dirty="0" smtClean="0"/>
              <a:t>= prediction of growth for tree I</a:t>
            </a:r>
          </a:p>
          <a:p>
            <a:r>
              <a:rPr lang="en-US" dirty="0"/>
              <a:t>x</a:t>
            </a:r>
            <a:r>
              <a:rPr lang="en-US" baseline="-25000" dirty="0" smtClean="0"/>
              <a:t>i</a:t>
            </a:r>
            <a:r>
              <a:rPr lang="en-US" dirty="0" smtClean="0"/>
              <a:t>= light measured for tree </a:t>
            </a:r>
            <a:r>
              <a:rPr lang="en-US" dirty="0" err="1" smtClean="0"/>
              <a:t>i</a:t>
            </a:r>
            <a:endParaRPr lang="en-US" dirty="0" smtClean="0"/>
          </a:p>
          <a:p>
            <a:r>
              <a:rPr lang="en-US" dirty="0" smtClean="0"/>
              <a:t>ϒ</a:t>
            </a:r>
            <a:r>
              <a:rPr lang="en-US" b="0" dirty="0" smtClean="0"/>
              <a:t>= </a:t>
            </a:r>
            <a:r>
              <a:rPr lang="en-US" b="0" dirty="0"/>
              <a:t>max. growth rate at high light</a:t>
            </a:r>
          </a:p>
          <a:p>
            <a:r>
              <a:rPr lang="en-US" dirty="0"/>
              <a:t>c</a:t>
            </a:r>
            <a:r>
              <a:rPr lang="en-US" b="0" dirty="0" smtClean="0"/>
              <a:t>=minimum </a:t>
            </a:r>
            <a:r>
              <a:rPr lang="en-US" b="0" dirty="0"/>
              <a:t>light requirement</a:t>
            </a:r>
          </a:p>
          <a:p>
            <a:r>
              <a:rPr lang="en-US" dirty="0" smtClean="0"/>
              <a:t>α</a:t>
            </a:r>
            <a:r>
              <a:rPr lang="en-US" b="0" dirty="0" smtClean="0"/>
              <a:t>=slope </a:t>
            </a:r>
            <a:r>
              <a:rPr lang="en-US" b="0" dirty="0"/>
              <a:t>of curve at low light</a:t>
            </a:r>
            <a:endParaRPr lang="en-GB" b="0" dirty="0"/>
          </a:p>
        </p:txBody>
      </p:sp>
      <p:pic>
        <p:nvPicPr>
          <p:cNvPr id="1028" name="Picture 4"/>
          <p:cNvPicPr>
            <a:picLocks noChangeAspect="1" noChangeArrowheads="1"/>
          </p:cNvPicPr>
          <p:nvPr/>
        </p:nvPicPr>
        <p:blipFill>
          <a:blip r:embed="rId5" cstate="print"/>
          <a:srcRect/>
          <a:stretch>
            <a:fillRect/>
          </a:stretch>
        </p:blipFill>
        <p:spPr bwMode="auto">
          <a:xfrm>
            <a:off x="4495800" y="2632075"/>
            <a:ext cx="4233581" cy="4225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nvGraphicFramePr>
        <p:xfrm>
          <a:off x="2438400" y="2327275"/>
          <a:ext cx="560388" cy="850900"/>
        </p:xfrm>
        <a:graphic>
          <a:graphicData uri="http://schemas.openxmlformats.org/presentationml/2006/ole">
            <mc:AlternateContent xmlns:mc="http://schemas.openxmlformats.org/markup-compatibility/2006">
              <mc:Choice xmlns:v="urn:schemas-microsoft-com:vml" Requires="v">
                <p:oleObj spid="_x0000_s14374" name="Equation" r:id="rId3" imgW="164880" imgH="241200" progId="Equation.3">
                  <p:embed/>
                </p:oleObj>
              </mc:Choice>
              <mc:Fallback>
                <p:oleObj name="Equation" r:id="rId3" imgW="1648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327275"/>
                        <a:ext cx="560388"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4764088" y="2133600"/>
          <a:ext cx="493712" cy="806450"/>
        </p:xfrm>
        <a:graphic>
          <a:graphicData uri="http://schemas.openxmlformats.org/presentationml/2006/ole">
            <mc:AlternateContent xmlns:mc="http://schemas.openxmlformats.org/markup-compatibility/2006">
              <mc:Choice xmlns:v="urn:schemas-microsoft-com:vml" Requires="v">
                <p:oleObj spid="_x0000_s14375" name="Equation" r:id="rId5" imgW="164880" imgH="228600" progId="Equation.3">
                  <p:embed/>
                </p:oleObj>
              </mc:Choice>
              <mc:Fallback>
                <p:oleObj name="Equation" r:id="rId5" imgW="16488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4088" y="2133600"/>
                        <a:ext cx="493712"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4"/>
          <p:cNvGraphicFramePr>
            <a:graphicFrameLocks noChangeAspect="1"/>
          </p:cNvGraphicFramePr>
          <p:nvPr/>
        </p:nvGraphicFramePr>
        <p:xfrm>
          <a:off x="4648200" y="4038600"/>
          <a:ext cx="330200" cy="493712"/>
        </p:xfrm>
        <a:graphic>
          <a:graphicData uri="http://schemas.openxmlformats.org/presentationml/2006/ole">
            <mc:AlternateContent xmlns:mc="http://schemas.openxmlformats.org/markup-compatibility/2006">
              <mc:Choice xmlns:v="urn:schemas-microsoft-com:vml" Requires="v">
                <p:oleObj spid="_x0000_s14376" name="Equation" r:id="rId7" imgW="152280" imgH="139680" progId="Equation.3">
                  <p:embed/>
                </p:oleObj>
              </mc:Choice>
              <mc:Fallback>
                <p:oleObj name="Equation" r:id="rId7" imgW="152280" imgH="1396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8200" y="4038600"/>
                        <a:ext cx="330200" cy="493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5"/>
          <p:cNvGraphicFramePr>
            <a:graphicFrameLocks noChangeAspect="1"/>
          </p:cNvGraphicFramePr>
          <p:nvPr/>
        </p:nvGraphicFramePr>
        <p:xfrm>
          <a:off x="1981201" y="3897313"/>
          <a:ext cx="1130300" cy="661987"/>
        </p:xfrm>
        <a:graphic>
          <a:graphicData uri="http://schemas.openxmlformats.org/presentationml/2006/ole">
            <mc:AlternateContent xmlns:mc="http://schemas.openxmlformats.org/markup-compatibility/2006">
              <mc:Choice xmlns:v="urn:schemas-microsoft-com:vml" Requires="v">
                <p:oleObj spid="_x0000_s14377" name="Equation" r:id="rId9" imgW="507960" imgH="228600" progId="Equation.3">
                  <p:embed/>
                </p:oleObj>
              </mc:Choice>
              <mc:Fallback>
                <p:oleObj name="Equation" r:id="rId9" imgW="507960" imgH="2286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1201" y="3897313"/>
                        <a:ext cx="1130300" cy="661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V="1">
            <a:off x="3335443" y="2833270"/>
            <a:ext cx="1351280" cy="1155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815417" y="2977649"/>
            <a:ext cx="64347" cy="93846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457200" y="152400"/>
            <a:ext cx="8229600" cy="1143000"/>
          </a:xfrm>
        </p:spPr>
        <p:txBody>
          <a:bodyPr>
            <a:normAutofit/>
          </a:bodyPr>
          <a:lstStyle/>
          <a:p>
            <a:pPr algn="l"/>
            <a:r>
              <a:rPr lang="en-US" sz="2800" dirty="0" smtClean="0">
                <a:solidFill>
                  <a:srgbClr val="0000FF"/>
                </a:solidFill>
                <a:cs typeface="Arial" pitchFamily="34" charset="0"/>
              </a:rPr>
              <a:t>A simple Bayesian model</a:t>
            </a:r>
            <a:endParaRPr lang="en-GB" sz="2800" b="0" dirty="0">
              <a:solidFill>
                <a:srgbClr val="0000FF"/>
              </a:solidFill>
              <a:cs typeface="Arial" pitchFamily="34" charset="0"/>
            </a:endParaRPr>
          </a:p>
        </p:txBody>
      </p:sp>
      <p:sp>
        <p:nvSpPr>
          <p:cNvPr id="12" name="Title 1"/>
          <p:cNvSpPr txBox="1">
            <a:spLocks/>
          </p:cNvSpPr>
          <p:nvPr/>
        </p:nvSpPr>
        <p:spPr>
          <a:xfrm>
            <a:off x="609600" y="4800600"/>
            <a:ext cx="82296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95000"/>
                    <a:lumOff val="5000"/>
                  </a:schemeClr>
                </a:solidFill>
                <a:effectLst/>
                <a:uLnTx/>
                <a:uFillTx/>
                <a:latin typeface="Arial" pitchFamily="34" charset="0"/>
                <a:ea typeface="+mj-ea"/>
                <a:cs typeface="Arial" pitchFamily="34" charset="0"/>
              </a:rPr>
              <a:t>Write out the numerator</a:t>
            </a:r>
            <a:r>
              <a:rPr kumimoji="0" lang="en-US" sz="2400" b="0" i="0" u="none" strike="noStrike" kern="1200" cap="none" spc="0" normalizeH="0" noProof="0" dirty="0" smtClean="0">
                <a:ln>
                  <a:noFill/>
                </a:ln>
                <a:solidFill>
                  <a:schemeClr val="tx1">
                    <a:lumMod val="95000"/>
                    <a:lumOff val="5000"/>
                  </a:schemeClr>
                </a:solidFill>
                <a:effectLst/>
                <a:uLnTx/>
                <a:uFillTx/>
                <a:latin typeface="Arial" pitchFamily="34" charset="0"/>
                <a:ea typeface="+mj-ea"/>
                <a:cs typeface="Arial" pitchFamily="34" charset="0"/>
              </a:rPr>
              <a:t> for </a:t>
            </a:r>
            <a:r>
              <a:rPr kumimoji="0" lang="en-US" sz="2400" b="0" i="0" u="none" strike="noStrike" kern="1200" cap="none" spc="0" normalizeH="0" noProof="0" dirty="0" err="1" smtClean="0">
                <a:ln>
                  <a:noFill/>
                </a:ln>
                <a:solidFill>
                  <a:schemeClr val="tx1">
                    <a:lumMod val="95000"/>
                    <a:lumOff val="5000"/>
                  </a:schemeClr>
                </a:solidFill>
                <a:effectLst/>
                <a:uLnTx/>
                <a:uFillTx/>
                <a:latin typeface="Arial" pitchFamily="34" charset="0"/>
                <a:ea typeface="+mj-ea"/>
                <a:cs typeface="Arial" pitchFamily="34" charset="0"/>
              </a:rPr>
              <a:t>Bayes</a:t>
            </a:r>
            <a:r>
              <a:rPr kumimoji="0" lang="en-US" sz="2400" b="0" i="0" u="none" strike="noStrike" kern="1200" cap="none" spc="0" normalizeH="0" noProof="0" dirty="0" smtClean="0">
                <a:ln>
                  <a:noFill/>
                </a:ln>
                <a:solidFill>
                  <a:schemeClr val="tx1">
                    <a:lumMod val="95000"/>
                    <a:lumOff val="5000"/>
                  </a:schemeClr>
                </a:solidFill>
                <a:effectLst/>
                <a:uLnTx/>
                <a:uFillTx/>
                <a:latin typeface="Arial" pitchFamily="34" charset="0"/>
                <a:ea typeface="+mj-ea"/>
                <a:cs typeface="Arial" pitchFamily="34" charset="0"/>
              </a:rPr>
              <a:t> Law</a:t>
            </a:r>
            <a:endParaRPr kumimoji="0" lang="en-GB" sz="2400" b="0" i="0" u="none" strike="noStrike" kern="1200" cap="none" spc="0" normalizeH="0" baseline="0" noProof="0" dirty="0">
              <a:ln>
                <a:noFill/>
              </a:ln>
              <a:solidFill>
                <a:schemeClr val="tx1">
                  <a:lumMod val="95000"/>
                  <a:lumOff val="5000"/>
                </a:schemeClr>
              </a:solidFill>
              <a:effectLst/>
              <a:uLnTx/>
              <a:uFillTx/>
              <a:latin typeface="Arial" pitchFamily="34" charset="0"/>
              <a:ea typeface="+mj-ea"/>
              <a:cs typeface="Arial" pitchFamily="34" charset="0"/>
            </a:endParaRPr>
          </a:p>
        </p:txBody>
      </p:sp>
      <p:cxnSp>
        <p:nvCxnSpPr>
          <p:cNvPr id="13" name="Straight Arrow Connector 12"/>
          <p:cNvCxnSpPr/>
          <p:nvPr/>
        </p:nvCxnSpPr>
        <p:spPr>
          <a:xfrm>
            <a:off x="3200400" y="2667000"/>
            <a:ext cx="15240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nvGraphicFramePr>
        <p:xfrm>
          <a:off x="2438400" y="2327275"/>
          <a:ext cx="560388" cy="850900"/>
        </p:xfrm>
        <a:graphic>
          <a:graphicData uri="http://schemas.openxmlformats.org/presentationml/2006/ole">
            <mc:AlternateContent xmlns:mc="http://schemas.openxmlformats.org/markup-compatibility/2006">
              <mc:Choice xmlns:v="urn:schemas-microsoft-com:vml" Requires="v">
                <p:oleObj spid="_x0000_s16431" name="Equation" r:id="rId3" imgW="164880" imgH="241200" progId="Equation.3">
                  <p:embed/>
                </p:oleObj>
              </mc:Choice>
              <mc:Fallback>
                <p:oleObj name="Equation" r:id="rId3" imgW="1648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327275"/>
                        <a:ext cx="560388"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4764088" y="2133600"/>
          <a:ext cx="493712" cy="806450"/>
        </p:xfrm>
        <a:graphic>
          <a:graphicData uri="http://schemas.openxmlformats.org/presentationml/2006/ole">
            <mc:AlternateContent xmlns:mc="http://schemas.openxmlformats.org/markup-compatibility/2006">
              <mc:Choice xmlns:v="urn:schemas-microsoft-com:vml" Requires="v">
                <p:oleObj spid="_x0000_s16432" name="Equation" r:id="rId5" imgW="164880" imgH="228600" progId="Equation.3">
                  <p:embed/>
                </p:oleObj>
              </mc:Choice>
              <mc:Fallback>
                <p:oleObj name="Equation" r:id="rId5" imgW="16488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4088" y="2133600"/>
                        <a:ext cx="493712"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4"/>
          <p:cNvGraphicFramePr>
            <a:graphicFrameLocks noChangeAspect="1"/>
          </p:cNvGraphicFramePr>
          <p:nvPr/>
        </p:nvGraphicFramePr>
        <p:xfrm>
          <a:off x="4648200" y="4038600"/>
          <a:ext cx="330200" cy="493712"/>
        </p:xfrm>
        <a:graphic>
          <a:graphicData uri="http://schemas.openxmlformats.org/presentationml/2006/ole">
            <mc:AlternateContent xmlns:mc="http://schemas.openxmlformats.org/markup-compatibility/2006">
              <mc:Choice xmlns:v="urn:schemas-microsoft-com:vml" Requires="v">
                <p:oleObj spid="_x0000_s16433" name="Equation" r:id="rId7" imgW="152280" imgH="139680" progId="Equation.3">
                  <p:embed/>
                </p:oleObj>
              </mc:Choice>
              <mc:Fallback>
                <p:oleObj name="Equation" r:id="rId7" imgW="152280" imgH="1396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8200" y="4038600"/>
                        <a:ext cx="330200" cy="493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5"/>
          <p:cNvGraphicFramePr>
            <a:graphicFrameLocks noChangeAspect="1"/>
          </p:cNvGraphicFramePr>
          <p:nvPr/>
        </p:nvGraphicFramePr>
        <p:xfrm>
          <a:off x="1981201" y="3897313"/>
          <a:ext cx="1130300" cy="661987"/>
        </p:xfrm>
        <a:graphic>
          <a:graphicData uri="http://schemas.openxmlformats.org/presentationml/2006/ole">
            <mc:AlternateContent xmlns:mc="http://schemas.openxmlformats.org/markup-compatibility/2006">
              <mc:Choice xmlns:v="urn:schemas-microsoft-com:vml" Requires="v">
                <p:oleObj spid="_x0000_s16434" name="Equation" r:id="rId9" imgW="507960" imgH="228600" progId="Equation.3">
                  <p:embed/>
                </p:oleObj>
              </mc:Choice>
              <mc:Fallback>
                <p:oleObj name="Equation" r:id="rId9" imgW="507960" imgH="2286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1201" y="3897313"/>
                        <a:ext cx="1130300" cy="661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V="1">
            <a:off x="3335443" y="2833270"/>
            <a:ext cx="1351280" cy="11550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815417" y="2977649"/>
            <a:ext cx="64347" cy="9384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4800600" y="0"/>
            <a:ext cx="4343400" cy="1143000"/>
          </a:xfrm>
        </p:spPr>
        <p:txBody>
          <a:bodyPr>
            <a:normAutofit/>
          </a:bodyPr>
          <a:lstStyle/>
          <a:p>
            <a:pPr algn="l"/>
            <a:r>
              <a:rPr lang="en-US" sz="2800" dirty="0" smtClean="0">
                <a:latin typeface="Arial" pitchFamily="34" charset="0"/>
                <a:cs typeface="Arial" pitchFamily="34" charset="0"/>
              </a:rPr>
              <a:t>A simple Bayesian model</a:t>
            </a:r>
            <a:endParaRPr lang="en-GB" sz="2800" b="0" dirty="0">
              <a:latin typeface="Arial" pitchFamily="34" charset="0"/>
              <a:cs typeface="Arial" pitchFamily="34" charset="0"/>
            </a:endParaRPr>
          </a:p>
        </p:txBody>
      </p:sp>
      <p:sp>
        <p:nvSpPr>
          <p:cNvPr id="12" name="Title 1"/>
          <p:cNvSpPr txBox="1">
            <a:spLocks/>
          </p:cNvSpPr>
          <p:nvPr/>
        </p:nvSpPr>
        <p:spPr>
          <a:xfrm>
            <a:off x="5562600" y="1295400"/>
            <a:ext cx="3048000" cy="1600200"/>
          </a:xfrm>
          <a:prstGeom prst="rect">
            <a:avLst/>
          </a:prstGeom>
          <a:solidFill>
            <a:schemeClr val="accent6">
              <a:lumMod val="40000"/>
              <a:lumOff val="60000"/>
            </a:schemeClr>
          </a:solidFill>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1600" dirty="0" smtClean="0">
                <a:solidFill>
                  <a:schemeClr val="tx1">
                    <a:lumMod val="95000"/>
                    <a:lumOff val="5000"/>
                  </a:schemeClr>
                </a:solidFill>
                <a:latin typeface="Arial" pitchFamily="34" charset="0"/>
                <a:ea typeface="+mj-ea"/>
                <a:cs typeface="Arial" pitchFamily="34" charset="0"/>
              </a:rPr>
              <a:t>Now write out the full model by choosing appropriate</a:t>
            </a:r>
            <a:r>
              <a:rPr lang="en-GB" sz="1600" dirty="0">
                <a:solidFill>
                  <a:schemeClr val="tx1">
                    <a:lumMod val="95000"/>
                    <a:lumOff val="5000"/>
                  </a:schemeClr>
                </a:solidFill>
                <a:latin typeface="Arial" pitchFamily="34" charset="0"/>
                <a:ea typeface="+mj-ea"/>
                <a:cs typeface="Arial" pitchFamily="34" charset="0"/>
              </a:rPr>
              <a:t> </a:t>
            </a:r>
            <a:r>
              <a:rPr lang="en-GB" sz="1600" dirty="0" smtClean="0">
                <a:solidFill>
                  <a:schemeClr val="tx1">
                    <a:lumMod val="95000"/>
                    <a:lumOff val="5000"/>
                  </a:schemeClr>
                </a:solidFill>
                <a:latin typeface="Arial" pitchFamily="34" charset="0"/>
                <a:ea typeface="+mj-ea"/>
                <a:cs typeface="Arial" pitchFamily="34" charset="0"/>
              </a:rPr>
              <a:t>distributions for the </a:t>
            </a:r>
            <a:r>
              <a:rPr lang="en-GB" sz="1600" i="1" dirty="0" smtClean="0">
                <a:solidFill>
                  <a:schemeClr val="tx1">
                    <a:lumMod val="95000"/>
                    <a:lumOff val="5000"/>
                  </a:schemeClr>
                </a:solidFill>
                <a:latin typeface="Arial" pitchFamily="34" charset="0"/>
                <a:ea typeface="+mj-ea"/>
                <a:cs typeface="Arial" pitchFamily="34" charset="0"/>
              </a:rPr>
              <a:t>P()’</a:t>
            </a:r>
            <a:r>
              <a:rPr lang="en-GB" sz="1600" dirty="0" smtClean="0">
                <a:solidFill>
                  <a:schemeClr val="tx1">
                    <a:lumMod val="95000"/>
                    <a:lumOff val="5000"/>
                  </a:schemeClr>
                </a:solidFill>
                <a:latin typeface="Arial" pitchFamily="34" charset="0"/>
                <a:ea typeface="+mj-ea"/>
                <a:cs typeface="Arial" pitchFamily="34" charset="0"/>
              </a:rPr>
              <a:t>s. Assume that the </a:t>
            </a:r>
            <a:r>
              <a:rPr lang="en-GB" sz="1600" i="1" dirty="0" err="1" smtClean="0">
                <a:solidFill>
                  <a:schemeClr val="tx1">
                    <a:lumMod val="95000"/>
                    <a:lumOff val="5000"/>
                  </a:schemeClr>
                </a:solidFill>
                <a:latin typeface="Arial" pitchFamily="34" charset="0"/>
                <a:ea typeface="+mj-ea"/>
                <a:cs typeface="Arial" pitchFamily="34" charset="0"/>
              </a:rPr>
              <a:t>y’s</a:t>
            </a:r>
            <a:r>
              <a:rPr lang="en-GB" sz="1600" dirty="0" smtClean="0">
                <a:solidFill>
                  <a:schemeClr val="tx1">
                    <a:lumMod val="95000"/>
                    <a:lumOff val="5000"/>
                  </a:schemeClr>
                </a:solidFill>
                <a:latin typeface="Arial" pitchFamily="34" charset="0"/>
                <a:ea typeface="+mj-ea"/>
                <a:cs typeface="Arial" pitchFamily="34" charset="0"/>
              </a:rPr>
              <a:t> can take negative values. There are </a:t>
            </a:r>
            <a:r>
              <a:rPr lang="en-GB" sz="1600" i="1" dirty="0" smtClean="0">
                <a:solidFill>
                  <a:schemeClr val="tx1">
                    <a:lumMod val="95000"/>
                    <a:lumOff val="5000"/>
                  </a:schemeClr>
                </a:solidFill>
                <a:latin typeface="Arial" pitchFamily="34" charset="0"/>
                <a:ea typeface="+mj-ea"/>
                <a:cs typeface="Arial" pitchFamily="34" charset="0"/>
              </a:rPr>
              <a:t>n </a:t>
            </a:r>
            <a:r>
              <a:rPr lang="en-GB" sz="1600" dirty="0" smtClean="0">
                <a:solidFill>
                  <a:schemeClr val="tx1">
                    <a:lumMod val="95000"/>
                    <a:lumOff val="5000"/>
                  </a:schemeClr>
                </a:solidFill>
                <a:latin typeface="Arial" pitchFamily="34" charset="0"/>
                <a:ea typeface="+mj-ea"/>
                <a:cs typeface="Arial" pitchFamily="34" charset="0"/>
              </a:rPr>
              <a:t>observations.</a:t>
            </a:r>
            <a:endParaRPr lang="en-US" sz="1600" dirty="0" smtClean="0">
              <a:solidFill>
                <a:schemeClr val="tx1">
                  <a:lumMod val="95000"/>
                  <a:lumOff val="5000"/>
                </a:schemeClr>
              </a:solidFill>
              <a:latin typeface="Arial" pitchFamily="34" charset="0"/>
              <a:ea typeface="+mj-ea"/>
              <a:cs typeface="Arial" pitchFamily="34" charset="0"/>
            </a:endParaRPr>
          </a:p>
        </p:txBody>
      </p:sp>
      <p:graphicFrame>
        <p:nvGraphicFramePr>
          <p:cNvPr id="13" name="Object 12"/>
          <p:cNvGraphicFramePr>
            <a:graphicFrameLocks noChangeAspect="1"/>
          </p:cNvGraphicFramePr>
          <p:nvPr/>
        </p:nvGraphicFramePr>
        <p:xfrm>
          <a:off x="457200" y="990600"/>
          <a:ext cx="3646488" cy="4721226"/>
        </p:xfrm>
        <a:graphic>
          <a:graphicData uri="http://schemas.openxmlformats.org/presentationml/2006/ole">
            <mc:AlternateContent xmlns:mc="http://schemas.openxmlformats.org/markup-compatibility/2006">
              <mc:Choice xmlns:v="urn:schemas-microsoft-com:vml" Requires="v">
                <p:oleObj spid="_x0000_s16435" name="Equation" r:id="rId11" imgW="1638000" imgH="2120760" progId="Equation.3">
                  <p:embed/>
                </p:oleObj>
              </mc:Choice>
              <mc:Fallback>
                <p:oleObj name="Equation" r:id="rId11" imgW="1638000" imgH="212076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 y="990600"/>
                        <a:ext cx="3646488" cy="47212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4" name="Straight Arrow Connector 13"/>
          <p:cNvCxnSpPr/>
          <p:nvPr/>
        </p:nvCxnSpPr>
        <p:spPr>
          <a:xfrm flipV="1">
            <a:off x="3124200" y="2590800"/>
            <a:ext cx="16002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5486401" y="3898900"/>
            <a:ext cx="3276599" cy="2425700"/>
            <a:chOff x="1981201" y="2133600"/>
            <a:chExt cx="3276599" cy="2425700"/>
          </a:xfrm>
        </p:grpSpPr>
        <p:graphicFrame>
          <p:nvGraphicFramePr>
            <p:cNvPr id="5" name="Object 4"/>
            <p:cNvGraphicFramePr>
              <a:graphicFrameLocks noChangeAspect="1"/>
            </p:cNvGraphicFramePr>
            <p:nvPr/>
          </p:nvGraphicFramePr>
          <p:xfrm>
            <a:off x="2438400" y="2327275"/>
            <a:ext cx="560388" cy="850900"/>
          </p:xfrm>
          <a:graphic>
            <a:graphicData uri="http://schemas.openxmlformats.org/presentationml/2006/ole">
              <mc:AlternateContent xmlns:mc="http://schemas.openxmlformats.org/markup-compatibility/2006">
                <mc:Choice xmlns:v="urn:schemas-microsoft-com:vml" Requires="v">
                  <p:oleObj spid="_x0000_s17456" name="Equation" r:id="rId3" imgW="164880" imgH="241200" progId="Equation.3">
                    <p:embed/>
                  </p:oleObj>
                </mc:Choice>
                <mc:Fallback>
                  <p:oleObj name="Equation" r:id="rId3" imgW="1648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327275"/>
                          <a:ext cx="560388"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4764088" y="2133600"/>
            <a:ext cx="493712" cy="806450"/>
          </p:xfrm>
          <a:graphic>
            <a:graphicData uri="http://schemas.openxmlformats.org/presentationml/2006/ole">
              <mc:AlternateContent xmlns:mc="http://schemas.openxmlformats.org/markup-compatibility/2006">
                <mc:Choice xmlns:v="urn:schemas-microsoft-com:vml" Requires="v">
                  <p:oleObj spid="_x0000_s17457" name="Equation" r:id="rId5" imgW="164880" imgH="228600" progId="Equation.3">
                    <p:embed/>
                  </p:oleObj>
                </mc:Choice>
                <mc:Fallback>
                  <p:oleObj name="Equation" r:id="rId5" imgW="16488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4088" y="2133600"/>
                          <a:ext cx="493712"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4"/>
            <p:cNvGraphicFramePr>
              <a:graphicFrameLocks noChangeAspect="1"/>
            </p:cNvGraphicFramePr>
            <p:nvPr/>
          </p:nvGraphicFramePr>
          <p:xfrm>
            <a:off x="4648200" y="4038600"/>
            <a:ext cx="330200" cy="493712"/>
          </p:xfrm>
          <a:graphic>
            <a:graphicData uri="http://schemas.openxmlformats.org/presentationml/2006/ole">
              <mc:AlternateContent xmlns:mc="http://schemas.openxmlformats.org/markup-compatibility/2006">
                <mc:Choice xmlns:v="urn:schemas-microsoft-com:vml" Requires="v">
                  <p:oleObj spid="_x0000_s17458" name="Equation" r:id="rId7" imgW="152280" imgH="139680" progId="Equation.3">
                    <p:embed/>
                  </p:oleObj>
                </mc:Choice>
                <mc:Fallback>
                  <p:oleObj name="Equation" r:id="rId7" imgW="152280" imgH="1396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8200" y="4038600"/>
                          <a:ext cx="330200" cy="493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5"/>
            <p:cNvGraphicFramePr>
              <a:graphicFrameLocks noChangeAspect="1"/>
            </p:cNvGraphicFramePr>
            <p:nvPr/>
          </p:nvGraphicFramePr>
          <p:xfrm>
            <a:off x="1981201" y="3897313"/>
            <a:ext cx="1130300" cy="661987"/>
          </p:xfrm>
          <a:graphic>
            <a:graphicData uri="http://schemas.openxmlformats.org/presentationml/2006/ole">
              <mc:AlternateContent xmlns:mc="http://schemas.openxmlformats.org/markup-compatibility/2006">
                <mc:Choice xmlns:v="urn:schemas-microsoft-com:vml" Requires="v">
                  <p:oleObj spid="_x0000_s17459" name="Equation" r:id="rId9" imgW="507960" imgH="228600" progId="Equation.3">
                    <p:embed/>
                  </p:oleObj>
                </mc:Choice>
                <mc:Fallback>
                  <p:oleObj name="Equation" r:id="rId9" imgW="507960" imgH="2286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1201" y="3897313"/>
                          <a:ext cx="1130300" cy="661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V="1">
              <a:off x="3335443" y="2833270"/>
              <a:ext cx="1351280" cy="11550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815417" y="2977649"/>
              <a:ext cx="64347" cy="9384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3124200" y="2590800"/>
              <a:ext cx="16002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7415" name="Object 1027"/>
          <p:cNvGraphicFramePr>
            <a:graphicFrameLocks noChangeAspect="1"/>
          </p:cNvGraphicFramePr>
          <p:nvPr/>
        </p:nvGraphicFramePr>
        <p:xfrm>
          <a:off x="457200" y="457200"/>
          <a:ext cx="8305800" cy="5175250"/>
        </p:xfrm>
        <a:graphic>
          <a:graphicData uri="http://schemas.openxmlformats.org/presentationml/2006/ole">
            <mc:AlternateContent xmlns:mc="http://schemas.openxmlformats.org/markup-compatibility/2006">
              <mc:Choice xmlns:v="urn:schemas-microsoft-com:vml" Requires="v">
                <p:oleObj spid="_x0000_s17460" name="Equation" r:id="rId11" imgW="4406760" imgH="2844720" progId="Equation.3">
                  <p:embed/>
                </p:oleObj>
              </mc:Choice>
              <mc:Fallback>
                <p:oleObj name="Equation" r:id="rId11" imgW="4406760" imgH="2844720" progId="Equation.3">
                  <p:embed/>
                  <p:pic>
                    <p:nvPicPr>
                      <p:cNvPr id="0" name="Object 102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 y="457200"/>
                        <a:ext cx="8305800" cy="5175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1027"/>
          <p:cNvGraphicFramePr>
            <a:graphicFrameLocks noChangeAspect="1"/>
          </p:cNvGraphicFramePr>
          <p:nvPr/>
        </p:nvGraphicFramePr>
        <p:xfrm>
          <a:off x="623888" y="290513"/>
          <a:ext cx="4379912" cy="5776912"/>
        </p:xfrm>
        <a:graphic>
          <a:graphicData uri="http://schemas.openxmlformats.org/presentationml/2006/ole">
            <mc:AlternateContent xmlns:mc="http://schemas.openxmlformats.org/markup-compatibility/2006">
              <mc:Choice xmlns:v="urn:schemas-microsoft-com:vml" Requires="v">
                <p:oleObj spid="_x0000_s18443" name="Equation" r:id="rId3" imgW="2323800" imgH="3174840" progId="Equation.3">
                  <p:embed/>
                </p:oleObj>
              </mc:Choice>
              <mc:Fallback>
                <p:oleObj name="Equation" r:id="rId3" imgW="2323800" imgH="3174840" progId="Equation.3">
                  <p:embed/>
                  <p:pic>
                    <p:nvPicPr>
                      <p:cNvPr id="0" name="Object 10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888" y="290513"/>
                        <a:ext cx="4379912" cy="5776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6096000" y="1981200"/>
            <a:ext cx="1485535" cy="461665"/>
          </a:xfrm>
          <a:prstGeom prst="rect">
            <a:avLst/>
          </a:prstGeom>
          <a:noFill/>
        </p:spPr>
        <p:txBody>
          <a:bodyPr wrap="none" rtlCol="0">
            <a:spAutoFit/>
          </a:bodyPr>
          <a:lstStyle/>
          <a:p>
            <a:r>
              <a:rPr lang="en-US" sz="2400" b="1" dirty="0" smtClean="0">
                <a:solidFill>
                  <a:srgbClr val="0000CC"/>
                </a:solidFill>
              </a:rPr>
              <a:t>JAGS code</a:t>
            </a:r>
            <a:endParaRPr lang="en-GB" sz="2400" b="1" dirty="0">
              <a:solidFill>
                <a:srgbClr val="0000CC"/>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4525963"/>
          </a:xfrm>
        </p:spPr>
        <p:txBody>
          <a:bodyPr>
            <a:normAutofit/>
          </a:bodyPr>
          <a:lstStyle/>
          <a:p>
            <a:pPr marL="0" indent="0">
              <a:buNone/>
            </a:pPr>
            <a:r>
              <a:rPr lang="en-US" sz="2800" dirty="0" smtClean="0"/>
              <a:t>Now assume that there is individual variation in the </a:t>
            </a:r>
            <a:r>
              <a:rPr lang="el-GR" sz="2800" dirty="0" smtClean="0"/>
              <a:t>α</a:t>
            </a:r>
            <a:r>
              <a:rPr lang="en-US" sz="2800" dirty="0" smtClean="0"/>
              <a:t> (max growth rate), such that each </a:t>
            </a:r>
            <a:r>
              <a:rPr lang="el-GR" sz="2800" dirty="0" smtClean="0"/>
              <a:t>α</a:t>
            </a:r>
            <a:r>
              <a:rPr lang="en-US" sz="2800" dirty="0" smtClean="0"/>
              <a:t>, is drawn from a distribution of </a:t>
            </a:r>
            <a:r>
              <a:rPr lang="el-GR" sz="2800" dirty="0" smtClean="0"/>
              <a:t>α</a:t>
            </a:r>
            <a:r>
              <a:rPr lang="en-US" sz="2800" dirty="0" smtClean="0"/>
              <a:t>’s. Sketch the DAG; write out the posterior and the joint conditional distribution using </a:t>
            </a:r>
            <a:r>
              <a:rPr lang="en-US" sz="2800" i="1" dirty="0" smtClean="0"/>
              <a:t>P() </a:t>
            </a:r>
            <a:r>
              <a:rPr lang="en-US" sz="2800" dirty="0" smtClean="0"/>
              <a:t>notation.</a:t>
            </a:r>
          </a:p>
          <a:p>
            <a:pPr marL="0" indent="0">
              <a:buNone/>
            </a:pPr>
            <a:endParaRPr lang="en-US" sz="2800" dirty="0"/>
          </a:p>
          <a:p>
            <a:pPr marL="0" indent="0">
              <a:buNone/>
            </a:pPr>
            <a:r>
              <a:rPr lang="en-US" sz="2800" dirty="0" smtClean="0"/>
              <a:t>Write out the distribution of the full data set and choose appropriate probability functions.</a:t>
            </a:r>
          </a:p>
          <a:p>
            <a:pPr>
              <a:buNone/>
            </a:pPr>
            <a:endParaRPr lang="en-GB"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57200" y="152400"/>
            <a:ext cx="8229600" cy="1143000"/>
          </a:xfrm>
        </p:spPr>
        <p:txBody>
          <a:bodyPr>
            <a:normAutofit/>
          </a:bodyPr>
          <a:lstStyle/>
          <a:p>
            <a:pPr algn="l"/>
            <a:r>
              <a:rPr lang="en-US" sz="2800" dirty="0" smtClean="0">
                <a:latin typeface="Arial" pitchFamily="34" charset="0"/>
                <a:cs typeface="Arial" pitchFamily="34" charset="0"/>
              </a:rPr>
              <a:t>Adding complexity using a hierarchical model: individual variation in the </a:t>
            </a:r>
            <a:r>
              <a:rPr lang="el-GR" sz="2800" dirty="0" smtClean="0">
                <a:latin typeface="Arial" pitchFamily="34" charset="0"/>
                <a:cs typeface="Arial" pitchFamily="34" charset="0"/>
              </a:rPr>
              <a:t>α</a:t>
            </a:r>
            <a:r>
              <a:rPr lang="en-US" sz="2800" dirty="0" smtClean="0">
                <a:latin typeface="Arial" pitchFamily="34" charset="0"/>
                <a:cs typeface="Arial" pitchFamily="34" charset="0"/>
              </a:rPr>
              <a:t>’s.</a:t>
            </a:r>
            <a:endParaRPr lang="en-GB" sz="2800" b="0" dirty="0">
              <a:latin typeface="Arial" pitchFamily="34" charset="0"/>
              <a:cs typeface="Arial" pitchFamily="34" charset="0"/>
            </a:endParaRPr>
          </a:p>
        </p:txBody>
      </p:sp>
      <p:grpSp>
        <p:nvGrpSpPr>
          <p:cNvPr id="26" name="Group 25"/>
          <p:cNvGrpSpPr/>
          <p:nvPr/>
        </p:nvGrpSpPr>
        <p:grpSpPr>
          <a:xfrm>
            <a:off x="1371600" y="2133600"/>
            <a:ext cx="4114799" cy="3861375"/>
            <a:chOff x="1371600" y="2133600"/>
            <a:chExt cx="4114799" cy="3861375"/>
          </a:xfrm>
        </p:grpSpPr>
        <p:graphicFrame>
          <p:nvGraphicFramePr>
            <p:cNvPr id="5" name="Object 4"/>
            <p:cNvGraphicFramePr>
              <a:graphicFrameLocks noChangeAspect="1"/>
            </p:cNvGraphicFramePr>
            <p:nvPr/>
          </p:nvGraphicFramePr>
          <p:xfrm>
            <a:off x="2438400" y="2327275"/>
            <a:ext cx="560388" cy="850900"/>
          </p:xfrm>
          <a:graphic>
            <a:graphicData uri="http://schemas.openxmlformats.org/presentationml/2006/ole">
              <mc:AlternateContent xmlns:mc="http://schemas.openxmlformats.org/markup-compatibility/2006">
                <mc:Choice xmlns:v="urn:schemas-microsoft-com:vml" Requires="v">
                  <p:oleObj spid="_x0000_s19503" name="Equation" r:id="rId3" imgW="164880" imgH="241200" progId="Equation.3">
                    <p:embed/>
                  </p:oleObj>
                </mc:Choice>
                <mc:Fallback>
                  <p:oleObj name="Equation" r:id="rId3" imgW="1648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327275"/>
                          <a:ext cx="560388"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4764088" y="2133600"/>
            <a:ext cx="493712" cy="806450"/>
          </p:xfrm>
          <a:graphic>
            <a:graphicData uri="http://schemas.openxmlformats.org/presentationml/2006/ole">
              <mc:AlternateContent xmlns:mc="http://schemas.openxmlformats.org/markup-compatibility/2006">
                <mc:Choice xmlns:v="urn:schemas-microsoft-com:vml" Requires="v">
                  <p:oleObj spid="_x0000_s19504" name="Equation" r:id="rId5" imgW="164880" imgH="228600" progId="Equation.3">
                    <p:embed/>
                  </p:oleObj>
                </mc:Choice>
                <mc:Fallback>
                  <p:oleObj name="Equation" r:id="rId5" imgW="16488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4088" y="2133600"/>
                          <a:ext cx="493712"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4"/>
            <p:cNvGraphicFramePr>
              <a:graphicFrameLocks noChangeAspect="1"/>
            </p:cNvGraphicFramePr>
            <p:nvPr/>
          </p:nvGraphicFramePr>
          <p:xfrm>
            <a:off x="4441824" y="3814763"/>
            <a:ext cx="1044575" cy="833437"/>
          </p:xfrm>
          <a:graphic>
            <a:graphicData uri="http://schemas.openxmlformats.org/presentationml/2006/ole">
              <mc:AlternateContent xmlns:mc="http://schemas.openxmlformats.org/markup-compatibility/2006">
                <mc:Choice xmlns:v="urn:schemas-microsoft-com:vml" Requires="v">
                  <p:oleObj spid="_x0000_s19505" name="Equation" r:id="rId7" imgW="342720" imgH="266400" progId="Equation.3">
                    <p:embed/>
                  </p:oleObj>
                </mc:Choice>
                <mc:Fallback>
                  <p:oleObj name="Equation" r:id="rId7" imgW="342720" imgH="266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41824" y="3814763"/>
                          <a:ext cx="1044575" cy="833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5"/>
            <p:cNvGraphicFramePr>
              <a:graphicFrameLocks noChangeAspect="1"/>
            </p:cNvGraphicFramePr>
            <p:nvPr/>
          </p:nvGraphicFramePr>
          <p:xfrm>
            <a:off x="2951163" y="4267200"/>
            <a:ext cx="706437" cy="596900"/>
          </p:xfrm>
          <a:graphic>
            <a:graphicData uri="http://schemas.openxmlformats.org/presentationml/2006/ole">
              <mc:AlternateContent xmlns:mc="http://schemas.openxmlformats.org/markup-compatibility/2006">
                <mc:Choice xmlns:v="urn:schemas-microsoft-com:vml" Requires="v">
                  <p:oleObj spid="_x0000_s19506" name="Equation" r:id="rId9" imgW="317160" imgH="228600" progId="Equation.3">
                    <p:embed/>
                  </p:oleObj>
                </mc:Choice>
                <mc:Fallback>
                  <p:oleObj name="Equation" r:id="rId9" imgW="317160" imgH="2286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51163" y="4267200"/>
                          <a:ext cx="706437"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V="1">
              <a:off x="3657600" y="2833270"/>
              <a:ext cx="1029123" cy="135773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815417" y="2977649"/>
              <a:ext cx="64347" cy="93846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462" name="Object 6"/>
            <p:cNvGraphicFramePr>
              <a:graphicFrameLocks noChangeAspect="1"/>
            </p:cNvGraphicFramePr>
            <p:nvPr/>
          </p:nvGraphicFramePr>
          <p:xfrm>
            <a:off x="1905000" y="4025900"/>
            <a:ext cx="450850" cy="698500"/>
          </p:xfrm>
          <a:graphic>
            <a:graphicData uri="http://schemas.openxmlformats.org/presentationml/2006/ole">
              <mc:AlternateContent xmlns:mc="http://schemas.openxmlformats.org/markup-compatibility/2006">
                <mc:Choice xmlns:v="urn:schemas-microsoft-com:vml" Requires="v">
                  <p:oleObj spid="_x0000_s19507" name="Equation" r:id="rId11" imgW="203040" imgH="241200" progId="Equation.3">
                    <p:embed/>
                  </p:oleObj>
                </mc:Choice>
                <mc:Fallback>
                  <p:oleObj name="Equation" r:id="rId11" imgW="20304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05000" y="4025900"/>
                          <a:ext cx="4508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4" name="Straight Arrow Connector 13"/>
            <p:cNvCxnSpPr/>
            <p:nvPr/>
          </p:nvCxnSpPr>
          <p:spPr>
            <a:xfrm flipV="1">
              <a:off x="3124200" y="2590800"/>
              <a:ext cx="1447800" cy="76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286000" y="2743200"/>
              <a:ext cx="2286000" cy="1447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371600" y="5410200"/>
              <a:ext cx="838200" cy="584775"/>
            </a:xfrm>
            <a:prstGeom prst="rect">
              <a:avLst/>
            </a:prstGeom>
            <a:noFill/>
          </p:spPr>
          <p:txBody>
            <a:bodyPr wrap="square" rtlCol="0">
              <a:spAutoFit/>
            </a:bodyPr>
            <a:lstStyle/>
            <a:p>
              <a:r>
                <a:rPr lang="en-US" sz="3200" i="1" dirty="0">
                  <a:latin typeface="Times New Roman" pitchFamily="18" charset="0"/>
                  <a:cs typeface="Times New Roman" pitchFamily="18" charset="0"/>
                </a:rPr>
                <a:t>a</a:t>
              </a:r>
              <a:r>
                <a:rPr lang="en-US" sz="3200" i="1" dirty="0" smtClean="0">
                  <a:latin typeface="Times New Roman" pitchFamily="18" charset="0"/>
                  <a:cs typeface="Times New Roman" pitchFamily="18" charset="0"/>
                </a:rPr>
                <a:t>, b</a:t>
              </a:r>
              <a:endParaRPr lang="en-GB" sz="3200" i="1" dirty="0">
                <a:latin typeface="Times New Roman" pitchFamily="18" charset="0"/>
                <a:cs typeface="Times New Roman" pitchFamily="18" charset="0"/>
              </a:endParaRPr>
            </a:p>
          </p:txBody>
        </p:sp>
        <p:cxnSp>
          <p:nvCxnSpPr>
            <p:cNvPr id="22" name="Straight Arrow Connector 21"/>
            <p:cNvCxnSpPr/>
            <p:nvPr/>
          </p:nvCxnSpPr>
          <p:spPr>
            <a:xfrm flipV="1">
              <a:off x="1752600" y="4648200"/>
              <a:ext cx="228600" cy="78606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2362200" y="5486400"/>
            <a:ext cx="5560368" cy="400110"/>
          </a:xfrm>
          <a:prstGeom prst="rect">
            <a:avLst/>
          </a:prstGeom>
          <a:noFill/>
        </p:spPr>
        <p:txBody>
          <a:bodyPr wrap="none" rtlCol="0">
            <a:spAutoFit/>
          </a:bodyPr>
          <a:lstStyle/>
          <a:p>
            <a:r>
              <a:rPr lang="en-US" sz="2000" dirty="0" smtClean="0"/>
              <a:t>Hyper-parameters controlling the distribution of </a:t>
            </a:r>
            <a:r>
              <a:rPr lang="el-GR" sz="2000" dirty="0" smtClean="0"/>
              <a:t>α</a:t>
            </a:r>
            <a:r>
              <a:rPr lang="en-US" sz="2000" dirty="0" smtClean="0"/>
              <a:t>’s</a:t>
            </a:r>
            <a:endParaRPr lang="en-GB"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p:cNvGraphicFramePr>
            <a:graphicFrameLocks noChangeAspect="1"/>
          </p:cNvGraphicFramePr>
          <p:nvPr>
            <p:extLst>
              <p:ext uri="{D42A27DB-BD31-4B8C-83A1-F6EECF244321}">
                <p14:modId xmlns:p14="http://schemas.microsoft.com/office/powerpoint/2010/main" val="1590592546"/>
              </p:ext>
            </p:extLst>
          </p:nvPr>
        </p:nvGraphicFramePr>
        <p:xfrm>
          <a:off x="228600" y="381000"/>
          <a:ext cx="3730625" cy="5314950"/>
        </p:xfrm>
        <a:graphic>
          <a:graphicData uri="http://schemas.openxmlformats.org/presentationml/2006/ole">
            <mc:AlternateContent xmlns:mc="http://schemas.openxmlformats.org/markup-compatibility/2006">
              <mc:Choice xmlns:v="urn:schemas-microsoft-com:vml" Requires="v">
                <p:oleObj spid="_x0000_s21564" name="Equation" r:id="rId3" imgW="1676160" imgH="2387520" progId="Equation.3">
                  <p:embed/>
                </p:oleObj>
              </mc:Choice>
              <mc:Fallback>
                <p:oleObj name="Equation" r:id="rId3" imgW="1676160" imgH="238752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381000"/>
                        <a:ext cx="3730625" cy="531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6" name="Group 15"/>
          <p:cNvGrpSpPr/>
          <p:nvPr/>
        </p:nvGrpSpPr>
        <p:grpSpPr>
          <a:xfrm>
            <a:off x="4038601" y="1625025"/>
            <a:ext cx="4114799" cy="3861375"/>
            <a:chOff x="1371600" y="2133600"/>
            <a:chExt cx="4114799" cy="3861375"/>
          </a:xfrm>
        </p:grpSpPr>
        <p:graphicFrame>
          <p:nvGraphicFramePr>
            <p:cNvPr id="17" name="Object 16"/>
            <p:cNvGraphicFramePr>
              <a:graphicFrameLocks noChangeAspect="1"/>
            </p:cNvGraphicFramePr>
            <p:nvPr/>
          </p:nvGraphicFramePr>
          <p:xfrm>
            <a:off x="2438400" y="2327275"/>
            <a:ext cx="560388" cy="850900"/>
          </p:xfrm>
          <a:graphic>
            <a:graphicData uri="http://schemas.openxmlformats.org/presentationml/2006/ole">
              <mc:AlternateContent xmlns:mc="http://schemas.openxmlformats.org/markup-compatibility/2006">
                <mc:Choice xmlns:v="urn:schemas-microsoft-com:vml" Requires="v">
                  <p:oleObj spid="_x0000_s21565" name="Equation" r:id="rId5" imgW="164880" imgH="241200" progId="Equation.3">
                    <p:embed/>
                  </p:oleObj>
                </mc:Choice>
                <mc:Fallback>
                  <p:oleObj name="Equation" r:id="rId5" imgW="164880" imgH="24120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2327275"/>
                          <a:ext cx="560388"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3"/>
            <p:cNvGraphicFramePr>
              <a:graphicFrameLocks noChangeAspect="1"/>
            </p:cNvGraphicFramePr>
            <p:nvPr/>
          </p:nvGraphicFramePr>
          <p:xfrm>
            <a:off x="4764088" y="2133600"/>
            <a:ext cx="493712" cy="806450"/>
          </p:xfrm>
          <a:graphic>
            <a:graphicData uri="http://schemas.openxmlformats.org/presentationml/2006/ole">
              <mc:AlternateContent xmlns:mc="http://schemas.openxmlformats.org/markup-compatibility/2006">
                <mc:Choice xmlns:v="urn:schemas-microsoft-com:vml" Requires="v">
                  <p:oleObj spid="_x0000_s21566" name="Equation" r:id="rId7" imgW="164880" imgH="228600" progId="Equation.3">
                    <p:embed/>
                  </p:oleObj>
                </mc:Choice>
                <mc:Fallback>
                  <p:oleObj name="Equation" r:id="rId7" imgW="164880" imgH="22860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64088" y="2133600"/>
                          <a:ext cx="493712"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4"/>
            <p:cNvGraphicFramePr>
              <a:graphicFrameLocks noChangeAspect="1"/>
            </p:cNvGraphicFramePr>
            <p:nvPr/>
          </p:nvGraphicFramePr>
          <p:xfrm>
            <a:off x="4441824" y="3814763"/>
            <a:ext cx="1044575" cy="833437"/>
          </p:xfrm>
          <a:graphic>
            <a:graphicData uri="http://schemas.openxmlformats.org/presentationml/2006/ole">
              <mc:AlternateContent xmlns:mc="http://schemas.openxmlformats.org/markup-compatibility/2006">
                <mc:Choice xmlns:v="urn:schemas-microsoft-com:vml" Requires="v">
                  <p:oleObj spid="_x0000_s21567" name="Equation" r:id="rId9" imgW="342720" imgH="266400" progId="Equation.3">
                    <p:embed/>
                  </p:oleObj>
                </mc:Choice>
                <mc:Fallback>
                  <p:oleObj name="Equation" r:id="rId9" imgW="342720" imgH="26640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41824" y="3814763"/>
                          <a:ext cx="1044575" cy="833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5"/>
            <p:cNvGraphicFramePr>
              <a:graphicFrameLocks noChangeAspect="1"/>
            </p:cNvGraphicFramePr>
            <p:nvPr/>
          </p:nvGraphicFramePr>
          <p:xfrm>
            <a:off x="2951163" y="4267200"/>
            <a:ext cx="706437" cy="596900"/>
          </p:xfrm>
          <a:graphic>
            <a:graphicData uri="http://schemas.openxmlformats.org/presentationml/2006/ole">
              <mc:AlternateContent xmlns:mc="http://schemas.openxmlformats.org/markup-compatibility/2006">
                <mc:Choice xmlns:v="urn:schemas-microsoft-com:vml" Requires="v">
                  <p:oleObj spid="_x0000_s21568" name="Equation" r:id="rId11" imgW="317160" imgH="228600" progId="Equation.3">
                    <p:embed/>
                  </p:oleObj>
                </mc:Choice>
                <mc:Fallback>
                  <p:oleObj name="Equation" r:id="rId11" imgW="317160" imgH="228600" progId="Equation.3">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51163" y="4267200"/>
                          <a:ext cx="706437"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Arrow Connector 20"/>
            <p:cNvCxnSpPr/>
            <p:nvPr/>
          </p:nvCxnSpPr>
          <p:spPr>
            <a:xfrm flipV="1">
              <a:off x="3657600" y="2833270"/>
              <a:ext cx="1029123" cy="135773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4815417" y="2977649"/>
              <a:ext cx="64347" cy="93846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3" name="Object 6"/>
            <p:cNvGraphicFramePr>
              <a:graphicFrameLocks noChangeAspect="1"/>
            </p:cNvGraphicFramePr>
            <p:nvPr/>
          </p:nvGraphicFramePr>
          <p:xfrm>
            <a:off x="1905000" y="4025900"/>
            <a:ext cx="450850" cy="698500"/>
          </p:xfrm>
          <a:graphic>
            <a:graphicData uri="http://schemas.openxmlformats.org/presentationml/2006/ole">
              <mc:AlternateContent xmlns:mc="http://schemas.openxmlformats.org/markup-compatibility/2006">
                <mc:Choice xmlns:v="urn:schemas-microsoft-com:vml" Requires="v">
                  <p:oleObj spid="_x0000_s21569" name="Equation" r:id="rId13" imgW="203040" imgH="241200" progId="Equation.3">
                    <p:embed/>
                  </p:oleObj>
                </mc:Choice>
                <mc:Fallback>
                  <p:oleObj name="Equation" r:id="rId13" imgW="203040" imgH="241200" progId="Equation.3">
                    <p:embed/>
                    <p:pic>
                      <p:nvPicPr>
                        <p:cNvPr id="0"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05000" y="4025900"/>
                          <a:ext cx="4508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4" name="Straight Arrow Connector 23"/>
            <p:cNvCxnSpPr/>
            <p:nvPr/>
          </p:nvCxnSpPr>
          <p:spPr>
            <a:xfrm flipV="1">
              <a:off x="3124200" y="2590800"/>
              <a:ext cx="1447800" cy="76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2286000" y="2743200"/>
              <a:ext cx="2286000" cy="1447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71600" y="5410200"/>
              <a:ext cx="838200" cy="584775"/>
            </a:xfrm>
            <a:prstGeom prst="rect">
              <a:avLst/>
            </a:prstGeom>
            <a:noFill/>
          </p:spPr>
          <p:txBody>
            <a:bodyPr wrap="square" rtlCol="0">
              <a:spAutoFit/>
            </a:bodyPr>
            <a:lstStyle/>
            <a:p>
              <a:r>
                <a:rPr lang="en-US" sz="3200" i="1" dirty="0" err="1">
                  <a:latin typeface="Times New Roman" pitchFamily="18" charset="0"/>
                  <a:cs typeface="Times New Roman" pitchFamily="18" charset="0"/>
                </a:rPr>
                <a:t>a</a:t>
              </a:r>
              <a:r>
                <a:rPr lang="en-US" sz="3200" i="1" dirty="0" err="1" smtClean="0">
                  <a:latin typeface="Times New Roman" pitchFamily="18" charset="0"/>
                  <a:cs typeface="Times New Roman" pitchFamily="18" charset="0"/>
                </a:rPr>
                <a:t>,b</a:t>
              </a:r>
              <a:endParaRPr lang="en-GB" sz="3200" i="1" dirty="0">
                <a:latin typeface="Times New Roman" pitchFamily="18" charset="0"/>
                <a:cs typeface="Times New Roman" pitchFamily="18" charset="0"/>
              </a:endParaRPr>
            </a:p>
          </p:txBody>
        </p:sp>
        <p:cxnSp>
          <p:nvCxnSpPr>
            <p:cNvPr id="27" name="Straight Arrow Connector 26"/>
            <p:cNvCxnSpPr/>
            <p:nvPr/>
          </p:nvCxnSpPr>
          <p:spPr>
            <a:xfrm flipV="1">
              <a:off x="1752600" y="4648200"/>
              <a:ext cx="228600" cy="78606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en-US" dirty="0" smtClean="0"/>
              <a:t>R.A. Fischer’s ticks</a:t>
            </a:r>
            <a:endParaRPr lang="en-GB" dirty="0"/>
          </a:p>
        </p:txBody>
      </p:sp>
      <p:sp>
        <p:nvSpPr>
          <p:cNvPr id="3" name="Content Placeholder 2"/>
          <p:cNvSpPr>
            <a:spLocks noGrp="1"/>
          </p:cNvSpPr>
          <p:nvPr>
            <p:ph idx="1"/>
          </p:nvPr>
        </p:nvSpPr>
        <p:spPr>
          <a:xfrm>
            <a:off x="457200" y="1143000"/>
            <a:ext cx="8229600" cy="4525963"/>
          </a:xfrm>
        </p:spPr>
        <p:txBody>
          <a:bodyPr>
            <a:normAutofit/>
          </a:bodyPr>
          <a:lstStyle/>
          <a:p>
            <a:pPr marL="0" indent="0">
              <a:buNone/>
            </a:pPr>
            <a:r>
              <a:rPr lang="en-US" sz="2800" dirty="0" smtClean="0"/>
              <a:t>A simple example: We want to know (for some reason) the average number of ticks on sheep. We round up 60 sheep and count ticks on each one. Does a Poisson distribution fit the data?</a:t>
            </a:r>
          </a:p>
          <a:p>
            <a:pPr marL="0" indent="0">
              <a:buNone/>
            </a:pPr>
            <a:endParaRPr lang="en-US" sz="2800" dirty="0"/>
          </a:p>
          <a:p>
            <a:pPr marL="0" indent="0">
              <a:buNone/>
            </a:pPr>
            <a:endParaRPr lang="en-US" sz="2800" dirty="0" smtClean="0"/>
          </a:p>
        </p:txBody>
      </p:sp>
      <p:graphicFrame>
        <p:nvGraphicFramePr>
          <p:cNvPr id="4" name="Object 3"/>
          <p:cNvGraphicFramePr>
            <a:graphicFrameLocks noChangeAspect="1"/>
          </p:cNvGraphicFramePr>
          <p:nvPr>
            <p:extLst>
              <p:ext uri="{D42A27DB-BD31-4B8C-83A1-F6EECF244321}">
                <p14:modId xmlns:p14="http://schemas.microsoft.com/office/powerpoint/2010/main" val="1324956507"/>
              </p:ext>
            </p:extLst>
          </p:nvPr>
        </p:nvGraphicFramePr>
        <p:xfrm>
          <a:off x="2667000" y="3200400"/>
          <a:ext cx="3720353" cy="943970"/>
        </p:xfrm>
        <a:graphic>
          <a:graphicData uri="http://schemas.openxmlformats.org/presentationml/2006/ole">
            <mc:AlternateContent xmlns:mc="http://schemas.openxmlformats.org/markup-compatibility/2006">
              <mc:Choice xmlns:v="urn:schemas-microsoft-com:vml" Requires="v">
                <p:oleObj spid="_x0000_s79882" name="Equation" r:id="rId3" imgW="1701720" imgH="431640" progId="Equation.3">
                  <p:embed/>
                </p:oleObj>
              </mc:Choice>
              <mc:Fallback>
                <p:oleObj name="Equation" r:id="rId3" imgW="170172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200400"/>
                        <a:ext cx="3720353" cy="9439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972033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5" name="Object 1027"/>
          <p:cNvGraphicFramePr>
            <a:graphicFrameLocks noChangeAspect="1"/>
          </p:cNvGraphicFramePr>
          <p:nvPr/>
        </p:nvGraphicFramePr>
        <p:xfrm>
          <a:off x="457200" y="255588"/>
          <a:ext cx="8450263" cy="6145212"/>
        </p:xfrm>
        <a:graphic>
          <a:graphicData uri="http://schemas.openxmlformats.org/presentationml/2006/ole">
            <mc:AlternateContent xmlns:mc="http://schemas.openxmlformats.org/markup-compatibility/2006">
              <mc:Choice xmlns:v="urn:schemas-microsoft-com:vml" Requires="v">
                <p:oleObj spid="_x0000_s22588" name="Equation" r:id="rId3" imgW="4483080" imgH="3377880" progId="Equation.3">
                  <p:embed/>
                </p:oleObj>
              </mc:Choice>
              <mc:Fallback>
                <p:oleObj name="Equation" r:id="rId3" imgW="4483080" imgH="3377880" progId="Equation.3">
                  <p:embed/>
                  <p:pic>
                    <p:nvPicPr>
                      <p:cNvPr id="0" name="Object 10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55588"/>
                        <a:ext cx="8450263" cy="6145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5715000" y="3810000"/>
            <a:ext cx="2590800" cy="2626227"/>
            <a:chOff x="1371600" y="2133600"/>
            <a:chExt cx="4114799" cy="4032788"/>
          </a:xfrm>
        </p:grpSpPr>
        <p:graphicFrame>
          <p:nvGraphicFramePr>
            <p:cNvPr id="12" name="Object 11"/>
            <p:cNvGraphicFramePr>
              <a:graphicFrameLocks noChangeAspect="1"/>
            </p:cNvGraphicFramePr>
            <p:nvPr/>
          </p:nvGraphicFramePr>
          <p:xfrm>
            <a:off x="2438400" y="2327275"/>
            <a:ext cx="560388" cy="850900"/>
          </p:xfrm>
          <a:graphic>
            <a:graphicData uri="http://schemas.openxmlformats.org/presentationml/2006/ole">
              <mc:AlternateContent xmlns:mc="http://schemas.openxmlformats.org/markup-compatibility/2006">
                <mc:Choice xmlns:v="urn:schemas-microsoft-com:vml" Requires="v">
                  <p:oleObj spid="_x0000_s22589" name="Equation" r:id="rId5" imgW="164880" imgH="241200" progId="Equation.3">
                    <p:embed/>
                  </p:oleObj>
                </mc:Choice>
                <mc:Fallback>
                  <p:oleObj name="Equation" r:id="rId5" imgW="164880" imgH="24120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2327275"/>
                          <a:ext cx="560388"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3"/>
            <p:cNvGraphicFramePr>
              <a:graphicFrameLocks noChangeAspect="1"/>
            </p:cNvGraphicFramePr>
            <p:nvPr/>
          </p:nvGraphicFramePr>
          <p:xfrm>
            <a:off x="4764088" y="2133600"/>
            <a:ext cx="493712" cy="806450"/>
          </p:xfrm>
          <a:graphic>
            <a:graphicData uri="http://schemas.openxmlformats.org/presentationml/2006/ole">
              <mc:AlternateContent xmlns:mc="http://schemas.openxmlformats.org/markup-compatibility/2006">
                <mc:Choice xmlns:v="urn:schemas-microsoft-com:vml" Requires="v">
                  <p:oleObj spid="_x0000_s22590" name="Equation" r:id="rId7" imgW="164880" imgH="228600" progId="Equation.3">
                    <p:embed/>
                  </p:oleObj>
                </mc:Choice>
                <mc:Fallback>
                  <p:oleObj name="Equation" r:id="rId7" imgW="164880" imgH="22860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64088" y="2133600"/>
                          <a:ext cx="493712"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4"/>
            <p:cNvGraphicFramePr>
              <a:graphicFrameLocks noChangeAspect="1"/>
            </p:cNvGraphicFramePr>
            <p:nvPr/>
          </p:nvGraphicFramePr>
          <p:xfrm>
            <a:off x="4441824" y="3814763"/>
            <a:ext cx="1044575" cy="833437"/>
          </p:xfrm>
          <a:graphic>
            <a:graphicData uri="http://schemas.openxmlformats.org/presentationml/2006/ole">
              <mc:AlternateContent xmlns:mc="http://schemas.openxmlformats.org/markup-compatibility/2006">
                <mc:Choice xmlns:v="urn:schemas-microsoft-com:vml" Requires="v">
                  <p:oleObj spid="_x0000_s22591" name="Equation" r:id="rId9" imgW="342720" imgH="266400" progId="Equation.3">
                    <p:embed/>
                  </p:oleObj>
                </mc:Choice>
                <mc:Fallback>
                  <p:oleObj name="Equation" r:id="rId9" imgW="342720" imgH="26640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41824" y="3814763"/>
                          <a:ext cx="1044575" cy="833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5"/>
            <p:cNvGraphicFramePr>
              <a:graphicFrameLocks noChangeAspect="1"/>
            </p:cNvGraphicFramePr>
            <p:nvPr/>
          </p:nvGraphicFramePr>
          <p:xfrm>
            <a:off x="2951163" y="4267200"/>
            <a:ext cx="706437" cy="596900"/>
          </p:xfrm>
          <a:graphic>
            <a:graphicData uri="http://schemas.openxmlformats.org/presentationml/2006/ole">
              <mc:AlternateContent xmlns:mc="http://schemas.openxmlformats.org/markup-compatibility/2006">
                <mc:Choice xmlns:v="urn:schemas-microsoft-com:vml" Requires="v">
                  <p:oleObj spid="_x0000_s22592" name="Equation" r:id="rId11" imgW="317160" imgH="228600" progId="Equation.3">
                    <p:embed/>
                  </p:oleObj>
                </mc:Choice>
                <mc:Fallback>
                  <p:oleObj name="Equation" r:id="rId11" imgW="317160" imgH="228600" progId="Equation.3">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51163" y="4267200"/>
                          <a:ext cx="706437"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Arrow Connector 16"/>
            <p:cNvCxnSpPr/>
            <p:nvPr/>
          </p:nvCxnSpPr>
          <p:spPr>
            <a:xfrm flipV="1">
              <a:off x="3657600" y="2833270"/>
              <a:ext cx="1029123" cy="135773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815417" y="2977649"/>
              <a:ext cx="64347" cy="93846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Object 6"/>
            <p:cNvGraphicFramePr>
              <a:graphicFrameLocks noChangeAspect="1"/>
            </p:cNvGraphicFramePr>
            <p:nvPr/>
          </p:nvGraphicFramePr>
          <p:xfrm>
            <a:off x="1905000" y="4025900"/>
            <a:ext cx="450850" cy="698500"/>
          </p:xfrm>
          <a:graphic>
            <a:graphicData uri="http://schemas.openxmlformats.org/presentationml/2006/ole">
              <mc:AlternateContent xmlns:mc="http://schemas.openxmlformats.org/markup-compatibility/2006">
                <mc:Choice xmlns:v="urn:schemas-microsoft-com:vml" Requires="v">
                  <p:oleObj spid="_x0000_s22593" name="Equation" r:id="rId13" imgW="203040" imgH="241200" progId="Equation.3">
                    <p:embed/>
                  </p:oleObj>
                </mc:Choice>
                <mc:Fallback>
                  <p:oleObj name="Equation" r:id="rId13" imgW="203040" imgH="241200" progId="Equation.3">
                    <p:embed/>
                    <p:pic>
                      <p:nvPicPr>
                        <p:cNvPr id="0"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05000" y="4025900"/>
                          <a:ext cx="45085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0" name="Straight Arrow Connector 19"/>
            <p:cNvCxnSpPr/>
            <p:nvPr/>
          </p:nvCxnSpPr>
          <p:spPr>
            <a:xfrm flipV="1">
              <a:off x="3124200" y="2590800"/>
              <a:ext cx="1447800" cy="76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286000" y="2743200"/>
              <a:ext cx="2286000" cy="1447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371600" y="5410201"/>
              <a:ext cx="1815352" cy="756187"/>
            </a:xfrm>
            <a:prstGeom prst="rect">
              <a:avLst/>
            </a:prstGeom>
            <a:noFill/>
          </p:spPr>
          <p:txBody>
            <a:bodyPr wrap="square" rtlCol="0">
              <a:spAutoFit/>
            </a:bodyPr>
            <a:lstStyle/>
            <a:p>
              <a:r>
                <a:rPr lang="en-US" sz="2600" i="1" dirty="0">
                  <a:latin typeface="Times New Roman" pitchFamily="18" charset="0"/>
                  <a:cs typeface="Times New Roman" pitchFamily="18" charset="0"/>
                </a:rPr>
                <a:t>a</a:t>
              </a:r>
              <a:r>
                <a:rPr lang="en-US" sz="2600" i="1" dirty="0" smtClean="0">
                  <a:latin typeface="Times New Roman" pitchFamily="18" charset="0"/>
                  <a:cs typeface="Times New Roman" pitchFamily="18" charset="0"/>
                </a:rPr>
                <a:t>, b</a:t>
              </a:r>
              <a:endParaRPr lang="en-GB" sz="2600" i="1" dirty="0">
                <a:latin typeface="Times New Roman" pitchFamily="18" charset="0"/>
                <a:cs typeface="Times New Roman" pitchFamily="18" charset="0"/>
              </a:endParaRPr>
            </a:p>
          </p:txBody>
        </p:sp>
        <p:cxnSp>
          <p:nvCxnSpPr>
            <p:cNvPr id="23" name="Straight Arrow Connector 22"/>
            <p:cNvCxnSpPr/>
            <p:nvPr/>
          </p:nvCxnSpPr>
          <p:spPr>
            <a:xfrm flipV="1">
              <a:off x="1752600" y="4648200"/>
              <a:ext cx="228600" cy="78606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1027"/>
          <p:cNvGraphicFramePr>
            <a:graphicFrameLocks noChangeAspect="1"/>
          </p:cNvGraphicFramePr>
          <p:nvPr/>
        </p:nvGraphicFramePr>
        <p:xfrm>
          <a:off x="528638" y="247650"/>
          <a:ext cx="3911600" cy="6059488"/>
        </p:xfrm>
        <a:graphic>
          <a:graphicData uri="http://schemas.openxmlformats.org/presentationml/2006/ole">
            <mc:AlternateContent xmlns:mc="http://schemas.openxmlformats.org/markup-compatibility/2006">
              <mc:Choice xmlns:v="urn:schemas-microsoft-com:vml" Requires="v">
                <p:oleObj spid="_x0000_s23563" name="Equation" r:id="rId3" imgW="2476440" imgH="3974760" progId="Equation.3">
                  <p:embed/>
                </p:oleObj>
              </mc:Choice>
              <mc:Fallback>
                <p:oleObj name="Equation" r:id="rId3" imgW="2476440" imgH="3974760" progId="Equation.3">
                  <p:embed/>
                  <p:pic>
                    <p:nvPicPr>
                      <p:cNvPr id="0" name="Object 10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638" y="247650"/>
                        <a:ext cx="3911600" cy="6059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6096000" y="1981200"/>
            <a:ext cx="1485535" cy="461665"/>
          </a:xfrm>
          <a:prstGeom prst="rect">
            <a:avLst/>
          </a:prstGeom>
          <a:noFill/>
        </p:spPr>
        <p:txBody>
          <a:bodyPr wrap="none" rtlCol="0">
            <a:spAutoFit/>
          </a:bodyPr>
          <a:lstStyle/>
          <a:p>
            <a:r>
              <a:rPr lang="en-US" sz="2400" b="1" dirty="0" smtClean="0">
                <a:solidFill>
                  <a:srgbClr val="0000CC"/>
                </a:solidFill>
              </a:rPr>
              <a:t>JAGS code</a:t>
            </a:r>
            <a:endParaRPr lang="en-GB" sz="2400" b="1" dirty="0">
              <a:solidFill>
                <a:srgbClr val="0000CC"/>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Roadmap: Models of increasing complexity</a:t>
            </a:r>
            <a:endParaRPr lang="en-GB" dirty="0"/>
          </a:p>
        </p:txBody>
      </p:sp>
      <p:sp>
        <p:nvSpPr>
          <p:cNvPr id="3" name="Content Placeholder 2"/>
          <p:cNvSpPr>
            <a:spLocks noGrp="1"/>
          </p:cNvSpPr>
          <p:nvPr>
            <p:ph idx="1"/>
          </p:nvPr>
        </p:nvSpPr>
        <p:spPr>
          <a:xfrm>
            <a:off x="457200" y="1112837"/>
            <a:ext cx="8229600" cy="4525963"/>
          </a:xfrm>
        </p:spPr>
        <p:txBody>
          <a:bodyPr>
            <a:noAutofit/>
          </a:bodyPr>
          <a:lstStyle/>
          <a:p>
            <a:pPr marL="742950" indent="-517525"/>
            <a:r>
              <a:rPr lang="en-US" sz="2200" dirty="0"/>
              <a:t>Poisson plots: Individual differences via random effects. </a:t>
            </a:r>
            <a:endParaRPr lang="en-US" sz="2200" dirty="0" smtClean="0"/>
          </a:p>
          <a:p>
            <a:pPr marL="742950" indent="-517525"/>
            <a:r>
              <a:rPr lang="en-US" sz="2200" dirty="0" smtClean="0"/>
              <a:t>Light limitation of trees</a:t>
            </a:r>
          </a:p>
          <a:p>
            <a:pPr marL="1200150" lvl="3" indent="-517525"/>
            <a:r>
              <a:rPr lang="en-US" sz="2200" dirty="0" smtClean="0"/>
              <a:t>Simple non-hierarchical model</a:t>
            </a:r>
          </a:p>
          <a:p>
            <a:pPr marL="1200150" lvl="3" indent="-517525"/>
            <a:r>
              <a:rPr lang="en-US" sz="2200" dirty="0" smtClean="0"/>
              <a:t>Adding individual differences in max growth rate</a:t>
            </a:r>
          </a:p>
          <a:p>
            <a:pPr lvl="1" indent="-517525">
              <a:buFont typeface="Arial" pitchFamily="34" charset="0"/>
              <a:buChar char="•"/>
            </a:pPr>
            <a:r>
              <a:rPr lang="en-US" sz="2200" b="1" dirty="0" smtClean="0">
                <a:solidFill>
                  <a:srgbClr val="0000FF"/>
                </a:solidFill>
              </a:rPr>
              <a:t>LIDET decomposition: sampling errors in </a:t>
            </a:r>
            <a:r>
              <a:rPr lang="en-US" sz="2200" b="1" dirty="0" err="1" smtClean="0">
                <a:solidFill>
                  <a:srgbClr val="0000FF"/>
                </a:solidFill>
              </a:rPr>
              <a:t>y’s</a:t>
            </a:r>
            <a:endParaRPr lang="en-US" sz="2200" b="1" dirty="0" smtClean="0">
              <a:solidFill>
                <a:srgbClr val="0000FF"/>
              </a:solidFill>
            </a:endParaRPr>
          </a:p>
          <a:p>
            <a:pPr lvl="1" indent="-517525">
              <a:buFont typeface="Arial" pitchFamily="34" charset="0"/>
              <a:buChar char="•"/>
            </a:pPr>
            <a:r>
              <a:rPr lang="en-US" sz="2200" dirty="0" smtClean="0"/>
              <a:t>Light limitation of trees</a:t>
            </a:r>
          </a:p>
          <a:p>
            <a:pPr marL="1200150" lvl="3" indent="-517525"/>
            <a:r>
              <a:rPr lang="en-US" sz="2200" dirty="0" smtClean="0"/>
              <a:t>Errors in covariates</a:t>
            </a:r>
          </a:p>
          <a:p>
            <a:pPr marL="1200150" lvl="3" indent="-517525"/>
            <a:r>
              <a:rPr lang="en-US" sz="2200" dirty="0" smtClean="0"/>
              <a:t>Adding a treatment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715000" y="685800"/>
            <a:ext cx="3124200" cy="6172200"/>
            <a:chOff x="5715000" y="228600"/>
            <a:chExt cx="3124200" cy="6172200"/>
          </a:xfrm>
        </p:grpSpPr>
        <p:pic>
          <p:nvPicPr>
            <p:cNvPr id="24578" name="Picture 2"/>
            <p:cNvPicPr>
              <a:picLocks noChangeAspect="1" noChangeArrowheads="1"/>
            </p:cNvPicPr>
            <p:nvPr/>
          </p:nvPicPr>
          <p:blipFill>
            <a:blip r:embed="rId3" cstate="print"/>
            <a:srcRect/>
            <a:stretch>
              <a:fillRect/>
            </a:stretch>
          </p:blipFill>
          <p:spPr bwMode="auto">
            <a:xfrm>
              <a:off x="5907405" y="457200"/>
              <a:ext cx="2931795" cy="5943600"/>
            </a:xfrm>
            <a:prstGeom prst="rect">
              <a:avLst/>
            </a:prstGeom>
            <a:noFill/>
            <a:ln w="9525">
              <a:noFill/>
              <a:miter lim="800000"/>
              <a:headEnd/>
              <a:tailEnd/>
            </a:ln>
          </p:spPr>
        </p:pic>
        <p:sp>
          <p:nvSpPr>
            <p:cNvPr id="5" name="Rectangle 4"/>
            <p:cNvSpPr/>
            <p:nvPr/>
          </p:nvSpPr>
          <p:spPr>
            <a:xfrm>
              <a:off x="5715000" y="228600"/>
              <a:ext cx="6096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Title 1"/>
          <p:cNvSpPr>
            <a:spLocks noGrp="1"/>
          </p:cNvSpPr>
          <p:nvPr>
            <p:ph type="title"/>
          </p:nvPr>
        </p:nvSpPr>
        <p:spPr>
          <a:xfrm>
            <a:off x="0" y="-152400"/>
            <a:ext cx="8229600" cy="1143000"/>
          </a:xfrm>
        </p:spPr>
        <p:txBody>
          <a:bodyPr>
            <a:normAutofit/>
          </a:bodyPr>
          <a:lstStyle/>
          <a:p>
            <a:r>
              <a:rPr lang="en-US" sz="3200" dirty="0" smtClean="0"/>
              <a:t>So, what is a “data model”?</a:t>
            </a:r>
            <a:endParaRPr lang="en-GB" sz="3200" dirty="0"/>
          </a:p>
        </p:txBody>
      </p:sp>
      <p:sp>
        <p:nvSpPr>
          <p:cNvPr id="8" name="TextBox 7"/>
          <p:cNvSpPr txBox="1"/>
          <p:nvPr/>
        </p:nvSpPr>
        <p:spPr>
          <a:xfrm>
            <a:off x="188006" y="762000"/>
            <a:ext cx="6974794" cy="769441"/>
          </a:xfrm>
          <a:prstGeom prst="rect">
            <a:avLst/>
          </a:prstGeom>
          <a:noFill/>
        </p:spPr>
        <p:txBody>
          <a:bodyPr wrap="none" rtlCol="0">
            <a:spAutoFit/>
          </a:bodyPr>
          <a:lstStyle/>
          <a:p>
            <a:r>
              <a:rPr lang="en-US" sz="2200" dirty="0" smtClean="0"/>
              <a:t>Let </a:t>
            </a:r>
            <a:r>
              <a:rPr lang="el-GR" sz="2200" dirty="0" smtClean="0"/>
              <a:t>μ</a:t>
            </a:r>
            <a:r>
              <a:rPr lang="en-US" sz="2200" baseline="-25000" dirty="0" smtClean="0"/>
              <a:t>i</a:t>
            </a:r>
            <a:r>
              <a:rPr lang="en-US" sz="2200" dirty="0" smtClean="0"/>
              <a:t> be the true (latent) value of some quantity of interest</a:t>
            </a:r>
          </a:p>
          <a:p>
            <a:r>
              <a:rPr lang="en-US" sz="2200" dirty="0"/>
              <a:t>a</a:t>
            </a:r>
            <a:r>
              <a:rPr lang="en-US" sz="2200" dirty="0" smtClean="0"/>
              <a:t>nd let </a:t>
            </a:r>
            <a:r>
              <a:rPr lang="en-US" sz="2200" i="1" dirty="0" err="1" smtClean="0"/>
              <a:t>y</a:t>
            </a:r>
            <a:r>
              <a:rPr lang="en-US" sz="2200" baseline="-25000" dirty="0" err="1" smtClean="0"/>
              <a:t>i</a:t>
            </a:r>
            <a:r>
              <a:rPr lang="en-US" sz="2200" dirty="0" smtClean="0"/>
              <a:t> be an observation of </a:t>
            </a:r>
            <a:r>
              <a:rPr lang="el-GR" sz="2200" dirty="0" smtClean="0"/>
              <a:t>μ</a:t>
            </a:r>
            <a:r>
              <a:rPr lang="en-US" sz="2200" baseline="-25000" dirty="0" err="1" smtClean="0"/>
              <a:t>i</a:t>
            </a:r>
            <a:endParaRPr lang="en-GB" sz="2200" dirty="0"/>
          </a:p>
        </p:txBody>
      </p:sp>
      <p:graphicFrame>
        <p:nvGraphicFramePr>
          <p:cNvPr id="9" name="Object 8"/>
          <p:cNvGraphicFramePr>
            <a:graphicFrameLocks noChangeAspect="1"/>
          </p:cNvGraphicFramePr>
          <p:nvPr/>
        </p:nvGraphicFramePr>
        <p:xfrm>
          <a:off x="762000" y="2133600"/>
          <a:ext cx="2141621" cy="457200"/>
        </p:xfrm>
        <a:graphic>
          <a:graphicData uri="http://schemas.openxmlformats.org/presentationml/2006/ole">
            <mc:AlternateContent xmlns:mc="http://schemas.openxmlformats.org/markup-compatibility/2006">
              <mc:Choice xmlns:v="urn:schemas-microsoft-com:vml" Requires="v">
                <p:oleObj spid="_x0000_s24588" name="Equation" r:id="rId4" imgW="1130040" imgH="241200" progId="Equation.3">
                  <p:embed/>
                </p:oleObj>
              </mc:Choice>
              <mc:Fallback>
                <p:oleObj name="Equation" r:id="rId4" imgW="1130040" imgH="24120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133600"/>
                        <a:ext cx="2141621"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304800" y="2888159"/>
            <a:ext cx="5910914" cy="2462213"/>
          </a:xfrm>
          <a:prstGeom prst="rect">
            <a:avLst/>
          </a:prstGeom>
          <a:noFill/>
        </p:spPr>
        <p:txBody>
          <a:bodyPr wrap="none" rtlCol="0">
            <a:spAutoFit/>
          </a:bodyPr>
          <a:lstStyle/>
          <a:p>
            <a:r>
              <a:rPr lang="en-US" sz="2200" dirty="0" err="1" smtClean="0"/>
              <a:t>f</a:t>
            </a:r>
            <a:r>
              <a:rPr lang="en-US" sz="2200" baseline="-25000" dirty="0" err="1"/>
              <a:t>d</a:t>
            </a:r>
            <a:r>
              <a:rPr lang="en-US" sz="2200" dirty="0" smtClean="0"/>
              <a:t> is a data model. In the simplest data model, </a:t>
            </a:r>
          </a:p>
          <a:p>
            <a:r>
              <a:rPr lang="el-GR" sz="2200" dirty="0" smtClean="0"/>
              <a:t>θ</a:t>
            </a:r>
            <a:r>
              <a:rPr lang="en-US" sz="2200" baseline="-25000" dirty="0" smtClean="0"/>
              <a:t>data</a:t>
            </a:r>
            <a:r>
              <a:rPr lang="en-US" sz="2200" dirty="0" smtClean="0"/>
              <a:t>=</a:t>
            </a:r>
            <a:r>
              <a:rPr lang="el-GR" sz="2200" dirty="0" smtClean="0"/>
              <a:t>σ</a:t>
            </a:r>
            <a:r>
              <a:rPr lang="en-US" sz="2200" dirty="0" smtClean="0"/>
              <a:t> of the data model, </a:t>
            </a:r>
            <a:r>
              <a:rPr lang="el-GR" sz="2200" dirty="0" smtClean="0"/>
              <a:t>σ</a:t>
            </a:r>
            <a:r>
              <a:rPr lang="en-US" sz="2200" baseline="-25000" dirty="0" smtClean="0"/>
              <a:t>data</a:t>
            </a:r>
            <a:r>
              <a:rPr lang="en-US" sz="2200" dirty="0" smtClean="0"/>
              <a:t>. In this case, we</a:t>
            </a:r>
          </a:p>
          <a:p>
            <a:r>
              <a:rPr lang="en-US" sz="2200" dirty="0"/>
              <a:t>a</a:t>
            </a:r>
            <a:r>
              <a:rPr lang="en-US" sz="2200" dirty="0" smtClean="0"/>
              <a:t>ssume there is no bias, that is, on average y=</a:t>
            </a:r>
            <a:r>
              <a:rPr lang="el-GR" sz="2200" dirty="0" smtClean="0"/>
              <a:t> μ</a:t>
            </a:r>
            <a:r>
              <a:rPr lang="en-US" sz="2200" dirty="0" smtClean="0"/>
              <a:t>.</a:t>
            </a:r>
          </a:p>
          <a:p>
            <a:endParaRPr lang="en-US" sz="2200" dirty="0"/>
          </a:p>
          <a:p>
            <a:r>
              <a:rPr lang="en-US" sz="2200" dirty="0" smtClean="0"/>
              <a:t>We also may have something like</a:t>
            </a:r>
          </a:p>
          <a:p>
            <a:r>
              <a:rPr lang="el-GR" sz="2200" dirty="0" smtClean="0"/>
              <a:t>θ</a:t>
            </a:r>
            <a:r>
              <a:rPr lang="en-US" sz="2200" baseline="-25000" dirty="0" smtClean="0"/>
              <a:t>data</a:t>
            </a:r>
            <a:r>
              <a:rPr lang="en-US" sz="2200" dirty="0" smtClean="0"/>
              <a:t>=[v,</a:t>
            </a:r>
            <a:r>
              <a:rPr lang="el-GR" sz="2200" dirty="0" smtClean="0"/>
              <a:t>η</a:t>
            </a:r>
            <a:r>
              <a:rPr lang="en-US" sz="2200" dirty="0" smtClean="0"/>
              <a:t>,</a:t>
            </a:r>
            <a:r>
              <a:rPr lang="el-GR" sz="2200" dirty="0" smtClean="0"/>
              <a:t> σ</a:t>
            </a:r>
            <a:r>
              <a:rPr lang="en-US" sz="2200" baseline="-25000" dirty="0" smtClean="0"/>
              <a:t>data</a:t>
            </a:r>
            <a:r>
              <a:rPr lang="en-US" sz="2200" dirty="0" smtClean="0"/>
              <a:t>] where v and </a:t>
            </a:r>
            <a:r>
              <a:rPr lang="el-GR" sz="2200" dirty="0" smtClean="0"/>
              <a:t>η</a:t>
            </a:r>
            <a:r>
              <a:rPr lang="en-US" sz="2200" dirty="0" smtClean="0"/>
              <a:t> are parameters in a</a:t>
            </a:r>
          </a:p>
          <a:p>
            <a:r>
              <a:rPr lang="en-US" sz="2200" dirty="0"/>
              <a:t>d</a:t>
            </a:r>
            <a:r>
              <a:rPr lang="en-US" sz="2200" dirty="0" smtClean="0"/>
              <a:t>eterministic model that corrects </a:t>
            </a:r>
            <a:r>
              <a:rPr lang="en-US" sz="2200" dirty="0"/>
              <a:t> </a:t>
            </a:r>
            <a:r>
              <a:rPr lang="en-US" sz="2200" dirty="0" smtClean="0"/>
              <a:t>for bias in the y.</a:t>
            </a:r>
            <a:endParaRPr lang="en-GB" sz="22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rotWithShape="1">
          <a:blip r:embed="rId2" cstate="print"/>
          <a:srcRect l="7438" r="15331"/>
          <a:stretch/>
        </p:blipFill>
        <p:spPr bwMode="auto">
          <a:xfrm>
            <a:off x="1143000" y="3297413"/>
            <a:ext cx="4343400" cy="3636787"/>
          </a:xfrm>
          <a:prstGeom prst="rect">
            <a:avLst/>
          </a:prstGeom>
          <a:noFill/>
          <a:ln w="9525">
            <a:noFill/>
            <a:miter lim="800000"/>
            <a:headEnd/>
            <a:tailEnd/>
          </a:ln>
        </p:spPr>
      </p:pic>
      <p:sp>
        <p:nvSpPr>
          <p:cNvPr id="2" name="Title 1"/>
          <p:cNvSpPr>
            <a:spLocks noGrp="1"/>
          </p:cNvSpPr>
          <p:nvPr>
            <p:ph type="title"/>
          </p:nvPr>
        </p:nvSpPr>
        <p:spPr>
          <a:xfrm>
            <a:off x="457200" y="-76200"/>
            <a:ext cx="8229600" cy="1143000"/>
          </a:xfrm>
        </p:spPr>
        <p:txBody>
          <a:bodyPr>
            <a:normAutofit/>
          </a:bodyPr>
          <a:lstStyle/>
          <a:p>
            <a:r>
              <a:rPr lang="en-US" sz="3200" dirty="0" smtClean="0"/>
              <a:t>Decomposition</a:t>
            </a:r>
            <a:endParaRPr lang="en-GB" sz="3200" dirty="0"/>
          </a:p>
        </p:txBody>
      </p:sp>
      <p:sp>
        <p:nvSpPr>
          <p:cNvPr id="3" name="Content Placeholder 2"/>
          <p:cNvSpPr>
            <a:spLocks noGrp="1"/>
          </p:cNvSpPr>
          <p:nvPr>
            <p:ph idx="1"/>
          </p:nvPr>
        </p:nvSpPr>
        <p:spPr>
          <a:xfrm>
            <a:off x="228600" y="838200"/>
            <a:ext cx="8915400" cy="4525963"/>
          </a:xfrm>
        </p:spPr>
        <p:txBody>
          <a:bodyPr>
            <a:normAutofit/>
          </a:bodyPr>
          <a:lstStyle/>
          <a:p>
            <a:pPr marL="0" indent="0">
              <a:buNone/>
            </a:pPr>
            <a:r>
              <a:rPr lang="en-US" sz="2000" dirty="0" smtClean="0"/>
              <a:t>We conduct an experiment where we observe 5 replications of disappearance of litter at 10 points in time. Replications could be unbalanced. We want to estimate the parameters in a model of decomposition. </a:t>
            </a:r>
            <a:r>
              <a:rPr lang="en-US" sz="2000" dirty="0" smtClean="0">
                <a:solidFill>
                  <a:srgbClr val="FF0000"/>
                </a:solidFill>
              </a:rPr>
              <a:t>Our dependent variable is the true mass of litter at time t. </a:t>
            </a:r>
            <a:r>
              <a:rPr lang="en-US" sz="2000" dirty="0" smtClean="0"/>
              <a:t>Our model is a simple decaying exponential. We are confident that there is no bias in the estimates of the mass of litter but there are errors in observations at each time for which we we must account. These errors occur because we get different values when we observe replicates from the same sample.</a:t>
            </a:r>
            <a:endParaRPr lang="en-GB" sz="2000" dirty="0"/>
          </a:p>
        </p:txBody>
      </p:sp>
      <mc:AlternateContent xmlns:mc="http://schemas.openxmlformats.org/markup-compatibility/2006" xmlns:a14="http://schemas.microsoft.com/office/drawing/2010/main">
        <mc:Choice Requires="a14">
          <p:sp>
            <p:nvSpPr>
              <p:cNvPr id="4" name="TextBox 3"/>
              <p:cNvSpPr txBox="1"/>
              <p:nvPr/>
            </p:nvSpPr>
            <p:spPr>
              <a:xfrm>
                <a:off x="6019800" y="4038600"/>
                <a:ext cx="2133600" cy="492443"/>
              </a:xfrm>
              <a:prstGeom prst="rect">
                <a:avLst/>
              </a:prstGeom>
              <a:noFill/>
            </p:spPr>
            <p:txBody>
              <a:bodyPr wrap="square" rtlCol="0">
                <a:spAutoFit/>
              </a:bodyPr>
              <a:lstStyle/>
              <a:p>
                <a:r>
                  <a:rPr lang="es-CL" sz="2600" dirty="0" smtClean="0"/>
                  <a:t>y</a:t>
                </a:r>
                <a14:m>
                  <m:oMath xmlns:m="http://schemas.openxmlformats.org/officeDocument/2006/math">
                    <m:r>
                      <a:rPr lang="es-CL" sz="2600" i="1" smtClean="0">
                        <a:latin typeface="Cambria Math"/>
                      </a:rPr>
                      <m:t>=</m:t>
                    </m:r>
                    <m:r>
                      <a:rPr lang="en-US" sz="2600" b="0" i="1" smtClean="0">
                        <a:latin typeface="Cambria Math"/>
                      </a:rPr>
                      <m:t>𝑀</m:t>
                    </m:r>
                    <m:r>
                      <a:rPr lang="en-US" sz="2600" b="0" i="1" baseline="-25000" smtClean="0">
                        <a:latin typeface="Cambria Math"/>
                      </a:rPr>
                      <m:t>0</m:t>
                    </m:r>
                    <m:r>
                      <a:rPr lang="en-US" sz="2600" b="0" i="1" smtClean="0">
                        <a:latin typeface="Cambria Math"/>
                      </a:rPr>
                      <m:t>𝑒</m:t>
                    </m:r>
                  </m:oMath>
                </a14:m>
                <a:r>
                  <a:rPr lang="es-CL" sz="2600" baseline="30000" dirty="0" smtClean="0"/>
                  <a:t>-kt</a:t>
                </a:r>
                <a:endParaRPr lang="es-CL" sz="2600" baseline="30000" dirty="0"/>
              </a:p>
            </p:txBody>
          </p:sp>
        </mc:Choice>
        <mc:Fallback xmlns="">
          <p:sp>
            <p:nvSpPr>
              <p:cNvPr id="4" name="TextBox 3"/>
              <p:cNvSpPr txBox="1">
                <a:spLocks noRot="1" noChangeAspect="1" noMove="1" noResize="1" noEditPoints="1" noAdjustHandles="1" noChangeArrowheads="1" noChangeShapeType="1" noTextEdit="1"/>
              </p:cNvSpPr>
              <p:nvPr/>
            </p:nvSpPr>
            <p:spPr>
              <a:xfrm>
                <a:off x="6019800" y="4038600"/>
                <a:ext cx="2133600" cy="492443"/>
              </a:xfrm>
              <a:prstGeom prst="rect">
                <a:avLst/>
              </a:prstGeom>
              <a:blipFill rotWithShape="1">
                <a:blip r:embed="rId3"/>
                <a:stretch>
                  <a:fillRect l="-5143" t="-10000" b="-31250"/>
                </a:stretch>
              </a:blipFill>
            </p:spPr>
            <p:txBody>
              <a:bodyPr/>
              <a:lstStyle/>
              <a:p>
                <a:r>
                  <a:rPr lang="es-CL">
                    <a:noFill/>
                  </a:rPr>
                  <a:t> </a:t>
                </a:r>
              </a:p>
            </p:txBody>
          </p:sp>
        </mc:Fallback>
      </mc:AlternateContent>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model</a:t>
            </a:r>
            <a:endParaRPr lang="en-GB" dirty="0"/>
          </a:p>
        </p:txBody>
      </p:sp>
      <p:pic>
        <p:nvPicPr>
          <p:cNvPr id="26626" name="Picture 2"/>
          <p:cNvPicPr>
            <a:picLocks noChangeAspect="1" noChangeArrowheads="1"/>
          </p:cNvPicPr>
          <p:nvPr/>
        </p:nvPicPr>
        <p:blipFill>
          <a:blip r:embed="rId2" cstate="print"/>
          <a:srcRect/>
          <a:stretch>
            <a:fillRect/>
          </a:stretch>
        </p:blipFill>
        <p:spPr bwMode="auto">
          <a:xfrm>
            <a:off x="685800" y="1295400"/>
            <a:ext cx="6960870" cy="50063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model with true mass</a:t>
            </a:r>
            <a:endParaRPr lang="en-GB" dirty="0"/>
          </a:p>
        </p:txBody>
      </p:sp>
      <p:pic>
        <p:nvPicPr>
          <p:cNvPr id="27650" name="Picture 2"/>
          <p:cNvPicPr>
            <a:picLocks noChangeAspect="1" noChangeArrowheads="1"/>
          </p:cNvPicPr>
          <p:nvPr/>
        </p:nvPicPr>
        <p:blipFill>
          <a:blip r:embed="rId2" cstate="print"/>
          <a:srcRect/>
          <a:stretch>
            <a:fillRect/>
          </a:stretch>
        </p:blipFill>
        <p:spPr bwMode="auto">
          <a:xfrm>
            <a:off x="1295400" y="1981200"/>
            <a:ext cx="6646545" cy="4303395"/>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4" name="TextBox 3"/>
              <p:cNvSpPr txBox="1"/>
              <p:nvPr/>
            </p:nvSpPr>
            <p:spPr>
              <a:xfrm>
                <a:off x="7162800" y="3505200"/>
                <a:ext cx="1905000" cy="461665"/>
              </a:xfrm>
              <a:prstGeom prst="rect">
                <a:avLst/>
              </a:prstGeom>
              <a:noFill/>
            </p:spPr>
            <p:txBody>
              <a:bodyPr wrap="square" rtlCol="0">
                <a:spAutoFit/>
              </a:bodyPr>
              <a:lstStyle/>
              <a:p>
                <a:r>
                  <a:rPr lang="es-CL" sz="2400" dirty="0" smtClean="0"/>
                  <a:t>y</a:t>
                </a:r>
                <a14:m>
                  <m:oMath xmlns:m="http://schemas.openxmlformats.org/officeDocument/2006/math">
                    <m:r>
                      <a:rPr lang="es-CL" sz="2400" i="1" smtClean="0">
                        <a:latin typeface="Cambria Math"/>
                      </a:rPr>
                      <m:t>=</m:t>
                    </m:r>
                    <m:r>
                      <a:rPr lang="en-US" sz="2400" b="0" i="1" smtClean="0">
                        <a:latin typeface="Cambria Math"/>
                      </a:rPr>
                      <m:t>𝑀</m:t>
                    </m:r>
                    <m:r>
                      <a:rPr lang="en-US" sz="2400" b="0" i="1" baseline="-25000" smtClean="0">
                        <a:latin typeface="Cambria Math"/>
                      </a:rPr>
                      <m:t>0</m:t>
                    </m:r>
                    <m:r>
                      <a:rPr lang="en-US" sz="2400" b="0" i="1" smtClean="0">
                        <a:latin typeface="Cambria Math"/>
                      </a:rPr>
                      <m:t>𝑒</m:t>
                    </m:r>
                  </m:oMath>
                </a14:m>
                <a:r>
                  <a:rPr lang="es-CL" sz="2400" baseline="30000" dirty="0" smtClean="0"/>
                  <a:t>-kt</a:t>
                </a:r>
                <a:endParaRPr lang="es-CL" sz="2400" baseline="30000" dirty="0"/>
              </a:p>
            </p:txBody>
          </p:sp>
        </mc:Choice>
        <mc:Fallback xmlns="">
          <p:sp>
            <p:nvSpPr>
              <p:cNvPr id="4" name="TextBox 3"/>
              <p:cNvSpPr txBox="1">
                <a:spLocks noRot="1" noChangeAspect="1" noMove="1" noResize="1" noEditPoints="1" noAdjustHandles="1" noChangeArrowheads="1" noChangeShapeType="1" noTextEdit="1"/>
              </p:cNvSpPr>
              <p:nvPr/>
            </p:nvSpPr>
            <p:spPr>
              <a:xfrm>
                <a:off x="7162800" y="3505200"/>
                <a:ext cx="1905000" cy="461665"/>
              </a:xfrm>
              <a:prstGeom prst="rect">
                <a:avLst/>
              </a:prstGeom>
              <a:blipFill rotWithShape="1">
                <a:blip r:embed="rId3"/>
                <a:stretch>
                  <a:fillRect l="-4792" t="-10526" b="-28947"/>
                </a:stretch>
              </a:blipFill>
            </p:spPr>
            <p:txBody>
              <a:bodyPr/>
              <a:lstStyle/>
              <a:p>
                <a:r>
                  <a:rPr lang="es-CL">
                    <a:noFill/>
                  </a:rPr>
                  <a:t> </a:t>
                </a:r>
              </a:p>
            </p:txBody>
          </p:sp>
        </mc:Fallback>
      </mc:AlternateContent>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143000"/>
          </a:xfrm>
        </p:spPr>
        <p:txBody>
          <a:bodyPr>
            <a:normAutofit/>
          </a:bodyPr>
          <a:lstStyle/>
          <a:p>
            <a:r>
              <a:rPr lang="en-US" sz="2800" dirty="0" smtClean="0"/>
              <a:t>Process model with true mass and observed mass</a:t>
            </a:r>
            <a:endParaRPr lang="en-GB" sz="2800" dirty="0"/>
          </a:p>
        </p:txBody>
      </p:sp>
      <p:pic>
        <p:nvPicPr>
          <p:cNvPr id="28674" name="Picture 2"/>
          <p:cNvPicPr>
            <a:picLocks noChangeAspect="1" noChangeArrowheads="1"/>
          </p:cNvPicPr>
          <p:nvPr/>
        </p:nvPicPr>
        <p:blipFill>
          <a:blip r:embed="rId2" cstate="print"/>
          <a:srcRect l="11170" t="5472" r="17746"/>
          <a:stretch>
            <a:fillRect/>
          </a:stretch>
        </p:blipFill>
        <p:spPr bwMode="auto">
          <a:xfrm>
            <a:off x="1447800" y="981211"/>
            <a:ext cx="4953000" cy="3666989"/>
          </a:xfrm>
          <a:prstGeom prst="rect">
            <a:avLst/>
          </a:prstGeom>
          <a:noFill/>
          <a:ln w="9525">
            <a:noFill/>
            <a:miter lim="800000"/>
            <a:headEnd/>
            <a:tailEnd/>
          </a:ln>
        </p:spPr>
      </p:pic>
      <p:sp>
        <p:nvSpPr>
          <p:cNvPr id="5" name="Content Placeholder 2"/>
          <p:cNvSpPr>
            <a:spLocks noGrp="1"/>
          </p:cNvSpPr>
          <p:nvPr>
            <p:ph idx="1"/>
          </p:nvPr>
        </p:nvSpPr>
        <p:spPr>
          <a:xfrm>
            <a:off x="152400" y="4800600"/>
            <a:ext cx="8915400" cy="2590800"/>
          </a:xfrm>
        </p:spPr>
        <p:txBody>
          <a:bodyPr>
            <a:normAutofit/>
          </a:bodyPr>
          <a:lstStyle/>
          <a:p>
            <a:pPr marL="0" indent="0">
              <a:buNone/>
            </a:pPr>
            <a:r>
              <a:rPr lang="en-US" sz="2000" dirty="0" smtClean="0"/>
              <a:t>We can think of sampling variance and process variance in this way—if we increase the number of blue points (i.e. decrease sampling error), their average would asymptotically reach the red points. However, no matter how many blue points we observed, the red points would remain some distance away (i.e. process error) from our process model estimates.</a:t>
            </a:r>
            <a:endParaRPr lang="en-GB"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Diagram the </a:t>
            </a:r>
            <a:r>
              <a:rPr lang="en-US" dirty="0" err="1" smtClean="0"/>
              <a:t>knowns</a:t>
            </a:r>
            <a:r>
              <a:rPr lang="en-US" dirty="0" smtClean="0"/>
              <a:t> and unknowns and write out the posterior and the joint conditional distribution for a single observation.</a:t>
            </a: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a:spLocks noChangeAspect="1"/>
          </p:cNvSpPr>
          <p:nvPr/>
        </p:nvSpPr>
        <p:spPr>
          <a:xfrm>
            <a:off x="609600" y="4804756"/>
            <a:ext cx="7315200" cy="1596044"/>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4" name="TextBox 23"/>
          <p:cNvSpPr txBox="1">
            <a:spLocks noChangeAspect="1"/>
          </p:cNvSpPr>
          <p:nvPr/>
        </p:nvSpPr>
        <p:spPr>
          <a:xfrm>
            <a:off x="533400" y="2671156"/>
            <a:ext cx="7315200" cy="1596044"/>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4" name="TextBox 3"/>
          <p:cNvSpPr txBox="1">
            <a:spLocks noChangeAspect="1"/>
          </p:cNvSpPr>
          <p:nvPr/>
        </p:nvSpPr>
        <p:spPr>
          <a:xfrm>
            <a:off x="533400" y="685800"/>
            <a:ext cx="7315200" cy="1596044"/>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4459288" y="1071563"/>
          <a:ext cx="722312" cy="757237"/>
        </p:xfrm>
        <a:graphic>
          <a:graphicData uri="http://schemas.openxmlformats.org/presentationml/2006/ole">
            <mc:AlternateContent xmlns:mc="http://schemas.openxmlformats.org/markup-compatibility/2006">
              <mc:Choice xmlns:v="urn:schemas-microsoft-com:vml" Requires="v">
                <p:oleObj spid="_x0000_s30776" name="Equation" r:id="rId3" imgW="253800" imgH="266400" progId="Equation.3">
                  <p:embed/>
                </p:oleObj>
              </mc:Choice>
              <mc:Fallback>
                <p:oleObj name="Equation" r:id="rId3" imgW="253800" imgH="266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59288" y="1071563"/>
                        <a:ext cx="722312" cy="757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6096000" y="1066800"/>
            <a:ext cx="1417311" cy="400110"/>
          </a:xfrm>
          <a:prstGeom prst="rect">
            <a:avLst/>
          </a:prstGeom>
          <a:noFill/>
        </p:spPr>
        <p:txBody>
          <a:bodyPr wrap="none" rtlCol="0">
            <a:spAutoFit/>
          </a:bodyPr>
          <a:lstStyle/>
          <a:p>
            <a:r>
              <a:rPr lang="en-US" sz="2000" b="1" dirty="0" smtClean="0">
                <a:solidFill>
                  <a:srgbClr val="0000CC"/>
                </a:solidFill>
              </a:rPr>
              <a:t>Data model</a:t>
            </a:r>
            <a:endParaRPr lang="en-GB" sz="2000" b="1" dirty="0">
              <a:solidFill>
                <a:srgbClr val="0000CC"/>
              </a:solidFill>
            </a:endParaRPr>
          </a:p>
        </p:txBody>
      </p:sp>
      <p:sp>
        <p:nvSpPr>
          <p:cNvPr id="14" name="TextBox 13"/>
          <p:cNvSpPr txBox="1"/>
          <p:nvPr/>
        </p:nvSpPr>
        <p:spPr>
          <a:xfrm>
            <a:off x="5943600" y="2935069"/>
            <a:ext cx="1723613" cy="400110"/>
          </a:xfrm>
          <a:prstGeom prst="rect">
            <a:avLst/>
          </a:prstGeom>
          <a:noFill/>
        </p:spPr>
        <p:txBody>
          <a:bodyPr wrap="none" rtlCol="0">
            <a:spAutoFit/>
          </a:bodyPr>
          <a:lstStyle/>
          <a:p>
            <a:r>
              <a:rPr lang="en-US" sz="2000" b="1" dirty="0" smtClean="0">
                <a:solidFill>
                  <a:srgbClr val="0000CC"/>
                </a:solidFill>
              </a:rPr>
              <a:t>Process model</a:t>
            </a:r>
          </a:p>
        </p:txBody>
      </p:sp>
      <p:graphicFrame>
        <p:nvGraphicFramePr>
          <p:cNvPr id="2052" name="Object 4"/>
          <p:cNvGraphicFramePr>
            <a:graphicFrameLocks noChangeAspect="1"/>
          </p:cNvGraphicFramePr>
          <p:nvPr/>
        </p:nvGraphicFramePr>
        <p:xfrm>
          <a:off x="4075113" y="2570163"/>
          <a:ext cx="822325" cy="1163637"/>
        </p:xfrm>
        <a:graphic>
          <a:graphicData uri="http://schemas.openxmlformats.org/presentationml/2006/ole">
            <mc:AlternateContent xmlns:mc="http://schemas.openxmlformats.org/markup-compatibility/2006">
              <mc:Choice xmlns:v="urn:schemas-microsoft-com:vml" Requires="v">
                <p:oleObj spid="_x0000_s30777" name="Equation" r:id="rId5" imgW="368280" imgH="520560" progId="Equation.3">
                  <p:embed/>
                </p:oleObj>
              </mc:Choice>
              <mc:Fallback>
                <p:oleObj name="Equation" r:id="rId5" imgW="368280" imgH="5205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5113" y="2570163"/>
                        <a:ext cx="822325" cy="1163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Straight Arrow Connector 10"/>
          <p:cNvCxnSpPr/>
          <p:nvPr/>
        </p:nvCxnSpPr>
        <p:spPr>
          <a:xfrm flipV="1">
            <a:off x="4800600" y="1752600"/>
            <a:ext cx="0" cy="1447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791200" y="4876800"/>
            <a:ext cx="2031838" cy="400110"/>
          </a:xfrm>
          <a:prstGeom prst="rect">
            <a:avLst/>
          </a:prstGeom>
          <a:noFill/>
        </p:spPr>
        <p:txBody>
          <a:bodyPr wrap="none" rtlCol="0">
            <a:spAutoFit/>
          </a:bodyPr>
          <a:lstStyle/>
          <a:p>
            <a:r>
              <a:rPr lang="en-US" sz="2000" b="1" dirty="0" smtClean="0">
                <a:solidFill>
                  <a:srgbClr val="0000CC"/>
                </a:solidFill>
              </a:rPr>
              <a:t>Parameter model</a:t>
            </a:r>
          </a:p>
        </p:txBody>
      </p:sp>
      <p:graphicFrame>
        <p:nvGraphicFramePr>
          <p:cNvPr id="1029" name="Object 5"/>
          <p:cNvGraphicFramePr>
            <a:graphicFrameLocks noChangeAspect="1"/>
          </p:cNvGraphicFramePr>
          <p:nvPr/>
        </p:nvGraphicFramePr>
        <p:xfrm>
          <a:off x="3152777" y="5203825"/>
          <a:ext cx="798512" cy="621643"/>
        </p:xfrm>
        <a:graphic>
          <a:graphicData uri="http://schemas.openxmlformats.org/presentationml/2006/ole">
            <mc:AlternateContent xmlns:mc="http://schemas.openxmlformats.org/markup-compatibility/2006">
              <mc:Choice xmlns:v="urn:schemas-microsoft-com:vml" Requires="v">
                <p:oleObj spid="_x0000_s30778" name="Equation" r:id="rId7" imgW="342720" imgH="266400" progId="Equation.3">
                  <p:embed/>
                </p:oleObj>
              </mc:Choice>
              <mc:Fallback>
                <p:oleObj name="Equation" r:id="rId7" imgW="342720" imgH="266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52777" y="5203825"/>
                        <a:ext cx="798512" cy="6216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6"/>
          <p:cNvGraphicFramePr>
            <a:graphicFrameLocks noChangeAspect="1"/>
          </p:cNvGraphicFramePr>
          <p:nvPr/>
        </p:nvGraphicFramePr>
        <p:xfrm>
          <a:off x="5094288" y="5257800"/>
          <a:ext cx="1077912" cy="601625"/>
        </p:xfrm>
        <a:graphic>
          <a:graphicData uri="http://schemas.openxmlformats.org/presentationml/2006/ole">
            <mc:AlternateContent xmlns:mc="http://schemas.openxmlformats.org/markup-compatibility/2006">
              <mc:Choice xmlns:v="urn:schemas-microsoft-com:vml" Requires="v">
                <p:oleObj spid="_x0000_s30779" name="Equation" r:id="rId9" imgW="431640" imgH="241200" progId="Equation.3">
                  <p:embed/>
                </p:oleObj>
              </mc:Choice>
              <mc:Fallback>
                <p:oleObj name="Equation" r:id="rId9" imgW="431640" imgH="241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94288" y="5257800"/>
                        <a:ext cx="1077912" cy="60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3722688" y="3810000"/>
            <a:ext cx="914400" cy="1447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4865688" y="3810000"/>
            <a:ext cx="685800" cy="1371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6" name="Object 6"/>
          <p:cNvGraphicFramePr>
            <a:graphicFrameLocks noChangeAspect="1"/>
          </p:cNvGraphicFramePr>
          <p:nvPr/>
        </p:nvGraphicFramePr>
        <p:xfrm>
          <a:off x="1889126" y="4953000"/>
          <a:ext cx="690562" cy="571728"/>
        </p:xfrm>
        <a:graphic>
          <a:graphicData uri="http://schemas.openxmlformats.org/presentationml/2006/ole">
            <mc:AlternateContent xmlns:mc="http://schemas.openxmlformats.org/markup-compatibility/2006">
              <mc:Choice xmlns:v="urn:schemas-microsoft-com:vml" Requires="v">
                <p:oleObj spid="_x0000_s30780" name="Equation" r:id="rId11" imgW="291960" imgH="241200" progId="Equation.3">
                  <p:embed/>
                </p:oleObj>
              </mc:Choice>
              <mc:Fallback>
                <p:oleObj name="Equation" r:id="rId11" imgW="29196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89126" y="4953000"/>
                        <a:ext cx="690562" cy="5717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Arrow Connector 16"/>
          <p:cNvCxnSpPr/>
          <p:nvPr/>
        </p:nvCxnSpPr>
        <p:spPr>
          <a:xfrm flipV="1">
            <a:off x="2438400" y="1676400"/>
            <a:ext cx="2057400" cy="3276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7" name="Object 7"/>
          <p:cNvGraphicFramePr>
            <a:graphicFrameLocks noChangeAspect="1"/>
          </p:cNvGraphicFramePr>
          <p:nvPr/>
        </p:nvGraphicFramePr>
        <p:xfrm>
          <a:off x="2835276" y="1068387"/>
          <a:ext cx="361950" cy="684213"/>
        </p:xfrm>
        <a:graphic>
          <a:graphicData uri="http://schemas.openxmlformats.org/presentationml/2006/ole">
            <mc:AlternateContent xmlns:mc="http://schemas.openxmlformats.org/markup-compatibility/2006">
              <mc:Choice xmlns:v="urn:schemas-microsoft-com:vml" Requires="v">
                <p:oleObj spid="_x0000_s30781" name="Equation" r:id="rId13" imgW="126720" imgH="241200" progId="Equation.3">
                  <p:embed/>
                </p:oleObj>
              </mc:Choice>
              <mc:Fallback>
                <p:oleObj name="Equation" r:id="rId13" imgW="126720" imgH="2412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35276" y="1068387"/>
                        <a:ext cx="361950"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Arrow Connector 20"/>
          <p:cNvCxnSpPr/>
          <p:nvPr/>
        </p:nvCxnSpPr>
        <p:spPr>
          <a:xfrm>
            <a:off x="3189288" y="1676400"/>
            <a:ext cx="1295400" cy="1676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62000" y="742890"/>
            <a:ext cx="3732112" cy="400110"/>
          </a:xfrm>
          <a:prstGeom prst="rect">
            <a:avLst/>
          </a:prstGeom>
          <a:noFill/>
        </p:spPr>
        <p:txBody>
          <a:bodyPr wrap="none" rtlCol="0">
            <a:spAutoFit/>
          </a:bodyPr>
          <a:lstStyle/>
          <a:p>
            <a:r>
              <a:rPr lang="en-US" sz="2000" dirty="0" err="1" smtClean="0"/>
              <a:t>y</a:t>
            </a:r>
            <a:r>
              <a:rPr lang="en-US" sz="2000" baseline="-25000" dirty="0" err="1" smtClean="0"/>
              <a:t>ij</a:t>
            </a:r>
            <a:r>
              <a:rPr lang="en-US" sz="2000" dirty="0" err="1" smtClean="0"/>
              <a:t>is</a:t>
            </a:r>
            <a:r>
              <a:rPr lang="en-US" sz="2000" dirty="0" smtClean="0"/>
              <a:t> the observed mass remaining.</a:t>
            </a:r>
            <a:endParaRPr lang="en-GB" sz="2000" dirty="0"/>
          </a:p>
        </p:txBody>
      </p:sp>
      <p:sp>
        <p:nvSpPr>
          <p:cNvPr id="28" name="TextBox 27"/>
          <p:cNvSpPr txBox="1"/>
          <p:nvPr/>
        </p:nvSpPr>
        <p:spPr>
          <a:xfrm>
            <a:off x="533400" y="2667000"/>
            <a:ext cx="3133615" cy="1015663"/>
          </a:xfrm>
          <a:prstGeom prst="rect">
            <a:avLst/>
          </a:prstGeom>
          <a:noFill/>
        </p:spPr>
        <p:txBody>
          <a:bodyPr wrap="none" rtlCol="0">
            <a:spAutoFit/>
          </a:bodyPr>
          <a:lstStyle/>
          <a:p>
            <a:r>
              <a:rPr lang="en-US" sz="2000" dirty="0" smtClean="0"/>
              <a:t> </a:t>
            </a:r>
            <a:r>
              <a:rPr lang="el-GR" sz="2000" dirty="0" smtClean="0"/>
              <a:t>μ</a:t>
            </a:r>
            <a:r>
              <a:rPr lang="en-US" sz="2000" baseline="-25000" dirty="0" err="1" smtClean="0"/>
              <a:t>i</a:t>
            </a:r>
            <a:r>
              <a:rPr lang="en-US" sz="2000" dirty="0" smtClean="0"/>
              <a:t> is the true value of  mass </a:t>
            </a:r>
          </a:p>
          <a:p>
            <a:r>
              <a:rPr lang="en-US" sz="2000" dirty="0" smtClean="0"/>
              <a:t>remaining. It is “latent”, i.e.</a:t>
            </a:r>
          </a:p>
          <a:p>
            <a:r>
              <a:rPr lang="en-US" sz="2000" dirty="0"/>
              <a:t>n</a:t>
            </a:r>
            <a:r>
              <a:rPr lang="en-US" sz="2000" dirty="0" smtClean="0"/>
              <a:t>ot observable.</a:t>
            </a:r>
            <a:endParaRPr lang="en-GB"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68580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3949700" y="931863"/>
          <a:ext cx="469900" cy="649287"/>
        </p:xfrm>
        <a:graphic>
          <a:graphicData uri="http://schemas.openxmlformats.org/presentationml/2006/ole">
            <mc:AlternateContent xmlns:mc="http://schemas.openxmlformats.org/markup-compatibility/2006">
              <mc:Choice xmlns:v="urn:schemas-microsoft-com:vml" Requires="v">
                <p:oleObj spid="_x0000_s80914" name="Equation" r:id="rId3" imgW="164880" imgH="228600" progId="Equation.3">
                  <p:embed/>
                </p:oleObj>
              </mc:Choice>
              <mc:Fallback>
                <p:oleObj name="Equation" r:id="rId3" imgW="1648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9700" y="931863"/>
                        <a:ext cx="469900" cy="649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6400800" y="1066800"/>
            <a:ext cx="669671" cy="400110"/>
          </a:xfrm>
          <a:prstGeom prst="rect">
            <a:avLst/>
          </a:prstGeom>
          <a:noFill/>
        </p:spPr>
        <p:txBody>
          <a:bodyPr wrap="none" rtlCol="0">
            <a:spAutoFit/>
          </a:bodyPr>
          <a:lstStyle/>
          <a:p>
            <a:r>
              <a:rPr lang="en-US" sz="2000" dirty="0" smtClean="0"/>
              <a:t>Data</a:t>
            </a:r>
            <a:endParaRPr lang="en-GB" sz="2000" dirty="0"/>
          </a:p>
        </p:txBody>
      </p:sp>
      <p:sp>
        <p:nvSpPr>
          <p:cNvPr id="13" name="TextBox 12"/>
          <p:cNvSpPr txBox="1"/>
          <p:nvPr/>
        </p:nvSpPr>
        <p:spPr>
          <a:xfrm>
            <a:off x="1066800" y="236220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14" name="TextBox 13"/>
          <p:cNvSpPr txBox="1"/>
          <p:nvPr/>
        </p:nvSpPr>
        <p:spPr>
          <a:xfrm>
            <a:off x="6324600" y="2935069"/>
            <a:ext cx="1277466" cy="400110"/>
          </a:xfrm>
          <a:prstGeom prst="rect">
            <a:avLst/>
          </a:prstGeom>
          <a:noFill/>
        </p:spPr>
        <p:txBody>
          <a:bodyPr wrap="none" rtlCol="0">
            <a:spAutoFit/>
          </a:bodyPr>
          <a:lstStyle/>
          <a:p>
            <a:r>
              <a:rPr lang="en-US" sz="2000" dirty="0" smtClean="0"/>
              <a:t>Parameter</a:t>
            </a:r>
          </a:p>
        </p:txBody>
      </p:sp>
      <p:graphicFrame>
        <p:nvGraphicFramePr>
          <p:cNvPr id="2052" name="Object 4"/>
          <p:cNvGraphicFramePr>
            <a:graphicFrameLocks noChangeAspect="1"/>
          </p:cNvGraphicFramePr>
          <p:nvPr/>
        </p:nvGraphicFramePr>
        <p:xfrm>
          <a:off x="3454400" y="2466975"/>
          <a:ext cx="736600" cy="1106488"/>
        </p:xfrm>
        <a:graphic>
          <a:graphicData uri="http://schemas.openxmlformats.org/presentationml/2006/ole">
            <mc:AlternateContent xmlns:mc="http://schemas.openxmlformats.org/markup-compatibility/2006">
              <mc:Choice xmlns:v="urn:schemas-microsoft-com:vml" Requires="v">
                <p:oleObj spid="_x0000_s80915" name="Equation" r:id="rId5" imgW="330120" imgH="495000" progId="Equation.3">
                  <p:embed/>
                </p:oleObj>
              </mc:Choice>
              <mc:Fallback>
                <p:oleObj name="Equation" r:id="rId5" imgW="330120" imgH="495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54400" y="2466975"/>
                        <a:ext cx="736600" cy="1106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Straight Arrow Connector 10"/>
          <p:cNvCxnSpPr/>
          <p:nvPr/>
        </p:nvCxnSpPr>
        <p:spPr>
          <a:xfrm flipV="1">
            <a:off x="4114800" y="1600200"/>
            <a:ext cx="76200" cy="1447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9857" y="4438471"/>
            <a:ext cx="2040943" cy="1200329"/>
          </a:xfrm>
          <a:prstGeom prst="rect">
            <a:avLst/>
          </a:prstGeom>
          <a:noFill/>
        </p:spPr>
        <p:txBody>
          <a:bodyPr wrap="none" rtlCol="0">
            <a:spAutoFit/>
          </a:bodyPr>
          <a:lstStyle/>
          <a:p>
            <a:pPr algn="ctr"/>
            <a:r>
              <a:rPr lang="en-US" sz="2400" b="1" dirty="0" smtClean="0">
                <a:solidFill>
                  <a:srgbClr val="0000CC"/>
                </a:solidFill>
              </a:rPr>
              <a:t>A single mean </a:t>
            </a:r>
          </a:p>
          <a:p>
            <a:pPr algn="ctr"/>
            <a:r>
              <a:rPr lang="en-US" sz="2400" b="1" dirty="0" smtClean="0">
                <a:solidFill>
                  <a:srgbClr val="0000CC"/>
                </a:solidFill>
              </a:rPr>
              <a:t>governs</a:t>
            </a:r>
          </a:p>
          <a:p>
            <a:pPr algn="ctr"/>
            <a:r>
              <a:rPr lang="en-US" sz="2400" b="1" dirty="0">
                <a:solidFill>
                  <a:srgbClr val="0000CC"/>
                </a:solidFill>
              </a:rPr>
              <a:t>t</a:t>
            </a:r>
            <a:r>
              <a:rPr lang="en-US" sz="2400" b="1" dirty="0" smtClean="0">
                <a:solidFill>
                  <a:srgbClr val="0000CC"/>
                </a:solidFill>
              </a:rPr>
              <a:t>he pattern</a:t>
            </a:r>
            <a:endParaRPr lang="en-GB" sz="2400" b="1" dirty="0">
              <a:solidFill>
                <a:srgbClr val="0000CC"/>
              </a:solidFill>
            </a:endParaRPr>
          </a:p>
        </p:txBody>
      </p:sp>
      <p:pic>
        <p:nvPicPr>
          <p:cNvPr id="15" name="Picture 4" descr="C:\Users\uriarte\AppData\Local\Microsoft\Windows\Temporary Internet Files\Content.IE5\69VJ1LSU\MC900413632[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99637" y="4926285"/>
            <a:ext cx="1763163" cy="1245915"/>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7"/>
          <p:cNvGrpSpPr>
            <a:grpSpLocks noChangeAspect="1"/>
          </p:cNvGrpSpPr>
          <p:nvPr/>
        </p:nvGrpSpPr>
        <p:grpSpPr bwMode="auto">
          <a:xfrm>
            <a:off x="3646488" y="4267200"/>
            <a:ext cx="1763712" cy="1246188"/>
            <a:chOff x="2297" y="2688"/>
            <a:chExt cx="1111" cy="785"/>
          </a:xfrm>
        </p:grpSpPr>
        <p:sp>
          <p:nvSpPr>
            <p:cNvPr id="3" name="AutoShape 6"/>
            <p:cNvSpPr>
              <a:spLocks noChangeAspect="1" noChangeArrowheads="1" noTextEdit="1"/>
            </p:cNvSpPr>
            <p:nvPr/>
          </p:nvSpPr>
          <p:spPr bwMode="auto">
            <a:xfrm>
              <a:off x="2297" y="2688"/>
              <a:ext cx="1111" cy="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5" name="Freeform 8"/>
            <p:cNvSpPr>
              <a:spLocks/>
            </p:cNvSpPr>
            <p:nvPr/>
          </p:nvSpPr>
          <p:spPr bwMode="auto">
            <a:xfrm>
              <a:off x="2297" y="2932"/>
              <a:ext cx="293" cy="227"/>
            </a:xfrm>
            <a:custGeom>
              <a:avLst/>
              <a:gdLst>
                <a:gd name="T0" fmla="*/ 578 w 880"/>
                <a:gd name="T1" fmla="*/ 4 h 682"/>
                <a:gd name="T2" fmla="*/ 555 w 880"/>
                <a:gd name="T3" fmla="*/ 16 h 682"/>
                <a:gd name="T4" fmla="*/ 531 w 880"/>
                <a:gd name="T5" fmla="*/ 29 h 682"/>
                <a:gd name="T6" fmla="*/ 499 w 880"/>
                <a:gd name="T7" fmla="*/ 44 h 682"/>
                <a:gd name="T8" fmla="*/ 464 w 880"/>
                <a:gd name="T9" fmla="*/ 64 h 682"/>
                <a:gd name="T10" fmla="*/ 426 w 880"/>
                <a:gd name="T11" fmla="*/ 85 h 682"/>
                <a:gd name="T12" fmla="*/ 384 w 880"/>
                <a:gd name="T13" fmla="*/ 110 h 682"/>
                <a:gd name="T14" fmla="*/ 341 w 880"/>
                <a:gd name="T15" fmla="*/ 135 h 682"/>
                <a:gd name="T16" fmla="*/ 296 w 880"/>
                <a:gd name="T17" fmla="*/ 161 h 682"/>
                <a:gd name="T18" fmla="*/ 251 w 880"/>
                <a:gd name="T19" fmla="*/ 188 h 682"/>
                <a:gd name="T20" fmla="*/ 209 w 880"/>
                <a:gd name="T21" fmla="*/ 216 h 682"/>
                <a:gd name="T22" fmla="*/ 169 w 880"/>
                <a:gd name="T23" fmla="*/ 243 h 682"/>
                <a:gd name="T24" fmla="*/ 130 w 880"/>
                <a:gd name="T25" fmla="*/ 270 h 682"/>
                <a:gd name="T26" fmla="*/ 97 w 880"/>
                <a:gd name="T27" fmla="*/ 296 h 682"/>
                <a:gd name="T28" fmla="*/ 71 w 880"/>
                <a:gd name="T29" fmla="*/ 322 h 682"/>
                <a:gd name="T30" fmla="*/ 51 w 880"/>
                <a:gd name="T31" fmla="*/ 341 h 682"/>
                <a:gd name="T32" fmla="*/ 27 w 880"/>
                <a:gd name="T33" fmla="*/ 376 h 682"/>
                <a:gd name="T34" fmla="*/ 9 w 880"/>
                <a:gd name="T35" fmla="*/ 415 h 682"/>
                <a:gd name="T36" fmla="*/ 0 w 880"/>
                <a:gd name="T37" fmla="*/ 456 h 682"/>
                <a:gd name="T38" fmla="*/ 0 w 880"/>
                <a:gd name="T39" fmla="*/ 494 h 682"/>
                <a:gd name="T40" fmla="*/ 2 w 880"/>
                <a:gd name="T41" fmla="*/ 526 h 682"/>
                <a:gd name="T42" fmla="*/ 12 w 880"/>
                <a:gd name="T43" fmla="*/ 557 h 682"/>
                <a:gd name="T44" fmla="*/ 25 w 880"/>
                <a:gd name="T45" fmla="*/ 586 h 682"/>
                <a:gd name="T46" fmla="*/ 42 w 880"/>
                <a:gd name="T47" fmla="*/ 612 h 682"/>
                <a:gd name="T48" fmla="*/ 60 w 880"/>
                <a:gd name="T49" fmla="*/ 635 h 682"/>
                <a:gd name="T50" fmla="*/ 83 w 880"/>
                <a:gd name="T51" fmla="*/ 655 h 682"/>
                <a:gd name="T52" fmla="*/ 108 w 880"/>
                <a:gd name="T53" fmla="*/ 670 h 682"/>
                <a:gd name="T54" fmla="*/ 131 w 880"/>
                <a:gd name="T55" fmla="*/ 680 h 682"/>
                <a:gd name="T56" fmla="*/ 158 w 880"/>
                <a:gd name="T57" fmla="*/ 681 h 682"/>
                <a:gd name="T58" fmla="*/ 194 w 880"/>
                <a:gd name="T59" fmla="*/ 675 h 682"/>
                <a:gd name="T60" fmla="*/ 233 w 880"/>
                <a:gd name="T61" fmla="*/ 663 h 682"/>
                <a:gd name="T62" fmla="*/ 280 w 880"/>
                <a:gd name="T63" fmla="*/ 644 h 682"/>
                <a:gd name="T64" fmla="*/ 331 w 880"/>
                <a:gd name="T65" fmla="*/ 621 h 682"/>
                <a:gd name="T66" fmla="*/ 384 w 880"/>
                <a:gd name="T67" fmla="*/ 593 h 682"/>
                <a:gd name="T68" fmla="*/ 438 w 880"/>
                <a:gd name="T69" fmla="*/ 562 h 682"/>
                <a:gd name="T70" fmla="*/ 494 w 880"/>
                <a:gd name="T71" fmla="*/ 529 h 682"/>
                <a:gd name="T72" fmla="*/ 546 w 880"/>
                <a:gd name="T73" fmla="*/ 495 h 682"/>
                <a:gd name="T74" fmla="*/ 598 w 880"/>
                <a:gd name="T75" fmla="*/ 460 h 682"/>
                <a:gd name="T76" fmla="*/ 646 w 880"/>
                <a:gd name="T77" fmla="*/ 426 h 682"/>
                <a:gd name="T78" fmla="*/ 692 w 880"/>
                <a:gd name="T79" fmla="*/ 393 h 682"/>
                <a:gd name="T80" fmla="*/ 729 w 880"/>
                <a:gd name="T81" fmla="*/ 363 h 682"/>
                <a:gd name="T82" fmla="*/ 761 w 880"/>
                <a:gd name="T83" fmla="*/ 335 h 682"/>
                <a:gd name="T84" fmla="*/ 785 w 880"/>
                <a:gd name="T85" fmla="*/ 310 h 682"/>
                <a:gd name="T86" fmla="*/ 804 w 880"/>
                <a:gd name="T87" fmla="*/ 287 h 682"/>
                <a:gd name="T88" fmla="*/ 827 w 880"/>
                <a:gd name="T89" fmla="*/ 253 h 682"/>
                <a:gd name="T90" fmla="*/ 847 w 880"/>
                <a:gd name="T91" fmla="*/ 225 h 682"/>
                <a:gd name="T92" fmla="*/ 864 w 880"/>
                <a:gd name="T93" fmla="*/ 199 h 682"/>
                <a:gd name="T94" fmla="*/ 876 w 880"/>
                <a:gd name="T95" fmla="*/ 174 h 682"/>
                <a:gd name="T96" fmla="*/ 879 w 880"/>
                <a:gd name="T97" fmla="*/ 146 h 682"/>
                <a:gd name="T98" fmla="*/ 867 w 880"/>
                <a:gd name="T99" fmla="*/ 118 h 682"/>
                <a:gd name="T100" fmla="*/ 845 w 880"/>
                <a:gd name="T101" fmla="*/ 96 h 682"/>
                <a:gd name="T102" fmla="*/ 810 w 880"/>
                <a:gd name="T103" fmla="*/ 72 h 682"/>
                <a:gd name="T104" fmla="*/ 772 w 880"/>
                <a:gd name="T105" fmla="*/ 52 h 682"/>
                <a:gd name="T106" fmla="*/ 730 w 880"/>
                <a:gd name="T107" fmla="*/ 36 h 682"/>
                <a:gd name="T108" fmla="*/ 690 w 880"/>
                <a:gd name="T109" fmla="*/ 23 h 682"/>
                <a:gd name="T110" fmla="*/ 651 w 880"/>
                <a:gd name="T111" fmla="*/ 12 h 682"/>
                <a:gd name="T112" fmla="*/ 621 w 880"/>
                <a:gd name="T113" fmla="*/ 5 h 682"/>
                <a:gd name="T114" fmla="*/ 599 w 880"/>
                <a:gd name="T115" fmla="*/ 0 h 682"/>
                <a:gd name="T116" fmla="*/ 589 w 880"/>
                <a:gd name="T117"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80" h="682">
                  <a:moveTo>
                    <a:pt x="589" y="0"/>
                  </a:moveTo>
                  <a:lnTo>
                    <a:pt x="587" y="0"/>
                  </a:lnTo>
                  <a:lnTo>
                    <a:pt x="584" y="1"/>
                  </a:lnTo>
                  <a:lnTo>
                    <a:pt x="578" y="4"/>
                  </a:lnTo>
                  <a:lnTo>
                    <a:pt x="572" y="8"/>
                  </a:lnTo>
                  <a:lnTo>
                    <a:pt x="566" y="10"/>
                  </a:lnTo>
                  <a:lnTo>
                    <a:pt x="561" y="12"/>
                  </a:lnTo>
                  <a:lnTo>
                    <a:pt x="555" y="16"/>
                  </a:lnTo>
                  <a:lnTo>
                    <a:pt x="551" y="19"/>
                  </a:lnTo>
                  <a:lnTo>
                    <a:pt x="544" y="21"/>
                  </a:lnTo>
                  <a:lnTo>
                    <a:pt x="538" y="24"/>
                  </a:lnTo>
                  <a:lnTo>
                    <a:pt x="531" y="29"/>
                  </a:lnTo>
                  <a:lnTo>
                    <a:pt x="524" y="33"/>
                  </a:lnTo>
                  <a:lnTo>
                    <a:pt x="516" y="36"/>
                  </a:lnTo>
                  <a:lnTo>
                    <a:pt x="508" y="40"/>
                  </a:lnTo>
                  <a:lnTo>
                    <a:pt x="499" y="44"/>
                  </a:lnTo>
                  <a:lnTo>
                    <a:pt x="492" y="50"/>
                  </a:lnTo>
                  <a:lnTo>
                    <a:pt x="482" y="54"/>
                  </a:lnTo>
                  <a:lnTo>
                    <a:pt x="473" y="59"/>
                  </a:lnTo>
                  <a:lnTo>
                    <a:pt x="464" y="64"/>
                  </a:lnTo>
                  <a:lnTo>
                    <a:pt x="455" y="69"/>
                  </a:lnTo>
                  <a:lnTo>
                    <a:pt x="446" y="74"/>
                  </a:lnTo>
                  <a:lnTo>
                    <a:pt x="436" y="79"/>
                  </a:lnTo>
                  <a:lnTo>
                    <a:pt x="426" y="85"/>
                  </a:lnTo>
                  <a:lnTo>
                    <a:pt x="416" y="91"/>
                  </a:lnTo>
                  <a:lnTo>
                    <a:pt x="405" y="97"/>
                  </a:lnTo>
                  <a:lnTo>
                    <a:pt x="395" y="103"/>
                  </a:lnTo>
                  <a:lnTo>
                    <a:pt x="384" y="110"/>
                  </a:lnTo>
                  <a:lnTo>
                    <a:pt x="374" y="116"/>
                  </a:lnTo>
                  <a:lnTo>
                    <a:pt x="362" y="122"/>
                  </a:lnTo>
                  <a:lnTo>
                    <a:pt x="351" y="128"/>
                  </a:lnTo>
                  <a:lnTo>
                    <a:pt x="341" y="135"/>
                  </a:lnTo>
                  <a:lnTo>
                    <a:pt x="330" y="142"/>
                  </a:lnTo>
                  <a:lnTo>
                    <a:pt x="318" y="148"/>
                  </a:lnTo>
                  <a:lnTo>
                    <a:pt x="307" y="155"/>
                  </a:lnTo>
                  <a:lnTo>
                    <a:pt x="296" y="161"/>
                  </a:lnTo>
                  <a:lnTo>
                    <a:pt x="285" y="168"/>
                  </a:lnTo>
                  <a:lnTo>
                    <a:pt x="273" y="174"/>
                  </a:lnTo>
                  <a:lnTo>
                    <a:pt x="262" y="181"/>
                  </a:lnTo>
                  <a:lnTo>
                    <a:pt x="251" y="188"/>
                  </a:lnTo>
                  <a:lnTo>
                    <a:pt x="241" y="195"/>
                  </a:lnTo>
                  <a:lnTo>
                    <a:pt x="230" y="202"/>
                  </a:lnTo>
                  <a:lnTo>
                    <a:pt x="219" y="209"/>
                  </a:lnTo>
                  <a:lnTo>
                    <a:pt x="209" y="216"/>
                  </a:lnTo>
                  <a:lnTo>
                    <a:pt x="199" y="224"/>
                  </a:lnTo>
                  <a:lnTo>
                    <a:pt x="188" y="230"/>
                  </a:lnTo>
                  <a:lnTo>
                    <a:pt x="178" y="237"/>
                  </a:lnTo>
                  <a:lnTo>
                    <a:pt x="169" y="243"/>
                  </a:lnTo>
                  <a:lnTo>
                    <a:pt x="159" y="250"/>
                  </a:lnTo>
                  <a:lnTo>
                    <a:pt x="149" y="257"/>
                  </a:lnTo>
                  <a:lnTo>
                    <a:pt x="140" y="263"/>
                  </a:lnTo>
                  <a:lnTo>
                    <a:pt x="130" y="270"/>
                  </a:lnTo>
                  <a:lnTo>
                    <a:pt x="124" y="277"/>
                  </a:lnTo>
                  <a:lnTo>
                    <a:pt x="114" y="283"/>
                  </a:lnTo>
                  <a:lnTo>
                    <a:pt x="105" y="289"/>
                  </a:lnTo>
                  <a:lnTo>
                    <a:pt x="97" y="296"/>
                  </a:lnTo>
                  <a:lnTo>
                    <a:pt x="90" y="303"/>
                  </a:lnTo>
                  <a:lnTo>
                    <a:pt x="84" y="309"/>
                  </a:lnTo>
                  <a:lnTo>
                    <a:pt x="78" y="316"/>
                  </a:lnTo>
                  <a:lnTo>
                    <a:pt x="71" y="322"/>
                  </a:lnTo>
                  <a:lnTo>
                    <a:pt x="66" y="329"/>
                  </a:lnTo>
                  <a:lnTo>
                    <a:pt x="60" y="332"/>
                  </a:lnTo>
                  <a:lnTo>
                    <a:pt x="56" y="338"/>
                  </a:lnTo>
                  <a:lnTo>
                    <a:pt x="51" y="341"/>
                  </a:lnTo>
                  <a:lnTo>
                    <a:pt x="48" y="346"/>
                  </a:lnTo>
                  <a:lnTo>
                    <a:pt x="41" y="356"/>
                  </a:lnTo>
                  <a:lnTo>
                    <a:pt x="34" y="366"/>
                  </a:lnTo>
                  <a:lnTo>
                    <a:pt x="27" y="376"/>
                  </a:lnTo>
                  <a:lnTo>
                    <a:pt x="22" y="386"/>
                  </a:lnTo>
                  <a:lnTo>
                    <a:pt x="16" y="396"/>
                  </a:lnTo>
                  <a:lnTo>
                    <a:pt x="13" y="405"/>
                  </a:lnTo>
                  <a:lnTo>
                    <a:pt x="9" y="415"/>
                  </a:lnTo>
                  <a:lnTo>
                    <a:pt x="5" y="425"/>
                  </a:lnTo>
                  <a:lnTo>
                    <a:pt x="2" y="435"/>
                  </a:lnTo>
                  <a:lnTo>
                    <a:pt x="1" y="446"/>
                  </a:lnTo>
                  <a:lnTo>
                    <a:pt x="0" y="456"/>
                  </a:lnTo>
                  <a:lnTo>
                    <a:pt x="0" y="466"/>
                  </a:lnTo>
                  <a:lnTo>
                    <a:pt x="0" y="476"/>
                  </a:lnTo>
                  <a:lnTo>
                    <a:pt x="0" y="486"/>
                  </a:lnTo>
                  <a:lnTo>
                    <a:pt x="0" y="494"/>
                  </a:lnTo>
                  <a:lnTo>
                    <a:pt x="0" y="502"/>
                  </a:lnTo>
                  <a:lnTo>
                    <a:pt x="0" y="509"/>
                  </a:lnTo>
                  <a:lnTo>
                    <a:pt x="1" y="518"/>
                  </a:lnTo>
                  <a:lnTo>
                    <a:pt x="2" y="526"/>
                  </a:lnTo>
                  <a:lnTo>
                    <a:pt x="4" y="534"/>
                  </a:lnTo>
                  <a:lnTo>
                    <a:pt x="7" y="541"/>
                  </a:lnTo>
                  <a:lnTo>
                    <a:pt x="10" y="550"/>
                  </a:lnTo>
                  <a:lnTo>
                    <a:pt x="12" y="557"/>
                  </a:lnTo>
                  <a:lnTo>
                    <a:pt x="14" y="564"/>
                  </a:lnTo>
                  <a:lnTo>
                    <a:pt x="18" y="572"/>
                  </a:lnTo>
                  <a:lnTo>
                    <a:pt x="22" y="580"/>
                  </a:lnTo>
                  <a:lnTo>
                    <a:pt x="25" y="586"/>
                  </a:lnTo>
                  <a:lnTo>
                    <a:pt x="28" y="593"/>
                  </a:lnTo>
                  <a:lnTo>
                    <a:pt x="33" y="599"/>
                  </a:lnTo>
                  <a:lnTo>
                    <a:pt x="38" y="607"/>
                  </a:lnTo>
                  <a:lnTo>
                    <a:pt x="42" y="612"/>
                  </a:lnTo>
                  <a:lnTo>
                    <a:pt x="46" y="619"/>
                  </a:lnTo>
                  <a:lnTo>
                    <a:pt x="50" y="624"/>
                  </a:lnTo>
                  <a:lnTo>
                    <a:pt x="56" y="631"/>
                  </a:lnTo>
                  <a:lnTo>
                    <a:pt x="60" y="635"/>
                  </a:lnTo>
                  <a:lnTo>
                    <a:pt x="67" y="641"/>
                  </a:lnTo>
                  <a:lnTo>
                    <a:pt x="71" y="646"/>
                  </a:lnTo>
                  <a:lnTo>
                    <a:pt x="78" y="652"/>
                  </a:lnTo>
                  <a:lnTo>
                    <a:pt x="83" y="655"/>
                  </a:lnTo>
                  <a:lnTo>
                    <a:pt x="89" y="659"/>
                  </a:lnTo>
                  <a:lnTo>
                    <a:pt x="94" y="663"/>
                  </a:lnTo>
                  <a:lnTo>
                    <a:pt x="101" y="667"/>
                  </a:lnTo>
                  <a:lnTo>
                    <a:pt x="108" y="670"/>
                  </a:lnTo>
                  <a:lnTo>
                    <a:pt x="115" y="674"/>
                  </a:lnTo>
                  <a:lnTo>
                    <a:pt x="120" y="677"/>
                  </a:lnTo>
                  <a:lnTo>
                    <a:pt x="127" y="680"/>
                  </a:lnTo>
                  <a:lnTo>
                    <a:pt x="131" y="680"/>
                  </a:lnTo>
                  <a:lnTo>
                    <a:pt x="137" y="681"/>
                  </a:lnTo>
                  <a:lnTo>
                    <a:pt x="143" y="681"/>
                  </a:lnTo>
                  <a:lnTo>
                    <a:pt x="151" y="682"/>
                  </a:lnTo>
                  <a:lnTo>
                    <a:pt x="158" y="681"/>
                  </a:lnTo>
                  <a:lnTo>
                    <a:pt x="166" y="680"/>
                  </a:lnTo>
                  <a:lnTo>
                    <a:pt x="175" y="679"/>
                  </a:lnTo>
                  <a:lnTo>
                    <a:pt x="185" y="678"/>
                  </a:lnTo>
                  <a:lnTo>
                    <a:pt x="194" y="675"/>
                  </a:lnTo>
                  <a:lnTo>
                    <a:pt x="204" y="673"/>
                  </a:lnTo>
                  <a:lnTo>
                    <a:pt x="214" y="669"/>
                  </a:lnTo>
                  <a:lnTo>
                    <a:pt x="223" y="667"/>
                  </a:lnTo>
                  <a:lnTo>
                    <a:pt x="233" y="663"/>
                  </a:lnTo>
                  <a:lnTo>
                    <a:pt x="245" y="659"/>
                  </a:lnTo>
                  <a:lnTo>
                    <a:pt x="256" y="655"/>
                  </a:lnTo>
                  <a:lnTo>
                    <a:pt x="269" y="651"/>
                  </a:lnTo>
                  <a:lnTo>
                    <a:pt x="280" y="644"/>
                  </a:lnTo>
                  <a:lnTo>
                    <a:pt x="292" y="639"/>
                  </a:lnTo>
                  <a:lnTo>
                    <a:pt x="305" y="633"/>
                  </a:lnTo>
                  <a:lnTo>
                    <a:pt x="319" y="628"/>
                  </a:lnTo>
                  <a:lnTo>
                    <a:pt x="331" y="621"/>
                  </a:lnTo>
                  <a:lnTo>
                    <a:pt x="344" y="615"/>
                  </a:lnTo>
                  <a:lnTo>
                    <a:pt x="357" y="608"/>
                  </a:lnTo>
                  <a:lnTo>
                    <a:pt x="371" y="601"/>
                  </a:lnTo>
                  <a:lnTo>
                    <a:pt x="384" y="593"/>
                  </a:lnTo>
                  <a:lnTo>
                    <a:pt x="397" y="586"/>
                  </a:lnTo>
                  <a:lnTo>
                    <a:pt x="411" y="577"/>
                  </a:lnTo>
                  <a:lnTo>
                    <a:pt x="425" y="571"/>
                  </a:lnTo>
                  <a:lnTo>
                    <a:pt x="438" y="562"/>
                  </a:lnTo>
                  <a:lnTo>
                    <a:pt x="452" y="554"/>
                  </a:lnTo>
                  <a:lnTo>
                    <a:pt x="466" y="547"/>
                  </a:lnTo>
                  <a:lnTo>
                    <a:pt x="481" y="539"/>
                  </a:lnTo>
                  <a:lnTo>
                    <a:pt x="494" y="529"/>
                  </a:lnTo>
                  <a:lnTo>
                    <a:pt x="507" y="521"/>
                  </a:lnTo>
                  <a:lnTo>
                    <a:pt x="520" y="512"/>
                  </a:lnTo>
                  <a:lnTo>
                    <a:pt x="533" y="504"/>
                  </a:lnTo>
                  <a:lnTo>
                    <a:pt x="546" y="495"/>
                  </a:lnTo>
                  <a:lnTo>
                    <a:pt x="560" y="486"/>
                  </a:lnTo>
                  <a:lnTo>
                    <a:pt x="573" y="478"/>
                  </a:lnTo>
                  <a:lnTo>
                    <a:pt x="586" y="470"/>
                  </a:lnTo>
                  <a:lnTo>
                    <a:pt x="598" y="460"/>
                  </a:lnTo>
                  <a:lnTo>
                    <a:pt x="611" y="453"/>
                  </a:lnTo>
                  <a:lnTo>
                    <a:pt x="623" y="443"/>
                  </a:lnTo>
                  <a:lnTo>
                    <a:pt x="635" y="435"/>
                  </a:lnTo>
                  <a:lnTo>
                    <a:pt x="646" y="426"/>
                  </a:lnTo>
                  <a:lnTo>
                    <a:pt x="658" y="419"/>
                  </a:lnTo>
                  <a:lnTo>
                    <a:pt x="670" y="410"/>
                  </a:lnTo>
                  <a:lnTo>
                    <a:pt x="682" y="402"/>
                  </a:lnTo>
                  <a:lnTo>
                    <a:pt x="692" y="393"/>
                  </a:lnTo>
                  <a:lnTo>
                    <a:pt x="702" y="386"/>
                  </a:lnTo>
                  <a:lnTo>
                    <a:pt x="712" y="377"/>
                  </a:lnTo>
                  <a:lnTo>
                    <a:pt x="722" y="370"/>
                  </a:lnTo>
                  <a:lnTo>
                    <a:pt x="729" y="363"/>
                  </a:lnTo>
                  <a:lnTo>
                    <a:pt x="738" y="355"/>
                  </a:lnTo>
                  <a:lnTo>
                    <a:pt x="746" y="349"/>
                  </a:lnTo>
                  <a:lnTo>
                    <a:pt x="754" y="342"/>
                  </a:lnTo>
                  <a:lnTo>
                    <a:pt x="761" y="335"/>
                  </a:lnTo>
                  <a:lnTo>
                    <a:pt x="768" y="329"/>
                  </a:lnTo>
                  <a:lnTo>
                    <a:pt x="774" y="322"/>
                  </a:lnTo>
                  <a:lnTo>
                    <a:pt x="781" y="317"/>
                  </a:lnTo>
                  <a:lnTo>
                    <a:pt x="785" y="310"/>
                  </a:lnTo>
                  <a:lnTo>
                    <a:pt x="789" y="306"/>
                  </a:lnTo>
                  <a:lnTo>
                    <a:pt x="794" y="300"/>
                  </a:lnTo>
                  <a:lnTo>
                    <a:pt x="798" y="297"/>
                  </a:lnTo>
                  <a:lnTo>
                    <a:pt x="804" y="287"/>
                  </a:lnTo>
                  <a:lnTo>
                    <a:pt x="809" y="278"/>
                  </a:lnTo>
                  <a:lnTo>
                    <a:pt x="815" y="270"/>
                  </a:lnTo>
                  <a:lnTo>
                    <a:pt x="821" y="262"/>
                  </a:lnTo>
                  <a:lnTo>
                    <a:pt x="827" y="253"/>
                  </a:lnTo>
                  <a:lnTo>
                    <a:pt x="832" y="246"/>
                  </a:lnTo>
                  <a:lnTo>
                    <a:pt x="838" y="239"/>
                  </a:lnTo>
                  <a:lnTo>
                    <a:pt x="843" y="232"/>
                  </a:lnTo>
                  <a:lnTo>
                    <a:pt x="847" y="225"/>
                  </a:lnTo>
                  <a:lnTo>
                    <a:pt x="852" y="218"/>
                  </a:lnTo>
                  <a:lnTo>
                    <a:pt x="856" y="212"/>
                  </a:lnTo>
                  <a:lnTo>
                    <a:pt x="861" y="205"/>
                  </a:lnTo>
                  <a:lnTo>
                    <a:pt x="864" y="199"/>
                  </a:lnTo>
                  <a:lnTo>
                    <a:pt x="868" y="192"/>
                  </a:lnTo>
                  <a:lnTo>
                    <a:pt x="872" y="186"/>
                  </a:lnTo>
                  <a:lnTo>
                    <a:pt x="875" y="181"/>
                  </a:lnTo>
                  <a:lnTo>
                    <a:pt x="876" y="174"/>
                  </a:lnTo>
                  <a:lnTo>
                    <a:pt x="878" y="168"/>
                  </a:lnTo>
                  <a:lnTo>
                    <a:pt x="879" y="162"/>
                  </a:lnTo>
                  <a:lnTo>
                    <a:pt x="880" y="157"/>
                  </a:lnTo>
                  <a:lnTo>
                    <a:pt x="879" y="146"/>
                  </a:lnTo>
                  <a:lnTo>
                    <a:pt x="878" y="135"/>
                  </a:lnTo>
                  <a:lnTo>
                    <a:pt x="875" y="128"/>
                  </a:lnTo>
                  <a:lnTo>
                    <a:pt x="872" y="123"/>
                  </a:lnTo>
                  <a:lnTo>
                    <a:pt x="867" y="118"/>
                  </a:lnTo>
                  <a:lnTo>
                    <a:pt x="864" y="112"/>
                  </a:lnTo>
                  <a:lnTo>
                    <a:pt x="858" y="107"/>
                  </a:lnTo>
                  <a:lnTo>
                    <a:pt x="853" y="101"/>
                  </a:lnTo>
                  <a:lnTo>
                    <a:pt x="845" y="96"/>
                  </a:lnTo>
                  <a:lnTo>
                    <a:pt x="839" y="90"/>
                  </a:lnTo>
                  <a:lnTo>
                    <a:pt x="829" y="84"/>
                  </a:lnTo>
                  <a:lnTo>
                    <a:pt x="820" y="77"/>
                  </a:lnTo>
                  <a:lnTo>
                    <a:pt x="810" y="72"/>
                  </a:lnTo>
                  <a:lnTo>
                    <a:pt x="801" y="67"/>
                  </a:lnTo>
                  <a:lnTo>
                    <a:pt x="792" y="62"/>
                  </a:lnTo>
                  <a:lnTo>
                    <a:pt x="782" y="57"/>
                  </a:lnTo>
                  <a:lnTo>
                    <a:pt x="772" y="52"/>
                  </a:lnTo>
                  <a:lnTo>
                    <a:pt x="762" y="49"/>
                  </a:lnTo>
                  <a:lnTo>
                    <a:pt x="751" y="44"/>
                  </a:lnTo>
                  <a:lnTo>
                    <a:pt x="740" y="40"/>
                  </a:lnTo>
                  <a:lnTo>
                    <a:pt x="730" y="36"/>
                  </a:lnTo>
                  <a:lnTo>
                    <a:pt x="720" y="33"/>
                  </a:lnTo>
                  <a:lnTo>
                    <a:pt x="710" y="29"/>
                  </a:lnTo>
                  <a:lnTo>
                    <a:pt x="700" y="26"/>
                  </a:lnTo>
                  <a:lnTo>
                    <a:pt x="690" y="23"/>
                  </a:lnTo>
                  <a:lnTo>
                    <a:pt x="681" y="21"/>
                  </a:lnTo>
                  <a:lnTo>
                    <a:pt x="671" y="18"/>
                  </a:lnTo>
                  <a:lnTo>
                    <a:pt x="661" y="15"/>
                  </a:lnTo>
                  <a:lnTo>
                    <a:pt x="651" y="12"/>
                  </a:lnTo>
                  <a:lnTo>
                    <a:pt x="644" y="11"/>
                  </a:lnTo>
                  <a:lnTo>
                    <a:pt x="635" y="8"/>
                  </a:lnTo>
                  <a:lnTo>
                    <a:pt x="627" y="7"/>
                  </a:lnTo>
                  <a:lnTo>
                    <a:pt x="621" y="5"/>
                  </a:lnTo>
                  <a:lnTo>
                    <a:pt x="615" y="5"/>
                  </a:lnTo>
                  <a:lnTo>
                    <a:pt x="609" y="3"/>
                  </a:lnTo>
                  <a:lnTo>
                    <a:pt x="603" y="1"/>
                  </a:lnTo>
                  <a:lnTo>
                    <a:pt x="599" y="0"/>
                  </a:lnTo>
                  <a:lnTo>
                    <a:pt x="596" y="0"/>
                  </a:lnTo>
                  <a:lnTo>
                    <a:pt x="590" y="0"/>
                  </a:lnTo>
                  <a:lnTo>
                    <a:pt x="589" y="0"/>
                  </a:lnTo>
                  <a:lnTo>
                    <a:pt x="589" y="0"/>
                  </a:lnTo>
                  <a:close/>
                </a:path>
              </a:pathLst>
            </a:custGeom>
            <a:solidFill>
              <a:srgbClr val="FFCC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6" name="Freeform 9"/>
            <p:cNvSpPr>
              <a:spLocks/>
            </p:cNvSpPr>
            <p:nvPr/>
          </p:nvSpPr>
          <p:spPr bwMode="auto">
            <a:xfrm>
              <a:off x="2540" y="2746"/>
              <a:ext cx="822" cy="652"/>
            </a:xfrm>
            <a:custGeom>
              <a:avLst/>
              <a:gdLst>
                <a:gd name="T0" fmla="*/ 123 w 2467"/>
                <a:gd name="T1" fmla="*/ 516 h 1954"/>
                <a:gd name="T2" fmla="*/ 242 w 2467"/>
                <a:gd name="T3" fmla="*/ 557 h 1954"/>
                <a:gd name="T4" fmla="*/ 307 w 2467"/>
                <a:gd name="T5" fmla="*/ 629 h 1954"/>
                <a:gd name="T6" fmla="*/ 306 w 2467"/>
                <a:gd name="T7" fmla="*/ 718 h 1954"/>
                <a:gd name="T8" fmla="*/ 245 w 2467"/>
                <a:gd name="T9" fmla="*/ 783 h 1954"/>
                <a:gd name="T10" fmla="*/ 164 w 2467"/>
                <a:gd name="T11" fmla="*/ 829 h 1954"/>
                <a:gd name="T12" fmla="*/ 79 w 2467"/>
                <a:gd name="T13" fmla="*/ 868 h 1954"/>
                <a:gd name="T14" fmla="*/ 71 w 2467"/>
                <a:gd name="T15" fmla="*/ 960 h 1954"/>
                <a:gd name="T16" fmla="*/ 78 w 2467"/>
                <a:gd name="T17" fmla="*/ 1077 h 1954"/>
                <a:gd name="T18" fmla="*/ 113 w 2467"/>
                <a:gd name="T19" fmla="*/ 1213 h 1954"/>
                <a:gd name="T20" fmla="*/ 190 w 2467"/>
                <a:gd name="T21" fmla="*/ 1351 h 1954"/>
                <a:gd name="T22" fmla="*/ 325 w 2467"/>
                <a:gd name="T23" fmla="*/ 1450 h 1954"/>
                <a:gd name="T24" fmla="*/ 508 w 2467"/>
                <a:gd name="T25" fmla="*/ 1485 h 1954"/>
                <a:gd name="T26" fmla="*/ 695 w 2467"/>
                <a:gd name="T27" fmla="*/ 1476 h 1954"/>
                <a:gd name="T28" fmla="*/ 843 w 2467"/>
                <a:gd name="T29" fmla="*/ 1454 h 1954"/>
                <a:gd name="T30" fmla="*/ 926 w 2467"/>
                <a:gd name="T31" fmla="*/ 1451 h 1954"/>
                <a:gd name="T32" fmla="*/ 1000 w 2467"/>
                <a:gd name="T33" fmla="*/ 1499 h 1954"/>
                <a:gd name="T34" fmla="*/ 1107 w 2467"/>
                <a:gd name="T35" fmla="*/ 1550 h 1954"/>
                <a:gd name="T36" fmla="*/ 1241 w 2467"/>
                <a:gd name="T37" fmla="*/ 1588 h 1954"/>
                <a:gd name="T38" fmla="*/ 1390 w 2467"/>
                <a:gd name="T39" fmla="*/ 1588 h 1954"/>
                <a:gd name="T40" fmla="*/ 1537 w 2467"/>
                <a:gd name="T41" fmla="*/ 1521 h 1954"/>
                <a:gd name="T42" fmla="*/ 1669 w 2467"/>
                <a:gd name="T43" fmla="*/ 1402 h 1954"/>
                <a:gd name="T44" fmla="*/ 1774 w 2467"/>
                <a:gd name="T45" fmla="*/ 1267 h 1954"/>
                <a:gd name="T46" fmla="*/ 1844 w 2467"/>
                <a:gd name="T47" fmla="*/ 1156 h 1954"/>
                <a:gd name="T48" fmla="*/ 1874 w 2467"/>
                <a:gd name="T49" fmla="*/ 1127 h 1954"/>
                <a:gd name="T50" fmla="*/ 1904 w 2467"/>
                <a:gd name="T51" fmla="*/ 1247 h 1954"/>
                <a:gd name="T52" fmla="*/ 1972 w 2467"/>
                <a:gd name="T53" fmla="*/ 1444 h 1954"/>
                <a:gd name="T54" fmla="*/ 2075 w 2467"/>
                <a:gd name="T55" fmla="*/ 1662 h 1954"/>
                <a:gd name="T56" fmla="*/ 2220 w 2467"/>
                <a:gd name="T57" fmla="*/ 1852 h 1954"/>
                <a:gd name="T58" fmla="*/ 2353 w 2467"/>
                <a:gd name="T59" fmla="*/ 1941 h 1954"/>
                <a:gd name="T60" fmla="*/ 2446 w 2467"/>
                <a:gd name="T61" fmla="*/ 1939 h 1954"/>
                <a:gd name="T62" fmla="*/ 2465 w 2467"/>
                <a:gd name="T63" fmla="*/ 1842 h 1954"/>
                <a:gd name="T64" fmla="*/ 2443 w 2467"/>
                <a:gd name="T65" fmla="*/ 1718 h 1954"/>
                <a:gd name="T66" fmla="*/ 2396 w 2467"/>
                <a:gd name="T67" fmla="*/ 1580 h 1954"/>
                <a:gd name="T68" fmla="*/ 2347 w 2467"/>
                <a:gd name="T69" fmla="*/ 1459 h 1954"/>
                <a:gd name="T70" fmla="*/ 2289 w 2467"/>
                <a:gd name="T71" fmla="*/ 1357 h 1954"/>
                <a:gd name="T72" fmla="*/ 2187 w 2467"/>
                <a:gd name="T73" fmla="*/ 1249 h 1954"/>
                <a:gd name="T74" fmla="*/ 2070 w 2467"/>
                <a:gd name="T75" fmla="*/ 1151 h 1954"/>
                <a:gd name="T76" fmla="*/ 1964 w 2467"/>
                <a:gd name="T77" fmla="*/ 1074 h 1954"/>
                <a:gd name="T78" fmla="*/ 1898 w 2467"/>
                <a:gd name="T79" fmla="*/ 1028 h 1954"/>
                <a:gd name="T80" fmla="*/ 1917 w 2467"/>
                <a:gd name="T81" fmla="*/ 929 h 1954"/>
                <a:gd name="T82" fmla="*/ 1917 w 2467"/>
                <a:gd name="T83" fmla="*/ 747 h 1954"/>
                <a:gd name="T84" fmla="*/ 1846 w 2467"/>
                <a:gd name="T85" fmla="*/ 545 h 1954"/>
                <a:gd name="T86" fmla="*/ 1651 w 2467"/>
                <a:gd name="T87" fmla="*/ 383 h 1954"/>
                <a:gd name="T88" fmla="*/ 1416 w 2467"/>
                <a:gd name="T89" fmla="*/ 317 h 1954"/>
                <a:gd name="T90" fmla="*/ 1397 w 2467"/>
                <a:gd name="T91" fmla="*/ 221 h 1954"/>
                <a:gd name="T92" fmla="*/ 1355 w 2467"/>
                <a:gd name="T93" fmla="*/ 125 h 1954"/>
                <a:gd name="T94" fmla="*/ 1276 w 2467"/>
                <a:gd name="T95" fmla="*/ 41 h 1954"/>
                <a:gd name="T96" fmla="*/ 1147 w 2467"/>
                <a:gd name="T97" fmla="*/ 2 h 1954"/>
                <a:gd name="T98" fmla="*/ 1004 w 2467"/>
                <a:gd name="T99" fmla="*/ 13 h 1954"/>
                <a:gd name="T100" fmla="*/ 901 w 2467"/>
                <a:gd name="T101" fmla="*/ 55 h 1954"/>
                <a:gd name="T102" fmla="*/ 822 w 2467"/>
                <a:gd name="T103" fmla="*/ 118 h 1954"/>
                <a:gd name="T104" fmla="*/ 775 w 2467"/>
                <a:gd name="T105" fmla="*/ 151 h 1954"/>
                <a:gd name="T106" fmla="*/ 690 w 2467"/>
                <a:gd name="T107" fmla="*/ 65 h 1954"/>
                <a:gd name="T108" fmla="*/ 612 w 2467"/>
                <a:gd name="T109" fmla="*/ 32 h 1954"/>
                <a:gd name="T110" fmla="*/ 516 w 2467"/>
                <a:gd name="T111" fmla="*/ 36 h 1954"/>
                <a:gd name="T112" fmla="*/ 423 w 2467"/>
                <a:gd name="T113" fmla="*/ 77 h 1954"/>
                <a:gd name="T114" fmla="*/ 344 w 2467"/>
                <a:gd name="T115" fmla="*/ 152 h 1954"/>
                <a:gd name="T116" fmla="*/ 305 w 2467"/>
                <a:gd name="T117" fmla="*/ 244 h 1954"/>
                <a:gd name="T118" fmla="*/ 217 w 2467"/>
                <a:gd name="T119" fmla="*/ 232 h 1954"/>
                <a:gd name="T120" fmla="*/ 82 w 2467"/>
                <a:gd name="T121" fmla="*/ 252 h 1954"/>
                <a:gd name="T122" fmla="*/ 0 w 2467"/>
                <a:gd name="T123" fmla="*/ 354 h 1954"/>
                <a:gd name="T124" fmla="*/ 28 w 2467"/>
                <a:gd name="T125" fmla="*/ 485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67" h="1954">
                  <a:moveTo>
                    <a:pt x="43" y="519"/>
                  </a:moveTo>
                  <a:lnTo>
                    <a:pt x="44" y="518"/>
                  </a:lnTo>
                  <a:lnTo>
                    <a:pt x="51" y="517"/>
                  </a:lnTo>
                  <a:lnTo>
                    <a:pt x="54" y="516"/>
                  </a:lnTo>
                  <a:lnTo>
                    <a:pt x="59" y="516"/>
                  </a:lnTo>
                  <a:lnTo>
                    <a:pt x="65" y="516"/>
                  </a:lnTo>
                  <a:lnTo>
                    <a:pt x="72" y="516"/>
                  </a:lnTo>
                  <a:lnTo>
                    <a:pt x="79" y="515"/>
                  </a:lnTo>
                  <a:lnTo>
                    <a:pt x="87" y="515"/>
                  </a:lnTo>
                  <a:lnTo>
                    <a:pt x="94" y="515"/>
                  </a:lnTo>
                  <a:lnTo>
                    <a:pt x="104" y="515"/>
                  </a:lnTo>
                  <a:lnTo>
                    <a:pt x="113" y="515"/>
                  </a:lnTo>
                  <a:lnTo>
                    <a:pt x="123" y="516"/>
                  </a:lnTo>
                  <a:lnTo>
                    <a:pt x="134" y="517"/>
                  </a:lnTo>
                  <a:lnTo>
                    <a:pt x="145" y="520"/>
                  </a:lnTo>
                  <a:lnTo>
                    <a:pt x="155" y="521"/>
                  </a:lnTo>
                  <a:lnTo>
                    <a:pt x="165" y="524"/>
                  </a:lnTo>
                  <a:lnTo>
                    <a:pt x="176" y="527"/>
                  </a:lnTo>
                  <a:lnTo>
                    <a:pt x="188" y="530"/>
                  </a:lnTo>
                  <a:lnTo>
                    <a:pt x="198" y="533"/>
                  </a:lnTo>
                  <a:lnTo>
                    <a:pt x="210" y="539"/>
                  </a:lnTo>
                  <a:lnTo>
                    <a:pt x="215" y="541"/>
                  </a:lnTo>
                  <a:lnTo>
                    <a:pt x="220" y="544"/>
                  </a:lnTo>
                  <a:lnTo>
                    <a:pt x="226" y="548"/>
                  </a:lnTo>
                  <a:lnTo>
                    <a:pt x="232" y="551"/>
                  </a:lnTo>
                  <a:lnTo>
                    <a:pt x="242" y="557"/>
                  </a:lnTo>
                  <a:lnTo>
                    <a:pt x="252" y="565"/>
                  </a:lnTo>
                  <a:lnTo>
                    <a:pt x="256" y="568"/>
                  </a:lnTo>
                  <a:lnTo>
                    <a:pt x="262" y="573"/>
                  </a:lnTo>
                  <a:lnTo>
                    <a:pt x="267" y="577"/>
                  </a:lnTo>
                  <a:lnTo>
                    <a:pt x="273" y="583"/>
                  </a:lnTo>
                  <a:lnTo>
                    <a:pt x="276" y="586"/>
                  </a:lnTo>
                  <a:lnTo>
                    <a:pt x="282" y="591"/>
                  </a:lnTo>
                  <a:lnTo>
                    <a:pt x="285" y="596"/>
                  </a:lnTo>
                  <a:lnTo>
                    <a:pt x="290" y="602"/>
                  </a:lnTo>
                  <a:lnTo>
                    <a:pt x="294" y="608"/>
                  </a:lnTo>
                  <a:lnTo>
                    <a:pt x="298" y="614"/>
                  </a:lnTo>
                  <a:lnTo>
                    <a:pt x="302" y="621"/>
                  </a:lnTo>
                  <a:lnTo>
                    <a:pt x="307" y="629"/>
                  </a:lnTo>
                  <a:lnTo>
                    <a:pt x="309" y="634"/>
                  </a:lnTo>
                  <a:lnTo>
                    <a:pt x="311" y="641"/>
                  </a:lnTo>
                  <a:lnTo>
                    <a:pt x="313" y="647"/>
                  </a:lnTo>
                  <a:lnTo>
                    <a:pt x="315" y="654"/>
                  </a:lnTo>
                  <a:lnTo>
                    <a:pt x="315" y="659"/>
                  </a:lnTo>
                  <a:lnTo>
                    <a:pt x="317" y="666"/>
                  </a:lnTo>
                  <a:lnTo>
                    <a:pt x="317" y="672"/>
                  </a:lnTo>
                  <a:lnTo>
                    <a:pt x="318" y="679"/>
                  </a:lnTo>
                  <a:lnTo>
                    <a:pt x="315" y="690"/>
                  </a:lnTo>
                  <a:lnTo>
                    <a:pt x="313" y="702"/>
                  </a:lnTo>
                  <a:lnTo>
                    <a:pt x="311" y="707"/>
                  </a:lnTo>
                  <a:lnTo>
                    <a:pt x="309" y="713"/>
                  </a:lnTo>
                  <a:lnTo>
                    <a:pt x="306" y="718"/>
                  </a:lnTo>
                  <a:lnTo>
                    <a:pt x="303" y="725"/>
                  </a:lnTo>
                  <a:lnTo>
                    <a:pt x="299" y="729"/>
                  </a:lnTo>
                  <a:lnTo>
                    <a:pt x="296" y="735"/>
                  </a:lnTo>
                  <a:lnTo>
                    <a:pt x="291" y="740"/>
                  </a:lnTo>
                  <a:lnTo>
                    <a:pt x="287" y="746"/>
                  </a:lnTo>
                  <a:lnTo>
                    <a:pt x="282" y="750"/>
                  </a:lnTo>
                  <a:lnTo>
                    <a:pt x="277" y="756"/>
                  </a:lnTo>
                  <a:lnTo>
                    <a:pt x="273" y="760"/>
                  </a:lnTo>
                  <a:lnTo>
                    <a:pt x="268" y="765"/>
                  </a:lnTo>
                  <a:lnTo>
                    <a:pt x="262" y="770"/>
                  </a:lnTo>
                  <a:lnTo>
                    <a:pt x="256" y="774"/>
                  </a:lnTo>
                  <a:lnTo>
                    <a:pt x="251" y="779"/>
                  </a:lnTo>
                  <a:lnTo>
                    <a:pt x="245" y="783"/>
                  </a:lnTo>
                  <a:lnTo>
                    <a:pt x="239" y="787"/>
                  </a:lnTo>
                  <a:lnTo>
                    <a:pt x="233" y="792"/>
                  </a:lnTo>
                  <a:lnTo>
                    <a:pt x="228" y="796"/>
                  </a:lnTo>
                  <a:lnTo>
                    <a:pt x="222" y="801"/>
                  </a:lnTo>
                  <a:lnTo>
                    <a:pt x="216" y="804"/>
                  </a:lnTo>
                  <a:lnTo>
                    <a:pt x="209" y="807"/>
                  </a:lnTo>
                  <a:lnTo>
                    <a:pt x="203" y="810"/>
                  </a:lnTo>
                  <a:lnTo>
                    <a:pt x="196" y="814"/>
                  </a:lnTo>
                  <a:lnTo>
                    <a:pt x="190" y="817"/>
                  </a:lnTo>
                  <a:lnTo>
                    <a:pt x="183" y="820"/>
                  </a:lnTo>
                  <a:lnTo>
                    <a:pt x="176" y="823"/>
                  </a:lnTo>
                  <a:lnTo>
                    <a:pt x="171" y="827"/>
                  </a:lnTo>
                  <a:lnTo>
                    <a:pt x="164" y="829"/>
                  </a:lnTo>
                  <a:lnTo>
                    <a:pt x="158" y="832"/>
                  </a:lnTo>
                  <a:lnTo>
                    <a:pt x="152" y="834"/>
                  </a:lnTo>
                  <a:lnTo>
                    <a:pt x="147" y="838"/>
                  </a:lnTo>
                  <a:lnTo>
                    <a:pt x="136" y="842"/>
                  </a:lnTo>
                  <a:lnTo>
                    <a:pt x="126" y="848"/>
                  </a:lnTo>
                  <a:lnTo>
                    <a:pt x="115" y="851"/>
                  </a:lnTo>
                  <a:lnTo>
                    <a:pt x="106" y="854"/>
                  </a:lnTo>
                  <a:lnTo>
                    <a:pt x="99" y="856"/>
                  </a:lnTo>
                  <a:lnTo>
                    <a:pt x="92" y="860"/>
                  </a:lnTo>
                  <a:lnTo>
                    <a:pt x="82" y="863"/>
                  </a:lnTo>
                  <a:lnTo>
                    <a:pt x="80" y="865"/>
                  </a:lnTo>
                  <a:lnTo>
                    <a:pt x="79" y="865"/>
                  </a:lnTo>
                  <a:lnTo>
                    <a:pt x="79" y="868"/>
                  </a:lnTo>
                  <a:lnTo>
                    <a:pt x="78" y="872"/>
                  </a:lnTo>
                  <a:lnTo>
                    <a:pt x="77" y="878"/>
                  </a:lnTo>
                  <a:lnTo>
                    <a:pt x="76" y="884"/>
                  </a:lnTo>
                  <a:lnTo>
                    <a:pt x="75" y="892"/>
                  </a:lnTo>
                  <a:lnTo>
                    <a:pt x="73" y="902"/>
                  </a:lnTo>
                  <a:lnTo>
                    <a:pt x="73" y="914"/>
                  </a:lnTo>
                  <a:lnTo>
                    <a:pt x="72" y="920"/>
                  </a:lnTo>
                  <a:lnTo>
                    <a:pt x="72" y="925"/>
                  </a:lnTo>
                  <a:lnTo>
                    <a:pt x="71" y="932"/>
                  </a:lnTo>
                  <a:lnTo>
                    <a:pt x="71" y="940"/>
                  </a:lnTo>
                  <a:lnTo>
                    <a:pt x="71" y="946"/>
                  </a:lnTo>
                  <a:lnTo>
                    <a:pt x="71" y="953"/>
                  </a:lnTo>
                  <a:lnTo>
                    <a:pt x="71" y="960"/>
                  </a:lnTo>
                  <a:lnTo>
                    <a:pt x="71" y="969"/>
                  </a:lnTo>
                  <a:lnTo>
                    <a:pt x="71" y="976"/>
                  </a:lnTo>
                  <a:lnTo>
                    <a:pt x="71" y="984"/>
                  </a:lnTo>
                  <a:lnTo>
                    <a:pt x="71" y="992"/>
                  </a:lnTo>
                  <a:lnTo>
                    <a:pt x="71" y="1002"/>
                  </a:lnTo>
                  <a:lnTo>
                    <a:pt x="71" y="1011"/>
                  </a:lnTo>
                  <a:lnTo>
                    <a:pt x="72" y="1019"/>
                  </a:lnTo>
                  <a:lnTo>
                    <a:pt x="73" y="1029"/>
                  </a:lnTo>
                  <a:lnTo>
                    <a:pt x="75" y="1039"/>
                  </a:lnTo>
                  <a:lnTo>
                    <a:pt x="75" y="1048"/>
                  </a:lnTo>
                  <a:lnTo>
                    <a:pt x="76" y="1058"/>
                  </a:lnTo>
                  <a:lnTo>
                    <a:pt x="77" y="1068"/>
                  </a:lnTo>
                  <a:lnTo>
                    <a:pt x="78" y="1077"/>
                  </a:lnTo>
                  <a:lnTo>
                    <a:pt x="79" y="1087"/>
                  </a:lnTo>
                  <a:lnTo>
                    <a:pt x="81" y="1097"/>
                  </a:lnTo>
                  <a:lnTo>
                    <a:pt x="82" y="1107"/>
                  </a:lnTo>
                  <a:lnTo>
                    <a:pt x="86" y="1118"/>
                  </a:lnTo>
                  <a:lnTo>
                    <a:pt x="88" y="1128"/>
                  </a:lnTo>
                  <a:lnTo>
                    <a:pt x="90" y="1139"/>
                  </a:lnTo>
                  <a:lnTo>
                    <a:pt x="92" y="1150"/>
                  </a:lnTo>
                  <a:lnTo>
                    <a:pt x="95" y="1161"/>
                  </a:lnTo>
                  <a:lnTo>
                    <a:pt x="99" y="1171"/>
                  </a:lnTo>
                  <a:lnTo>
                    <a:pt x="102" y="1182"/>
                  </a:lnTo>
                  <a:lnTo>
                    <a:pt x="105" y="1192"/>
                  </a:lnTo>
                  <a:lnTo>
                    <a:pt x="110" y="1203"/>
                  </a:lnTo>
                  <a:lnTo>
                    <a:pt x="113" y="1213"/>
                  </a:lnTo>
                  <a:lnTo>
                    <a:pt x="116" y="1224"/>
                  </a:lnTo>
                  <a:lnTo>
                    <a:pt x="121" y="1235"/>
                  </a:lnTo>
                  <a:lnTo>
                    <a:pt x="126" y="1246"/>
                  </a:lnTo>
                  <a:lnTo>
                    <a:pt x="130" y="1256"/>
                  </a:lnTo>
                  <a:lnTo>
                    <a:pt x="136" y="1267"/>
                  </a:lnTo>
                  <a:lnTo>
                    <a:pt x="141" y="1278"/>
                  </a:lnTo>
                  <a:lnTo>
                    <a:pt x="148" y="1289"/>
                  </a:lnTo>
                  <a:lnTo>
                    <a:pt x="153" y="1299"/>
                  </a:lnTo>
                  <a:lnTo>
                    <a:pt x="160" y="1310"/>
                  </a:lnTo>
                  <a:lnTo>
                    <a:pt x="167" y="1319"/>
                  </a:lnTo>
                  <a:lnTo>
                    <a:pt x="174" y="1330"/>
                  </a:lnTo>
                  <a:lnTo>
                    <a:pt x="181" y="1340"/>
                  </a:lnTo>
                  <a:lnTo>
                    <a:pt x="190" y="1351"/>
                  </a:lnTo>
                  <a:lnTo>
                    <a:pt x="197" y="1361"/>
                  </a:lnTo>
                  <a:lnTo>
                    <a:pt x="207" y="1372"/>
                  </a:lnTo>
                  <a:lnTo>
                    <a:pt x="215" y="1381"/>
                  </a:lnTo>
                  <a:lnTo>
                    <a:pt x="224" y="1390"/>
                  </a:lnTo>
                  <a:lnTo>
                    <a:pt x="233" y="1397"/>
                  </a:lnTo>
                  <a:lnTo>
                    <a:pt x="244" y="1406"/>
                  </a:lnTo>
                  <a:lnTo>
                    <a:pt x="254" y="1413"/>
                  </a:lnTo>
                  <a:lnTo>
                    <a:pt x="265" y="1420"/>
                  </a:lnTo>
                  <a:lnTo>
                    <a:pt x="276" y="1427"/>
                  </a:lnTo>
                  <a:lnTo>
                    <a:pt x="288" y="1434"/>
                  </a:lnTo>
                  <a:lnTo>
                    <a:pt x="299" y="1439"/>
                  </a:lnTo>
                  <a:lnTo>
                    <a:pt x="312" y="1444"/>
                  </a:lnTo>
                  <a:lnTo>
                    <a:pt x="325" y="1450"/>
                  </a:lnTo>
                  <a:lnTo>
                    <a:pt x="338" y="1455"/>
                  </a:lnTo>
                  <a:lnTo>
                    <a:pt x="352" y="1459"/>
                  </a:lnTo>
                  <a:lnTo>
                    <a:pt x="365" y="1463"/>
                  </a:lnTo>
                  <a:lnTo>
                    <a:pt x="379" y="1466"/>
                  </a:lnTo>
                  <a:lnTo>
                    <a:pt x="393" y="1471"/>
                  </a:lnTo>
                  <a:lnTo>
                    <a:pt x="405" y="1473"/>
                  </a:lnTo>
                  <a:lnTo>
                    <a:pt x="421" y="1475"/>
                  </a:lnTo>
                  <a:lnTo>
                    <a:pt x="435" y="1477"/>
                  </a:lnTo>
                  <a:lnTo>
                    <a:pt x="450" y="1479"/>
                  </a:lnTo>
                  <a:lnTo>
                    <a:pt x="463" y="1480"/>
                  </a:lnTo>
                  <a:lnTo>
                    <a:pt x="479" y="1481"/>
                  </a:lnTo>
                  <a:lnTo>
                    <a:pt x="493" y="1483"/>
                  </a:lnTo>
                  <a:lnTo>
                    <a:pt x="508" y="1485"/>
                  </a:lnTo>
                  <a:lnTo>
                    <a:pt x="522" y="1485"/>
                  </a:lnTo>
                  <a:lnTo>
                    <a:pt x="538" y="1485"/>
                  </a:lnTo>
                  <a:lnTo>
                    <a:pt x="552" y="1485"/>
                  </a:lnTo>
                  <a:lnTo>
                    <a:pt x="567" y="1486"/>
                  </a:lnTo>
                  <a:lnTo>
                    <a:pt x="582" y="1485"/>
                  </a:lnTo>
                  <a:lnTo>
                    <a:pt x="597" y="1485"/>
                  </a:lnTo>
                  <a:lnTo>
                    <a:pt x="611" y="1485"/>
                  </a:lnTo>
                  <a:lnTo>
                    <a:pt x="626" y="1485"/>
                  </a:lnTo>
                  <a:lnTo>
                    <a:pt x="640" y="1483"/>
                  </a:lnTo>
                  <a:lnTo>
                    <a:pt x="654" y="1481"/>
                  </a:lnTo>
                  <a:lnTo>
                    <a:pt x="668" y="1479"/>
                  </a:lnTo>
                  <a:lnTo>
                    <a:pt x="682" y="1478"/>
                  </a:lnTo>
                  <a:lnTo>
                    <a:pt x="695" y="1476"/>
                  </a:lnTo>
                  <a:lnTo>
                    <a:pt x="709" y="1475"/>
                  </a:lnTo>
                  <a:lnTo>
                    <a:pt x="722" y="1474"/>
                  </a:lnTo>
                  <a:lnTo>
                    <a:pt x="735" y="1473"/>
                  </a:lnTo>
                  <a:lnTo>
                    <a:pt x="747" y="1471"/>
                  </a:lnTo>
                  <a:lnTo>
                    <a:pt x="759" y="1468"/>
                  </a:lnTo>
                  <a:lnTo>
                    <a:pt x="771" y="1466"/>
                  </a:lnTo>
                  <a:lnTo>
                    <a:pt x="783" y="1465"/>
                  </a:lnTo>
                  <a:lnTo>
                    <a:pt x="794" y="1463"/>
                  </a:lnTo>
                  <a:lnTo>
                    <a:pt x="805" y="1462"/>
                  </a:lnTo>
                  <a:lnTo>
                    <a:pt x="815" y="1460"/>
                  </a:lnTo>
                  <a:lnTo>
                    <a:pt x="826" y="1459"/>
                  </a:lnTo>
                  <a:lnTo>
                    <a:pt x="834" y="1455"/>
                  </a:lnTo>
                  <a:lnTo>
                    <a:pt x="843" y="1454"/>
                  </a:lnTo>
                  <a:lnTo>
                    <a:pt x="852" y="1452"/>
                  </a:lnTo>
                  <a:lnTo>
                    <a:pt x="861" y="1451"/>
                  </a:lnTo>
                  <a:lnTo>
                    <a:pt x="867" y="1449"/>
                  </a:lnTo>
                  <a:lnTo>
                    <a:pt x="875" y="1448"/>
                  </a:lnTo>
                  <a:lnTo>
                    <a:pt x="882" y="1445"/>
                  </a:lnTo>
                  <a:lnTo>
                    <a:pt x="888" y="1445"/>
                  </a:lnTo>
                  <a:lnTo>
                    <a:pt x="897" y="1442"/>
                  </a:lnTo>
                  <a:lnTo>
                    <a:pt x="905" y="1441"/>
                  </a:lnTo>
                  <a:lnTo>
                    <a:pt x="909" y="1440"/>
                  </a:lnTo>
                  <a:lnTo>
                    <a:pt x="911" y="1440"/>
                  </a:lnTo>
                  <a:lnTo>
                    <a:pt x="913" y="1441"/>
                  </a:lnTo>
                  <a:lnTo>
                    <a:pt x="921" y="1448"/>
                  </a:lnTo>
                  <a:lnTo>
                    <a:pt x="926" y="1451"/>
                  </a:lnTo>
                  <a:lnTo>
                    <a:pt x="934" y="1456"/>
                  </a:lnTo>
                  <a:lnTo>
                    <a:pt x="937" y="1460"/>
                  </a:lnTo>
                  <a:lnTo>
                    <a:pt x="942" y="1463"/>
                  </a:lnTo>
                  <a:lnTo>
                    <a:pt x="946" y="1466"/>
                  </a:lnTo>
                  <a:lnTo>
                    <a:pt x="953" y="1469"/>
                  </a:lnTo>
                  <a:lnTo>
                    <a:pt x="957" y="1473"/>
                  </a:lnTo>
                  <a:lnTo>
                    <a:pt x="963" y="1476"/>
                  </a:lnTo>
                  <a:lnTo>
                    <a:pt x="967" y="1479"/>
                  </a:lnTo>
                  <a:lnTo>
                    <a:pt x="974" y="1483"/>
                  </a:lnTo>
                  <a:lnTo>
                    <a:pt x="979" y="1486"/>
                  </a:lnTo>
                  <a:lnTo>
                    <a:pt x="986" y="1490"/>
                  </a:lnTo>
                  <a:lnTo>
                    <a:pt x="992" y="1495"/>
                  </a:lnTo>
                  <a:lnTo>
                    <a:pt x="1000" y="1499"/>
                  </a:lnTo>
                  <a:lnTo>
                    <a:pt x="1006" y="1502"/>
                  </a:lnTo>
                  <a:lnTo>
                    <a:pt x="1013" y="1506"/>
                  </a:lnTo>
                  <a:lnTo>
                    <a:pt x="1021" y="1510"/>
                  </a:lnTo>
                  <a:lnTo>
                    <a:pt x="1029" y="1514"/>
                  </a:lnTo>
                  <a:lnTo>
                    <a:pt x="1037" y="1518"/>
                  </a:lnTo>
                  <a:lnTo>
                    <a:pt x="1046" y="1523"/>
                  </a:lnTo>
                  <a:lnTo>
                    <a:pt x="1053" y="1526"/>
                  </a:lnTo>
                  <a:lnTo>
                    <a:pt x="1063" y="1532"/>
                  </a:lnTo>
                  <a:lnTo>
                    <a:pt x="1071" y="1535"/>
                  </a:lnTo>
                  <a:lnTo>
                    <a:pt x="1080" y="1540"/>
                  </a:lnTo>
                  <a:lnTo>
                    <a:pt x="1089" y="1543"/>
                  </a:lnTo>
                  <a:lnTo>
                    <a:pt x="1098" y="1547"/>
                  </a:lnTo>
                  <a:lnTo>
                    <a:pt x="1107" y="1550"/>
                  </a:lnTo>
                  <a:lnTo>
                    <a:pt x="1117" y="1554"/>
                  </a:lnTo>
                  <a:lnTo>
                    <a:pt x="1127" y="1557"/>
                  </a:lnTo>
                  <a:lnTo>
                    <a:pt x="1137" y="1561"/>
                  </a:lnTo>
                  <a:lnTo>
                    <a:pt x="1147" y="1565"/>
                  </a:lnTo>
                  <a:lnTo>
                    <a:pt x="1156" y="1568"/>
                  </a:lnTo>
                  <a:lnTo>
                    <a:pt x="1166" y="1571"/>
                  </a:lnTo>
                  <a:lnTo>
                    <a:pt x="1176" y="1575"/>
                  </a:lnTo>
                  <a:lnTo>
                    <a:pt x="1186" y="1577"/>
                  </a:lnTo>
                  <a:lnTo>
                    <a:pt x="1197" y="1579"/>
                  </a:lnTo>
                  <a:lnTo>
                    <a:pt x="1208" y="1581"/>
                  </a:lnTo>
                  <a:lnTo>
                    <a:pt x="1220" y="1584"/>
                  </a:lnTo>
                  <a:lnTo>
                    <a:pt x="1230" y="1586"/>
                  </a:lnTo>
                  <a:lnTo>
                    <a:pt x="1241" y="1588"/>
                  </a:lnTo>
                  <a:lnTo>
                    <a:pt x="1252" y="1589"/>
                  </a:lnTo>
                  <a:lnTo>
                    <a:pt x="1264" y="1591"/>
                  </a:lnTo>
                  <a:lnTo>
                    <a:pt x="1275" y="1591"/>
                  </a:lnTo>
                  <a:lnTo>
                    <a:pt x="1287" y="1592"/>
                  </a:lnTo>
                  <a:lnTo>
                    <a:pt x="1298" y="1593"/>
                  </a:lnTo>
                  <a:lnTo>
                    <a:pt x="1310" y="1594"/>
                  </a:lnTo>
                  <a:lnTo>
                    <a:pt x="1321" y="1593"/>
                  </a:lnTo>
                  <a:lnTo>
                    <a:pt x="1333" y="1593"/>
                  </a:lnTo>
                  <a:lnTo>
                    <a:pt x="1344" y="1592"/>
                  </a:lnTo>
                  <a:lnTo>
                    <a:pt x="1356" y="1592"/>
                  </a:lnTo>
                  <a:lnTo>
                    <a:pt x="1367" y="1590"/>
                  </a:lnTo>
                  <a:lnTo>
                    <a:pt x="1379" y="1589"/>
                  </a:lnTo>
                  <a:lnTo>
                    <a:pt x="1390" y="1588"/>
                  </a:lnTo>
                  <a:lnTo>
                    <a:pt x="1403" y="1587"/>
                  </a:lnTo>
                  <a:lnTo>
                    <a:pt x="1414" y="1583"/>
                  </a:lnTo>
                  <a:lnTo>
                    <a:pt x="1426" y="1580"/>
                  </a:lnTo>
                  <a:lnTo>
                    <a:pt x="1437" y="1576"/>
                  </a:lnTo>
                  <a:lnTo>
                    <a:pt x="1449" y="1571"/>
                  </a:lnTo>
                  <a:lnTo>
                    <a:pt x="1459" y="1566"/>
                  </a:lnTo>
                  <a:lnTo>
                    <a:pt x="1472" y="1561"/>
                  </a:lnTo>
                  <a:lnTo>
                    <a:pt x="1483" y="1556"/>
                  </a:lnTo>
                  <a:lnTo>
                    <a:pt x="1495" y="1550"/>
                  </a:lnTo>
                  <a:lnTo>
                    <a:pt x="1505" y="1543"/>
                  </a:lnTo>
                  <a:lnTo>
                    <a:pt x="1516" y="1536"/>
                  </a:lnTo>
                  <a:lnTo>
                    <a:pt x="1525" y="1529"/>
                  </a:lnTo>
                  <a:lnTo>
                    <a:pt x="1537" y="1521"/>
                  </a:lnTo>
                  <a:lnTo>
                    <a:pt x="1547" y="1512"/>
                  </a:lnTo>
                  <a:lnTo>
                    <a:pt x="1558" y="1504"/>
                  </a:lnTo>
                  <a:lnTo>
                    <a:pt x="1569" y="1497"/>
                  </a:lnTo>
                  <a:lnTo>
                    <a:pt x="1580" y="1489"/>
                  </a:lnTo>
                  <a:lnTo>
                    <a:pt x="1590" y="1479"/>
                  </a:lnTo>
                  <a:lnTo>
                    <a:pt x="1600" y="1469"/>
                  </a:lnTo>
                  <a:lnTo>
                    <a:pt x="1610" y="1460"/>
                  </a:lnTo>
                  <a:lnTo>
                    <a:pt x="1621" y="1451"/>
                  </a:lnTo>
                  <a:lnTo>
                    <a:pt x="1631" y="1441"/>
                  </a:lnTo>
                  <a:lnTo>
                    <a:pt x="1640" y="1431"/>
                  </a:lnTo>
                  <a:lnTo>
                    <a:pt x="1650" y="1421"/>
                  </a:lnTo>
                  <a:lnTo>
                    <a:pt x="1660" y="1413"/>
                  </a:lnTo>
                  <a:lnTo>
                    <a:pt x="1669" y="1402"/>
                  </a:lnTo>
                  <a:lnTo>
                    <a:pt x="1678" y="1391"/>
                  </a:lnTo>
                  <a:lnTo>
                    <a:pt x="1686" y="1381"/>
                  </a:lnTo>
                  <a:lnTo>
                    <a:pt x="1696" y="1371"/>
                  </a:lnTo>
                  <a:lnTo>
                    <a:pt x="1704" y="1360"/>
                  </a:lnTo>
                  <a:lnTo>
                    <a:pt x="1713" y="1349"/>
                  </a:lnTo>
                  <a:lnTo>
                    <a:pt x="1721" y="1339"/>
                  </a:lnTo>
                  <a:lnTo>
                    <a:pt x="1730" y="1329"/>
                  </a:lnTo>
                  <a:lnTo>
                    <a:pt x="1737" y="1318"/>
                  </a:lnTo>
                  <a:lnTo>
                    <a:pt x="1744" y="1307"/>
                  </a:lnTo>
                  <a:lnTo>
                    <a:pt x="1752" y="1296"/>
                  </a:lnTo>
                  <a:lnTo>
                    <a:pt x="1760" y="1287"/>
                  </a:lnTo>
                  <a:lnTo>
                    <a:pt x="1766" y="1277"/>
                  </a:lnTo>
                  <a:lnTo>
                    <a:pt x="1774" y="1267"/>
                  </a:lnTo>
                  <a:lnTo>
                    <a:pt x="1781" y="1257"/>
                  </a:lnTo>
                  <a:lnTo>
                    <a:pt x="1788" y="1247"/>
                  </a:lnTo>
                  <a:lnTo>
                    <a:pt x="1794" y="1237"/>
                  </a:lnTo>
                  <a:lnTo>
                    <a:pt x="1799" y="1227"/>
                  </a:lnTo>
                  <a:lnTo>
                    <a:pt x="1805" y="1219"/>
                  </a:lnTo>
                  <a:lnTo>
                    <a:pt x="1811" y="1210"/>
                  </a:lnTo>
                  <a:lnTo>
                    <a:pt x="1817" y="1201"/>
                  </a:lnTo>
                  <a:lnTo>
                    <a:pt x="1822" y="1194"/>
                  </a:lnTo>
                  <a:lnTo>
                    <a:pt x="1828" y="1185"/>
                  </a:lnTo>
                  <a:lnTo>
                    <a:pt x="1833" y="1178"/>
                  </a:lnTo>
                  <a:lnTo>
                    <a:pt x="1836" y="1171"/>
                  </a:lnTo>
                  <a:lnTo>
                    <a:pt x="1841" y="1163"/>
                  </a:lnTo>
                  <a:lnTo>
                    <a:pt x="1844" y="1156"/>
                  </a:lnTo>
                  <a:lnTo>
                    <a:pt x="1848" y="1151"/>
                  </a:lnTo>
                  <a:lnTo>
                    <a:pt x="1851" y="1144"/>
                  </a:lnTo>
                  <a:lnTo>
                    <a:pt x="1854" y="1139"/>
                  </a:lnTo>
                  <a:lnTo>
                    <a:pt x="1857" y="1133"/>
                  </a:lnTo>
                  <a:lnTo>
                    <a:pt x="1860" y="1130"/>
                  </a:lnTo>
                  <a:lnTo>
                    <a:pt x="1864" y="1122"/>
                  </a:lnTo>
                  <a:lnTo>
                    <a:pt x="1868" y="1117"/>
                  </a:lnTo>
                  <a:lnTo>
                    <a:pt x="1870" y="1113"/>
                  </a:lnTo>
                  <a:lnTo>
                    <a:pt x="1871" y="1113"/>
                  </a:lnTo>
                  <a:lnTo>
                    <a:pt x="1871" y="1114"/>
                  </a:lnTo>
                  <a:lnTo>
                    <a:pt x="1872" y="1119"/>
                  </a:lnTo>
                  <a:lnTo>
                    <a:pt x="1872" y="1122"/>
                  </a:lnTo>
                  <a:lnTo>
                    <a:pt x="1874" y="1127"/>
                  </a:lnTo>
                  <a:lnTo>
                    <a:pt x="1875" y="1132"/>
                  </a:lnTo>
                  <a:lnTo>
                    <a:pt x="1877" y="1139"/>
                  </a:lnTo>
                  <a:lnTo>
                    <a:pt x="1878" y="1145"/>
                  </a:lnTo>
                  <a:lnTo>
                    <a:pt x="1880" y="1152"/>
                  </a:lnTo>
                  <a:lnTo>
                    <a:pt x="1881" y="1160"/>
                  </a:lnTo>
                  <a:lnTo>
                    <a:pt x="1885" y="1169"/>
                  </a:lnTo>
                  <a:lnTo>
                    <a:pt x="1886" y="1178"/>
                  </a:lnTo>
                  <a:lnTo>
                    <a:pt x="1889" y="1188"/>
                  </a:lnTo>
                  <a:lnTo>
                    <a:pt x="1892" y="1199"/>
                  </a:lnTo>
                  <a:lnTo>
                    <a:pt x="1895" y="1211"/>
                  </a:lnTo>
                  <a:lnTo>
                    <a:pt x="1898" y="1222"/>
                  </a:lnTo>
                  <a:lnTo>
                    <a:pt x="1901" y="1234"/>
                  </a:lnTo>
                  <a:lnTo>
                    <a:pt x="1904" y="1247"/>
                  </a:lnTo>
                  <a:lnTo>
                    <a:pt x="1909" y="1260"/>
                  </a:lnTo>
                  <a:lnTo>
                    <a:pt x="1912" y="1273"/>
                  </a:lnTo>
                  <a:lnTo>
                    <a:pt x="1916" y="1288"/>
                  </a:lnTo>
                  <a:lnTo>
                    <a:pt x="1921" y="1302"/>
                  </a:lnTo>
                  <a:lnTo>
                    <a:pt x="1926" y="1317"/>
                  </a:lnTo>
                  <a:lnTo>
                    <a:pt x="1931" y="1331"/>
                  </a:lnTo>
                  <a:lnTo>
                    <a:pt x="1936" y="1347"/>
                  </a:lnTo>
                  <a:lnTo>
                    <a:pt x="1940" y="1362"/>
                  </a:lnTo>
                  <a:lnTo>
                    <a:pt x="1947" y="1379"/>
                  </a:lnTo>
                  <a:lnTo>
                    <a:pt x="1952" y="1394"/>
                  </a:lnTo>
                  <a:lnTo>
                    <a:pt x="1959" y="1410"/>
                  </a:lnTo>
                  <a:lnTo>
                    <a:pt x="1966" y="1427"/>
                  </a:lnTo>
                  <a:lnTo>
                    <a:pt x="1972" y="1444"/>
                  </a:lnTo>
                  <a:lnTo>
                    <a:pt x="1979" y="1461"/>
                  </a:lnTo>
                  <a:lnTo>
                    <a:pt x="1985" y="1477"/>
                  </a:lnTo>
                  <a:lnTo>
                    <a:pt x="1992" y="1494"/>
                  </a:lnTo>
                  <a:lnTo>
                    <a:pt x="1999" y="1511"/>
                  </a:lnTo>
                  <a:lnTo>
                    <a:pt x="2006" y="1527"/>
                  </a:lnTo>
                  <a:lnTo>
                    <a:pt x="2015" y="1544"/>
                  </a:lnTo>
                  <a:lnTo>
                    <a:pt x="2022" y="1561"/>
                  </a:lnTo>
                  <a:lnTo>
                    <a:pt x="2031" y="1579"/>
                  </a:lnTo>
                  <a:lnTo>
                    <a:pt x="2039" y="1595"/>
                  </a:lnTo>
                  <a:lnTo>
                    <a:pt x="2048" y="1612"/>
                  </a:lnTo>
                  <a:lnTo>
                    <a:pt x="2056" y="1628"/>
                  </a:lnTo>
                  <a:lnTo>
                    <a:pt x="2066" y="1646"/>
                  </a:lnTo>
                  <a:lnTo>
                    <a:pt x="2075" y="1662"/>
                  </a:lnTo>
                  <a:lnTo>
                    <a:pt x="2085" y="1679"/>
                  </a:lnTo>
                  <a:lnTo>
                    <a:pt x="2095" y="1695"/>
                  </a:lnTo>
                  <a:lnTo>
                    <a:pt x="2106" y="1711"/>
                  </a:lnTo>
                  <a:lnTo>
                    <a:pt x="2116" y="1726"/>
                  </a:lnTo>
                  <a:lnTo>
                    <a:pt x="2125" y="1741"/>
                  </a:lnTo>
                  <a:lnTo>
                    <a:pt x="2136" y="1756"/>
                  </a:lnTo>
                  <a:lnTo>
                    <a:pt x="2148" y="1772"/>
                  </a:lnTo>
                  <a:lnTo>
                    <a:pt x="2159" y="1786"/>
                  </a:lnTo>
                  <a:lnTo>
                    <a:pt x="2171" y="1800"/>
                  </a:lnTo>
                  <a:lnTo>
                    <a:pt x="2182" y="1813"/>
                  </a:lnTo>
                  <a:lnTo>
                    <a:pt x="2195" y="1827"/>
                  </a:lnTo>
                  <a:lnTo>
                    <a:pt x="2208" y="1840"/>
                  </a:lnTo>
                  <a:lnTo>
                    <a:pt x="2220" y="1852"/>
                  </a:lnTo>
                  <a:lnTo>
                    <a:pt x="2233" y="1864"/>
                  </a:lnTo>
                  <a:lnTo>
                    <a:pt x="2247" y="1876"/>
                  </a:lnTo>
                  <a:lnTo>
                    <a:pt x="2260" y="1885"/>
                  </a:lnTo>
                  <a:lnTo>
                    <a:pt x="2273" y="1896"/>
                  </a:lnTo>
                  <a:lnTo>
                    <a:pt x="2287" y="1906"/>
                  </a:lnTo>
                  <a:lnTo>
                    <a:pt x="2303" y="1916"/>
                  </a:lnTo>
                  <a:lnTo>
                    <a:pt x="2307" y="1918"/>
                  </a:lnTo>
                  <a:lnTo>
                    <a:pt x="2313" y="1922"/>
                  </a:lnTo>
                  <a:lnTo>
                    <a:pt x="2318" y="1925"/>
                  </a:lnTo>
                  <a:lnTo>
                    <a:pt x="2324" y="1928"/>
                  </a:lnTo>
                  <a:lnTo>
                    <a:pt x="2333" y="1933"/>
                  </a:lnTo>
                  <a:lnTo>
                    <a:pt x="2344" y="1938"/>
                  </a:lnTo>
                  <a:lnTo>
                    <a:pt x="2353" y="1941"/>
                  </a:lnTo>
                  <a:lnTo>
                    <a:pt x="2362" y="1945"/>
                  </a:lnTo>
                  <a:lnTo>
                    <a:pt x="2371" y="1948"/>
                  </a:lnTo>
                  <a:lnTo>
                    <a:pt x="2379" y="1951"/>
                  </a:lnTo>
                  <a:lnTo>
                    <a:pt x="2386" y="1952"/>
                  </a:lnTo>
                  <a:lnTo>
                    <a:pt x="2394" y="1953"/>
                  </a:lnTo>
                  <a:lnTo>
                    <a:pt x="2400" y="1953"/>
                  </a:lnTo>
                  <a:lnTo>
                    <a:pt x="2408" y="1954"/>
                  </a:lnTo>
                  <a:lnTo>
                    <a:pt x="2413" y="1953"/>
                  </a:lnTo>
                  <a:lnTo>
                    <a:pt x="2420" y="1953"/>
                  </a:lnTo>
                  <a:lnTo>
                    <a:pt x="2425" y="1952"/>
                  </a:lnTo>
                  <a:lnTo>
                    <a:pt x="2431" y="1951"/>
                  </a:lnTo>
                  <a:lnTo>
                    <a:pt x="2439" y="1945"/>
                  </a:lnTo>
                  <a:lnTo>
                    <a:pt x="2446" y="1939"/>
                  </a:lnTo>
                  <a:lnTo>
                    <a:pt x="2452" y="1929"/>
                  </a:lnTo>
                  <a:lnTo>
                    <a:pt x="2458" y="1921"/>
                  </a:lnTo>
                  <a:lnTo>
                    <a:pt x="2459" y="1914"/>
                  </a:lnTo>
                  <a:lnTo>
                    <a:pt x="2460" y="1908"/>
                  </a:lnTo>
                  <a:lnTo>
                    <a:pt x="2462" y="1902"/>
                  </a:lnTo>
                  <a:lnTo>
                    <a:pt x="2464" y="1896"/>
                  </a:lnTo>
                  <a:lnTo>
                    <a:pt x="2465" y="1889"/>
                  </a:lnTo>
                  <a:lnTo>
                    <a:pt x="2466" y="1882"/>
                  </a:lnTo>
                  <a:lnTo>
                    <a:pt x="2466" y="1875"/>
                  </a:lnTo>
                  <a:lnTo>
                    <a:pt x="2467" y="1868"/>
                  </a:lnTo>
                  <a:lnTo>
                    <a:pt x="2466" y="1859"/>
                  </a:lnTo>
                  <a:lnTo>
                    <a:pt x="2466" y="1850"/>
                  </a:lnTo>
                  <a:lnTo>
                    <a:pt x="2465" y="1842"/>
                  </a:lnTo>
                  <a:lnTo>
                    <a:pt x="2465" y="1834"/>
                  </a:lnTo>
                  <a:lnTo>
                    <a:pt x="2464" y="1824"/>
                  </a:lnTo>
                  <a:lnTo>
                    <a:pt x="2463" y="1815"/>
                  </a:lnTo>
                  <a:lnTo>
                    <a:pt x="2462" y="1807"/>
                  </a:lnTo>
                  <a:lnTo>
                    <a:pt x="2460" y="1798"/>
                  </a:lnTo>
                  <a:lnTo>
                    <a:pt x="2458" y="1788"/>
                  </a:lnTo>
                  <a:lnTo>
                    <a:pt x="2456" y="1778"/>
                  </a:lnTo>
                  <a:lnTo>
                    <a:pt x="2454" y="1768"/>
                  </a:lnTo>
                  <a:lnTo>
                    <a:pt x="2453" y="1758"/>
                  </a:lnTo>
                  <a:lnTo>
                    <a:pt x="2450" y="1748"/>
                  </a:lnTo>
                  <a:lnTo>
                    <a:pt x="2447" y="1738"/>
                  </a:lnTo>
                  <a:lnTo>
                    <a:pt x="2445" y="1728"/>
                  </a:lnTo>
                  <a:lnTo>
                    <a:pt x="2443" y="1718"/>
                  </a:lnTo>
                  <a:lnTo>
                    <a:pt x="2440" y="1707"/>
                  </a:lnTo>
                  <a:lnTo>
                    <a:pt x="2436" y="1696"/>
                  </a:lnTo>
                  <a:lnTo>
                    <a:pt x="2433" y="1685"/>
                  </a:lnTo>
                  <a:lnTo>
                    <a:pt x="2430" y="1675"/>
                  </a:lnTo>
                  <a:lnTo>
                    <a:pt x="2425" y="1664"/>
                  </a:lnTo>
                  <a:lnTo>
                    <a:pt x="2422" y="1653"/>
                  </a:lnTo>
                  <a:lnTo>
                    <a:pt x="2419" y="1642"/>
                  </a:lnTo>
                  <a:lnTo>
                    <a:pt x="2416" y="1633"/>
                  </a:lnTo>
                  <a:lnTo>
                    <a:pt x="2411" y="1622"/>
                  </a:lnTo>
                  <a:lnTo>
                    <a:pt x="2408" y="1611"/>
                  </a:lnTo>
                  <a:lnTo>
                    <a:pt x="2404" y="1600"/>
                  </a:lnTo>
                  <a:lnTo>
                    <a:pt x="2400" y="1590"/>
                  </a:lnTo>
                  <a:lnTo>
                    <a:pt x="2396" y="1580"/>
                  </a:lnTo>
                  <a:lnTo>
                    <a:pt x="2393" y="1570"/>
                  </a:lnTo>
                  <a:lnTo>
                    <a:pt x="2389" y="1560"/>
                  </a:lnTo>
                  <a:lnTo>
                    <a:pt x="2386" y="1550"/>
                  </a:lnTo>
                  <a:lnTo>
                    <a:pt x="2382" y="1540"/>
                  </a:lnTo>
                  <a:lnTo>
                    <a:pt x="2377" y="1530"/>
                  </a:lnTo>
                  <a:lnTo>
                    <a:pt x="2373" y="1520"/>
                  </a:lnTo>
                  <a:lnTo>
                    <a:pt x="2370" y="1511"/>
                  </a:lnTo>
                  <a:lnTo>
                    <a:pt x="2365" y="1501"/>
                  </a:lnTo>
                  <a:lnTo>
                    <a:pt x="2361" y="1491"/>
                  </a:lnTo>
                  <a:lnTo>
                    <a:pt x="2358" y="1483"/>
                  </a:lnTo>
                  <a:lnTo>
                    <a:pt x="2354" y="1475"/>
                  </a:lnTo>
                  <a:lnTo>
                    <a:pt x="2350" y="1466"/>
                  </a:lnTo>
                  <a:lnTo>
                    <a:pt x="2347" y="1459"/>
                  </a:lnTo>
                  <a:lnTo>
                    <a:pt x="2342" y="1450"/>
                  </a:lnTo>
                  <a:lnTo>
                    <a:pt x="2339" y="1443"/>
                  </a:lnTo>
                  <a:lnTo>
                    <a:pt x="2336" y="1436"/>
                  </a:lnTo>
                  <a:lnTo>
                    <a:pt x="2332" y="1428"/>
                  </a:lnTo>
                  <a:lnTo>
                    <a:pt x="2329" y="1421"/>
                  </a:lnTo>
                  <a:lnTo>
                    <a:pt x="2327" y="1416"/>
                  </a:lnTo>
                  <a:lnTo>
                    <a:pt x="2321" y="1407"/>
                  </a:lnTo>
                  <a:lnTo>
                    <a:pt x="2317" y="1398"/>
                  </a:lnTo>
                  <a:lnTo>
                    <a:pt x="2312" y="1390"/>
                  </a:lnTo>
                  <a:lnTo>
                    <a:pt x="2307" y="1382"/>
                  </a:lnTo>
                  <a:lnTo>
                    <a:pt x="2301" y="1373"/>
                  </a:lnTo>
                  <a:lnTo>
                    <a:pt x="2295" y="1365"/>
                  </a:lnTo>
                  <a:lnTo>
                    <a:pt x="2289" y="1357"/>
                  </a:lnTo>
                  <a:lnTo>
                    <a:pt x="2283" y="1349"/>
                  </a:lnTo>
                  <a:lnTo>
                    <a:pt x="2275" y="1340"/>
                  </a:lnTo>
                  <a:lnTo>
                    <a:pt x="2268" y="1333"/>
                  </a:lnTo>
                  <a:lnTo>
                    <a:pt x="2260" y="1324"/>
                  </a:lnTo>
                  <a:lnTo>
                    <a:pt x="2254" y="1316"/>
                  </a:lnTo>
                  <a:lnTo>
                    <a:pt x="2246" y="1307"/>
                  </a:lnTo>
                  <a:lnTo>
                    <a:pt x="2238" y="1300"/>
                  </a:lnTo>
                  <a:lnTo>
                    <a:pt x="2231" y="1291"/>
                  </a:lnTo>
                  <a:lnTo>
                    <a:pt x="2223" y="1283"/>
                  </a:lnTo>
                  <a:lnTo>
                    <a:pt x="2213" y="1273"/>
                  </a:lnTo>
                  <a:lnTo>
                    <a:pt x="2204" y="1266"/>
                  </a:lnTo>
                  <a:lnTo>
                    <a:pt x="2195" y="1257"/>
                  </a:lnTo>
                  <a:lnTo>
                    <a:pt x="2187" y="1249"/>
                  </a:lnTo>
                  <a:lnTo>
                    <a:pt x="2178" y="1241"/>
                  </a:lnTo>
                  <a:lnTo>
                    <a:pt x="2169" y="1233"/>
                  </a:lnTo>
                  <a:lnTo>
                    <a:pt x="2160" y="1224"/>
                  </a:lnTo>
                  <a:lnTo>
                    <a:pt x="2152" y="1218"/>
                  </a:lnTo>
                  <a:lnTo>
                    <a:pt x="2142" y="1209"/>
                  </a:lnTo>
                  <a:lnTo>
                    <a:pt x="2133" y="1201"/>
                  </a:lnTo>
                  <a:lnTo>
                    <a:pt x="2124" y="1194"/>
                  </a:lnTo>
                  <a:lnTo>
                    <a:pt x="2116" y="1187"/>
                  </a:lnTo>
                  <a:lnTo>
                    <a:pt x="2106" y="1179"/>
                  </a:lnTo>
                  <a:lnTo>
                    <a:pt x="2097" y="1172"/>
                  </a:lnTo>
                  <a:lnTo>
                    <a:pt x="2088" y="1165"/>
                  </a:lnTo>
                  <a:lnTo>
                    <a:pt x="2079" y="1159"/>
                  </a:lnTo>
                  <a:lnTo>
                    <a:pt x="2070" y="1151"/>
                  </a:lnTo>
                  <a:lnTo>
                    <a:pt x="2061" y="1144"/>
                  </a:lnTo>
                  <a:lnTo>
                    <a:pt x="2052" y="1138"/>
                  </a:lnTo>
                  <a:lnTo>
                    <a:pt x="2043" y="1131"/>
                  </a:lnTo>
                  <a:lnTo>
                    <a:pt x="2033" y="1125"/>
                  </a:lnTo>
                  <a:lnTo>
                    <a:pt x="2026" y="1118"/>
                  </a:lnTo>
                  <a:lnTo>
                    <a:pt x="2017" y="1111"/>
                  </a:lnTo>
                  <a:lnTo>
                    <a:pt x="2009" y="1106"/>
                  </a:lnTo>
                  <a:lnTo>
                    <a:pt x="2001" y="1099"/>
                  </a:lnTo>
                  <a:lnTo>
                    <a:pt x="1993" y="1094"/>
                  </a:lnTo>
                  <a:lnTo>
                    <a:pt x="1985" y="1088"/>
                  </a:lnTo>
                  <a:lnTo>
                    <a:pt x="1979" y="1084"/>
                  </a:lnTo>
                  <a:lnTo>
                    <a:pt x="1971" y="1079"/>
                  </a:lnTo>
                  <a:lnTo>
                    <a:pt x="1964" y="1074"/>
                  </a:lnTo>
                  <a:lnTo>
                    <a:pt x="1958" y="1070"/>
                  </a:lnTo>
                  <a:lnTo>
                    <a:pt x="1952" y="1067"/>
                  </a:lnTo>
                  <a:lnTo>
                    <a:pt x="1946" y="1061"/>
                  </a:lnTo>
                  <a:lnTo>
                    <a:pt x="1939" y="1057"/>
                  </a:lnTo>
                  <a:lnTo>
                    <a:pt x="1934" y="1053"/>
                  </a:lnTo>
                  <a:lnTo>
                    <a:pt x="1928" y="1050"/>
                  </a:lnTo>
                  <a:lnTo>
                    <a:pt x="1918" y="1044"/>
                  </a:lnTo>
                  <a:lnTo>
                    <a:pt x="1912" y="1039"/>
                  </a:lnTo>
                  <a:lnTo>
                    <a:pt x="1904" y="1035"/>
                  </a:lnTo>
                  <a:lnTo>
                    <a:pt x="1901" y="1033"/>
                  </a:lnTo>
                  <a:lnTo>
                    <a:pt x="1898" y="1030"/>
                  </a:lnTo>
                  <a:lnTo>
                    <a:pt x="1898" y="1030"/>
                  </a:lnTo>
                  <a:lnTo>
                    <a:pt x="1898" y="1028"/>
                  </a:lnTo>
                  <a:lnTo>
                    <a:pt x="1899" y="1023"/>
                  </a:lnTo>
                  <a:lnTo>
                    <a:pt x="1899" y="1017"/>
                  </a:lnTo>
                  <a:lnTo>
                    <a:pt x="1901" y="1013"/>
                  </a:lnTo>
                  <a:lnTo>
                    <a:pt x="1902" y="1007"/>
                  </a:lnTo>
                  <a:lnTo>
                    <a:pt x="1904" y="1002"/>
                  </a:lnTo>
                  <a:lnTo>
                    <a:pt x="1905" y="994"/>
                  </a:lnTo>
                  <a:lnTo>
                    <a:pt x="1908" y="987"/>
                  </a:lnTo>
                  <a:lnTo>
                    <a:pt x="1909" y="978"/>
                  </a:lnTo>
                  <a:lnTo>
                    <a:pt x="1911" y="970"/>
                  </a:lnTo>
                  <a:lnTo>
                    <a:pt x="1912" y="959"/>
                  </a:lnTo>
                  <a:lnTo>
                    <a:pt x="1914" y="949"/>
                  </a:lnTo>
                  <a:lnTo>
                    <a:pt x="1915" y="938"/>
                  </a:lnTo>
                  <a:lnTo>
                    <a:pt x="1917" y="929"/>
                  </a:lnTo>
                  <a:lnTo>
                    <a:pt x="1917" y="915"/>
                  </a:lnTo>
                  <a:lnTo>
                    <a:pt x="1920" y="903"/>
                  </a:lnTo>
                  <a:lnTo>
                    <a:pt x="1920" y="890"/>
                  </a:lnTo>
                  <a:lnTo>
                    <a:pt x="1922" y="878"/>
                  </a:lnTo>
                  <a:lnTo>
                    <a:pt x="1922" y="864"/>
                  </a:lnTo>
                  <a:lnTo>
                    <a:pt x="1922" y="851"/>
                  </a:lnTo>
                  <a:lnTo>
                    <a:pt x="1922" y="837"/>
                  </a:lnTo>
                  <a:lnTo>
                    <a:pt x="1923" y="822"/>
                  </a:lnTo>
                  <a:lnTo>
                    <a:pt x="1922" y="807"/>
                  </a:lnTo>
                  <a:lnTo>
                    <a:pt x="1922" y="792"/>
                  </a:lnTo>
                  <a:lnTo>
                    <a:pt x="1921" y="776"/>
                  </a:lnTo>
                  <a:lnTo>
                    <a:pt x="1920" y="762"/>
                  </a:lnTo>
                  <a:lnTo>
                    <a:pt x="1917" y="747"/>
                  </a:lnTo>
                  <a:lnTo>
                    <a:pt x="1915" y="732"/>
                  </a:lnTo>
                  <a:lnTo>
                    <a:pt x="1913" y="716"/>
                  </a:lnTo>
                  <a:lnTo>
                    <a:pt x="1911" y="701"/>
                  </a:lnTo>
                  <a:lnTo>
                    <a:pt x="1906" y="684"/>
                  </a:lnTo>
                  <a:lnTo>
                    <a:pt x="1902" y="668"/>
                  </a:lnTo>
                  <a:lnTo>
                    <a:pt x="1897" y="652"/>
                  </a:lnTo>
                  <a:lnTo>
                    <a:pt x="1892" y="636"/>
                  </a:lnTo>
                  <a:lnTo>
                    <a:pt x="1886" y="620"/>
                  </a:lnTo>
                  <a:lnTo>
                    <a:pt x="1879" y="605"/>
                  </a:lnTo>
                  <a:lnTo>
                    <a:pt x="1871" y="589"/>
                  </a:lnTo>
                  <a:lnTo>
                    <a:pt x="1865" y="575"/>
                  </a:lnTo>
                  <a:lnTo>
                    <a:pt x="1855" y="560"/>
                  </a:lnTo>
                  <a:lnTo>
                    <a:pt x="1846" y="545"/>
                  </a:lnTo>
                  <a:lnTo>
                    <a:pt x="1836" y="530"/>
                  </a:lnTo>
                  <a:lnTo>
                    <a:pt x="1826" y="517"/>
                  </a:lnTo>
                  <a:lnTo>
                    <a:pt x="1814" y="503"/>
                  </a:lnTo>
                  <a:lnTo>
                    <a:pt x="1802" y="488"/>
                  </a:lnTo>
                  <a:lnTo>
                    <a:pt x="1789" y="475"/>
                  </a:lnTo>
                  <a:lnTo>
                    <a:pt x="1776" y="463"/>
                  </a:lnTo>
                  <a:lnTo>
                    <a:pt x="1760" y="450"/>
                  </a:lnTo>
                  <a:lnTo>
                    <a:pt x="1744" y="437"/>
                  </a:lnTo>
                  <a:lnTo>
                    <a:pt x="1727" y="425"/>
                  </a:lnTo>
                  <a:lnTo>
                    <a:pt x="1710" y="414"/>
                  </a:lnTo>
                  <a:lnTo>
                    <a:pt x="1691" y="403"/>
                  </a:lnTo>
                  <a:lnTo>
                    <a:pt x="1672" y="393"/>
                  </a:lnTo>
                  <a:lnTo>
                    <a:pt x="1651" y="383"/>
                  </a:lnTo>
                  <a:lnTo>
                    <a:pt x="1631" y="376"/>
                  </a:lnTo>
                  <a:lnTo>
                    <a:pt x="1606" y="366"/>
                  </a:lnTo>
                  <a:lnTo>
                    <a:pt x="1582" y="359"/>
                  </a:lnTo>
                  <a:lnTo>
                    <a:pt x="1557" y="352"/>
                  </a:lnTo>
                  <a:lnTo>
                    <a:pt x="1532" y="346"/>
                  </a:lnTo>
                  <a:lnTo>
                    <a:pt x="1505" y="341"/>
                  </a:lnTo>
                  <a:lnTo>
                    <a:pt x="1475" y="336"/>
                  </a:lnTo>
                  <a:lnTo>
                    <a:pt x="1447" y="333"/>
                  </a:lnTo>
                  <a:lnTo>
                    <a:pt x="1417" y="331"/>
                  </a:lnTo>
                  <a:lnTo>
                    <a:pt x="1416" y="329"/>
                  </a:lnTo>
                  <a:lnTo>
                    <a:pt x="1416" y="326"/>
                  </a:lnTo>
                  <a:lnTo>
                    <a:pt x="1416" y="322"/>
                  </a:lnTo>
                  <a:lnTo>
                    <a:pt x="1416" y="317"/>
                  </a:lnTo>
                  <a:lnTo>
                    <a:pt x="1415" y="309"/>
                  </a:lnTo>
                  <a:lnTo>
                    <a:pt x="1414" y="300"/>
                  </a:lnTo>
                  <a:lnTo>
                    <a:pt x="1413" y="290"/>
                  </a:lnTo>
                  <a:lnTo>
                    <a:pt x="1412" y="280"/>
                  </a:lnTo>
                  <a:lnTo>
                    <a:pt x="1409" y="274"/>
                  </a:lnTo>
                  <a:lnTo>
                    <a:pt x="1408" y="267"/>
                  </a:lnTo>
                  <a:lnTo>
                    <a:pt x="1407" y="261"/>
                  </a:lnTo>
                  <a:lnTo>
                    <a:pt x="1406" y="255"/>
                  </a:lnTo>
                  <a:lnTo>
                    <a:pt x="1404" y="249"/>
                  </a:lnTo>
                  <a:lnTo>
                    <a:pt x="1403" y="242"/>
                  </a:lnTo>
                  <a:lnTo>
                    <a:pt x="1401" y="236"/>
                  </a:lnTo>
                  <a:lnTo>
                    <a:pt x="1399" y="229"/>
                  </a:lnTo>
                  <a:lnTo>
                    <a:pt x="1397" y="221"/>
                  </a:lnTo>
                  <a:lnTo>
                    <a:pt x="1395" y="214"/>
                  </a:lnTo>
                  <a:lnTo>
                    <a:pt x="1393" y="206"/>
                  </a:lnTo>
                  <a:lnTo>
                    <a:pt x="1391" y="199"/>
                  </a:lnTo>
                  <a:lnTo>
                    <a:pt x="1387" y="192"/>
                  </a:lnTo>
                  <a:lnTo>
                    <a:pt x="1385" y="185"/>
                  </a:lnTo>
                  <a:lnTo>
                    <a:pt x="1382" y="178"/>
                  </a:lnTo>
                  <a:lnTo>
                    <a:pt x="1380" y="171"/>
                  </a:lnTo>
                  <a:lnTo>
                    <a:pt x="1375" y="162"/>
                  </a:lnTo>
                  <a:lnTo>
                    <a:pt x="1372" y="155"/>
                  </a:lnTo>
                  <a:lnTo>
                    <a:pt x="1368" y="147"/>
                  </a:lnTo>
                  <a:lnTo>
                    <a:pt x="1364" y="140"/>
                  </a:lnTo>
                  <a:lnTo>
                    <a:pt x="1359" y="133"/>
                  </a:lnTo>
                  <a:lnTo>
                    <a:pt x="1355" y="125"/>
                  </a:lnTo>
                  <a:lnTo>
                    <a:pt x="1350" y="117"/>
                  </a:lnTo>
                  <a:lnTo>
                    <a:pt x="1346" y="111"/>
                  </a:lnTo>
                  <a:lnTo>
                    <a:pt x="1340" y="103"/>
                  </a:lnTo>
                  <a:lnTo>
                    <a:pt x="1335" y="97"/>
                  </a:lnTo>
                  <a:lnTo>
                    <a:pt x="1329" y="89"/>
                  </a:lnTo>
                  <a:lnTo>
                    <a:pt x="1324" y="82"/>
                  </a:lnTo>
                  <a:lnTo>
                    <a:pt x="1317" y="76"/>
                  </a:lnTo>
                  <a:lnTo>
                    <a:pt x="1311" y="69"/>
                  </a:lnTo>
                  <a:lnTo>
                    <a:pt x="1304" y="64"/>
                  </a:lnTo>
                  <a:lnTo>
                    <a:pt x="1299" y="58"/>
                  </a:lnTo>
                  <a:lnTo>
                    <a:pt x="1291" y="52"/>
                  </a:lnTo>
                  <a:lnTo>
                    <a:pt x="1283" y="46"/>
                  </a:lnTo>
                  <a:lnTo>
                    <a:pt x="1276" y="41"/>
                  </a:lnTo>
                  <a:lnTo>
                    <a:pt x="1268" y="36"/>
                  </a:lnTo>
                  <a:lnTo>
                    <a:pt x="1259" y="31"/>
                  </a:lnTo>
                  <a:lnTo>
                    <a:pt x="1251" y="26"/>
                  </a:lnTo>
                  <a:lnTo>
                    <a:pt x="1242" y="23"/>
                  </a:lnTo>
                  <a:lnTo>
                    <a:pt x="1233" y="20"/>
                  </a:lnTo>
                  <a:lnTo>
                    <a:pt x="1222" y="16"/>
                  </a:lnTo>
                  <a:lnTo>
                    <a:pt x="1212" y="12"/>
                  </a:lnTo>
                  <a:lnTo>
                    <a:pt x="1202" y="9"/>
                  </a:lnTo>
                  <a:lnTo>
                    <a:pt x="1193" y="8"/>
                  </a:lnTo>
                  <a:lnTo>
                    <a:pt x="1180" y="5"/>
                  </a:lnTo>
                  <a:lnTo>
                    <a:pt x="1170" y="3"/>
                  </a:lnTo>
                  <a:lnTo>
                    <a:pt x="1157" y="2"/>
                  </a:lnTo>
                  <a:lnTo>
                    <a:pt x="1147" y="2"/>
                  </a:lnTo>
                  <a:lnTo>
                    <a:pt x="1133" y="1"/>
                  </a:lnTo>
                  <a:lnTo>
                    <a:pt x="1120" y="0"/>
                  </a:lnTo>
                  <a:lnTo>
                    <a:pt x="1108" y="0"/>
                  </a:lnTo>
                  <a:lnTo>
                    <a:pt x="1097" y="1"/>
                  </a:lnTo>
                  <a:lnTo>
                    <a:pt x="1085" y="1"/>
                  </a:lnTo>
                  <a:lnTo>
                    <a:pt x="1074" y="2"/>
                  </a:lnTo>
                  <a:lnTo>
                    <a:pt x="1063" y="3"/>
                  </a:lnTo>
                  <a:lnTo>
                    <a:pt x="1053" y="6"/>
                  </a:lnTo>
                  <a:lnTo>
                    <a:pt x="1043" y="6"/>
                  </a:lnTo>
                  <a:lnTo>
                    <a:pt x="1033" y="8"/>
                  </a:lnTo>
                  <a:lnTo>
                    <a:pt x="1023" y="9"/>
                  </a:lnTo>
                  <a:lnTo>
                    <a:pt x="1014" y="12"/>
                  </a:lnTo>
                  <a:lnTo>
                    <a:pt x="1004" y="13"/>
                  </a:lnTo>
                  <a:lnTo>
                    <a:pt x="994" y="16"/>
                  </a:lnTo>
                  <a:lnTo>
                    <a:pt x="986" y="19"/>
                  </a:lnTo>
                  <a:lnTo>
                    <a:pt x="978" y="22"/>
                  </a:lnTo>
                  <a:lnTo>
                    <a:pt x="968" y="24"/>
                  </a:lnTo>
                  <a:lnTo>
                    <a:pt x="960" y="28"/>
                  </a:lnTo>
                  <a:lnTo>
                    <a:pt x="952" y="31"/>
                  </a:lnTo>
                  <a:lnTo>
                    <a:pt x="945" y="34"/>
                  </a:lnTo>
                  <a:lnTo>
                    <a:pt x="936" y="37"/>
                  </a:lnTo>
                  <a:lnTo>
                    <a:pt x="929" y="41"/>
                  </a:lnTo>
                  <a:lnTo>
                    <a:pt x="922" y="44"/>
                  </a:lnTo>
                  <a:lnTo>
                    <a:pt x="916" y="48"/>
                  </a:lnTo>
                  <a:lnTo>
                    <a:pt x="908" y="52"/>
                  </a:lnTo>
                  <a:lnTo>
                    <a:pt x="901" y="55"/>
                  </a:lnTo>
                  <a:lnTo>
                    <a:pt x="895" y="59"/>
                  </a:lnTo>
                  <a:lnTo>
                    <a:pt x="889" y="64"/>
                  </a:lnTo>
                  <a:lnTo>
                    <a:pt x="883" y="67"/>
                  </a:lnTo>
                  <a:lnTo>
                    <a:pt x="877" y="71"/>
                  </a:lnTo>
                  <a:lnTo>
                    <a:pt x="872" y="76"/>
                  </a:lnTo>
                  <a:lnTo>
                    <a:pt x="867" y="80"/>
                  </a:lnTo>
                  <a:lnTo>
                    <a:pt x="861" y="83"/>
                  </a:lnTo>
                  <a:lnTo>
                    <a:pt x="856" y="88"/>
                  </a:lnTo>
                  <a:lnTo>
                    <a:pt x="851" y="91"/>
                  </a:lnTo>
                  <a:lnTo>
                    <a:pt x="847" y="95"/>
                  </a:lnTo>
                  <a:lnTo>
                    <a:pt x="837" y="103"/>
                  </a:lnTo>
                  <a:lnTo>
                    <a:pt x="830" y="112"/>
                  </a:lnTo>
                  <a:lnTo>
                    <a:pt x="822" y="118"/>
                  </a:lnTo>
                  <a:lnTo>
                    <a:pt x="816" y="126"/>
                  </a:lnTo>
                  <a:lnTo>
                    <a:pt x="809" y="133"/>
                  </a:lnTo>
                  <a:lnTo>
                    <a:pt x="806" y="140"/>
                  </a:lnTo>
                  <a:lnTo>
                    <a:pt x="801" y="146"/>
                  </a:lnTo>
                  <a:lnTo>
                    <a:pt x="797" y="151"/>
                  </a:lnTo>
                  <a:lnTo>
                    <a:pt x="793" y="156"/>
                  </a:lnTo>
                  <a:lnTo>
                    <a:pt x="792" y="160"/>
                  </a:lnTo>
                  <a:lnTo>
                    <a:pt x="787" y="165"/>
                  </a:lnTo>
                  <a:lnTo>
                    <a:pt x="787" y="169"/>
                  </a:lnTo>
                  <a:lnTo>
                    <a:pt x="785" y="165"/>
                  </a:lnTo>
                  <a:lnTo>
                    <a:pt x="782" y="160"/>
                  </a:lnTo>
                  <a:lnTo>
                    <a:pt x="779" y="156"/>
                  </a:lnTo>
                  <a:lnTo>
                    <a:pt x="775" y="151"/>
                  </a:lnTo>
                  <a:lnTo>
                    <a:pt x="772" y="146"/>
                  </a:lnTo>
                  <a:lnTo>
                    <a:pt x="769" y="140"/>
                  </a:lnTo>
                  <a:lnTo>
                    <a:pt x="763" y="133"/>
                  </a:lnTo>
                  <a:lnTo>
                    <a:pt x="758" y="126"/>
                  </a:lnTo>
                  <a:lnTo>
                    <a:pt x="751" y="120"/>
                  </a:lnTo>
                  <a:lnTo>
                    <a:pt x="746" y="113"/>
                  </a:lnTo>
                  <a:lnTo>
                    <a:pt x="738" y="105"/>
                  </a:lnTo>
                  <a:lnTo>
                    <a:pt x="730" y="98"/>
                  </a:lnTo>
                  <a:lnTo>
                    <a:pt x="723" y="90"/>
                  </a:lnTo>
                  <a:lnTo>
                    <a:pt x="715" y="83"/>
                  </a:lnTo>
                  <a:lnTo>
                    <a:pt x="705" y="76"/>
                  </a:lnTo>
                  <a:lnTo>
                    <a:pt x="695" y="68"/>
                  </a:lnTo>
                  <a:lnTo>
                    <a:pt x="690" y="65"/>
                  </a:lnTo>
                  <a:lnTo>
                    <a:pt x="684" y="61"/>
                  </a:lnTo>
                  <a:lnTo>
                    <a:pt x="679" y="58"/>
                  </a:lnTo>
                  <a:lnTo>
                    <a:pt x="675" y="55"/>
                  </a:lnTo>
                  <a:lnTo>
                    <a:pt x="668" y="52"/>
                  </a:lnTo>
                  <a:lnTo>
                    <a:pt x="663" y="48"/>
                  </a:lnTo>
                  <a:lnTo>
                    <a:pt x="656" y="46"/>
                  </a:lnTo>
                  <a:lnTo>
                    <a:pt x="651" y="44"/>
                  </a:lnTo>
                  <a:lnTo>
                    <a:pt x="644" y="41"/>
                  </a:lnTo>
                  <a:lnTo>
                    <a:pt x="638" y="40"/>
                  </a:lnTo>
                  <a:lnTo>
                    <a:pt x="632" y="37"/>
                  </a:lnTo>
                  <a:lnTo>
                    <a:pt x="626" y="36"/>
                  </a:lnTo>
                  <a:lnTo>
                    <a:pt x="619" y="33"/>
                  </a:lnTo>
                  <a:lnTo>
                    <a:pt x="612" y="32"/>
                  </a:lnTo>
                  <a:lnTo>
                    <a:pt x="606" y="30"/>
                  </a:lnTo>
                  <a:lnTo>
                    <a:pt x="599" y="30"/>
                  </a:lnTo>
                  <a:lnTo>
                    <a:pt x="591" y="29"/>
                  </a:lnTo>
                  <a:lnTo>
                    <a:pt x="585" y="29"/>
                  </a:lnTo>
                  <a:lnTo>
                    <a:pt x="577" y="29"/>
                  </a:lnTo>
                  <a:lnTo>
                    <a:pt x="571" y="29"/>
                  </a:lnTo>
                  <a:lnTo>
                    <a:pt x="562" y="29"/>
                  </a:lnTo>
                  <a:lnTo>
                    <a:pt x="555" y="29"/>
                  </a:lnTo>
                  <a:lnTo>
                    <a:pt x="547" y="29"/>
                  </a:lnTo>
                  <a:lnTo>
                    <a:pt x="540" y="31"/>
                  </a:lnTo>
                  <a:lnTo>
                    <a:pt x="531" y="32"/>
                  </a:lnTo>
                  <a:lnTo>
                    <a:pt x="524" y="34"/>
                  </a:lnTo>
                  <a:lnTo>
                    <a:pt x="516" y="36"/>
                  </a:lnTo>
                  <a:lnTo>
                    <a:pt x="508" y="40"/>
                  </a:lnTo>
                  <a:lnTo>
                    <a:pt x="498" y="42"/>
                  </a:lnTo>
                  <a:lnTo>
                    <a:pt x="491" y="44"/>
                  </a:lnTo>
                  <a:lnTo>
                    <a:pt x="482" y="46"/>
                  </a:lnTo>
                  <a:lnTo>
                    <a:pt x="475" y="49"/>
                  </a:lnTo>
                  <a:lnTo>
                    <a:pt x="468" y="53"/>
                  </a:lnTo>
                  <a:lnTo>
                    <a:pt x="461" y="56"/>
                  </a:lnTo>
                  <a:lnTo>
                    <a:pt x="453" y="59"/>
                  </a:lnTo>
                  <a:lnTo>
                    <a:pt x="447" y="63"/>
                  </a:lnTo>
                  <a:lnTo>
                    <a:pt x="440" y="66"/>
                  </a:lnTo>
                  <a:lnTo>
                    <a:pt x="435" y="69"/>
                  </a:lnTo>
                  <a:lnTo>
                    <a:pt x="428" y="72"/>
                  </a:lnTo>
                  <a:lnTo>
                    <a:pt x="423" y="77"/>
                  </a:lnTo>
                  <a:lnTo>
                    <a:pt x="415" y="80"/>
                  </a:lnTo>
                  <a:lnTo>
                    <a:pt x="410" y="84"/>
                  </a:lnTo>
                  <a:lnTo>
                    <a:pt x="405" y="89"/>
                  </a:lnTo>
                  <a:lnTo>
                    <a:pt x="400" y="93"/>
                  </a:lnTo>
                  <a:lnTo>
                    <a:pt x="394" y="97"/>
                  </a:lnTo>
                  <a:lnTo>
                    <a:pt x="390" y="101"/>
                  </a:lnTo>
                  <a:lnTo>
                    <a:pt x="384" y="105"/>
                  </a:lnTo>
                  <a:lnTo>
                    <a:pt x="381" y="110"/>
                  </a:lnTo>
                  <a:lnTo>
                    <a:pt x="371" y="117"/>
                  </a:lnTo>
                  <a:lnTo>
                    <a:pt x="365" y="127"/>
                  </a:lnTo>
                  <a:lnTo>
                    <a:pt x="357" y="135"/>
                  </a:lnTo>
                  <a:lnTo>
                    <a:pt x="351" y="144"/>
                  </a:lnTo>
                  <a:lnTo>
                    <a:pt x="344" y="152"/>
                  </a:lnTo>
                  <a:lnTo>
                    <a:pt x="340" y="161"/>
                  </a:lnTo>
                  <a:lnTo>
                    <a:pt x="333" y="169"/>
                  </a:lnTo>
                  <a:lnTo>
                    <a:pt x="329" y="176"/>
                  </a:lnTo>
                  <a:lnTo>
                    <a:pt x="324" y="184"/>
                  </a:lnTo>
                  <a:lnTo>
                    <a:pt x="321" y="192"/>
                  </a:lnTo>
                  <a:lnTo>
                    <a:pt x="317" y="198"/>
                  </a:lnTo>
                  <a:lnTo>
                    <a:pt x="313" y="206"/>
                  </a:lnTo>
                  <a:lnTo>
                    <a:pt x="311" y="213"/>
                  </a:lnTo>
                  <a:lnTo>
                    <a:pt x="310" y="219"/>
                  </a:lnTo>
                  <a:lnTo>
                    <a:pt x="307" y="229"/>
                  </a:lnTo>
                  <a:lnTo>
                    <a:pt x="306" y="237"/>
                  </a:lnTo>
                  <a:lnTo>
                    <a:pt x="305" y="242"/>
                  </a:lnTo>
                  <a:lnTo>
                    <a:pt x="305" y="244"/>
                  </a:lnTo>
                  <a:lnTo>
                    <a:pt x="302" y="243"/>
                  </a:lnTo>
                  <a:lnTo>
                    <a:pt x="298" y="242"/>
                  </a:lnTo>
                  <a:lnTo>
                    <a:pt x="291" y="240"/>
                  </a:lnTo>
                  <a:lnTo>
                    <a:pt x="283" y="239"/>
                  </a:lnTo>
                  <a:lnTo>
                    <a:pt x="276" y="238"/>
                  </a:lnTo>
                  <a:lnTo>
                    <a:pt x="271" y="237"/>
                  </a:lnTo>
                  <a:lnTo>
                    <a:pt x="264" y="236"/>
                  </a:lnTo>
                  <a:lnTo>
                    <a:pt x="257" y="236"/>
                  </a:lnTo>
                  <a:lnTo>
                    <a:pt x="250" y="234"/>
                  </a:lnTo>
                  <a:lnTo>
                    <a:pt x="242" y="233"/>
                  </a:lnTo>
                  <a:lnTo>
                    <a:pt x="234" y="233"/>
                  </a:lnTo>
                  <a:lnTo>
                    <a:pt x="227" y="233"/>
                  </a:lnTo>
                  <a:lnTo>
                    <a:pt x="217" y="232"/>
                  </a:lnTo>
                  <a:lnTo>
                    <a:pt x="208" y="232"/>
                  </a:lnTo>
                  <a:lnTo>
                    <a:pt x="198" y="232"/>
                  </a:lnTo>
                  <a:lnTo>
                    <a:pt x="188" y="232"/>
                  </a:lnTo>
                  <a:lnTo>
                    <a:pt x="178" y="232"/>
                  </a:lnTo>
                  <a:lnTo>
                    <a:pt x="168" y="233"/>
                  </a:lnTo>
                  <a:lnTo>
                    <a:pt x="158" y="234"/>
                  </a:lnTo>
                  <a:lnTo>
                    <a:pt x="148" y="237"/>
                  </a:lnTo>
                  <a:lnTo>
                    <a:pt x="137" y="238"/>
                  </a:lnTo>
                  <a:lnTo>
                    <a:pt x="126" y="240"/>
                  </a:lnTo>
                  <a:lnTo>
                    <a:pt x="115" y="242"/>
                  </a:lnTo>
                  <a:lnTo>
                    <a:pt x="104" y="245"/>
                  </a:lnTo>
                  <a:lnTo>
                    <a:pt x="92" y="249"/>
                  </a:lnTo>
                  <a:lnTo>
                    <a:pt x="82" y="252"/>
                  </a:lnTo>
                  <a:lnTo>
                    <a:pt x="70" y="256"/>
                  </a:lnTo>
                  <a:lnTo>
                    <a:pt x="60" y="262"/>
                  </a:lnTo>
                  <a:lnTo>
                    <a:pt x="48" y="265"/>
                  </a:lnTo>
                  <a:lnTo>
                    <a:pt x="40" y="272"/>
                  </a:lnTo>
                  <a:lnTo>
                    <a:pt x="31" y="278"/>
                  </a:lnTo>
                  <a:lnTo>
                    <a:pt x="24" y="287"/>
                  </a:lnTo>
                  <a:lnTo>
                    <a:pt x="18" y="294"/>
                  </a:lnTo>
                  <a:lnTo>
                    <a:pt x="12" y="303"/>
                  </a:lnTo>
                  <a:lnTo>
                    <a:pt x="8" y="313"/>
                  </a:lnTo>
                  <a:lnTo>
                    <a:pt x="6" y="323"/>
                  </a:lnTo>
                  <a:lnTo>
                    <a:pt x="2" y="333"/>
                  </a:lnTo>
                  <a:lnTo>
                    <a:pt x="1" y="343"/>
                  </a:lnTo>
                  <a:lnTo>
                    <a:pt x="0" y="354"/>
                  </a:lnTo>
                  <a:lnTo>
                    <a:pt x="0" y="365"/>
                  </a:lnTo>
                  <a:lnTo>
                    <a:pt x="0" y="375"/>
                  </a:lnTo>
                  <a:lnTo>
                    <a:pt x="1" y="387"/>
                  </a:lnTo>
                  <a:lnTo>
                    <a:pt x="2" y="398"/>
                  </a:lnTo>
                  <a:lnTo>
                    <a:pt x="6" y="410"/>
                  </a:lnTo>
                  <a:lnTo>
                    <a:pt x="7" y="419"/>
                  </a:lnTo>
                  <a:lnTo>
                    <a:pt x="9" y="429"/>
                  </a:lnTo>
                  <a:lnTo>
                    <a:pt x="12" y="439"/>
                  </a:lnTo>
                  <a:lnTo>
                    <a:pt x="15" y="450"/>
                  </a:lnTo>
                  <a:lnTo>
                    <a:pt x="18" y="459"/>
                  </a:lnTo>
                  <a:lnTo>
                    <a:pt x="21" y="469"/>
                  </a:lnTo>
                  <a:lnTo>
                    <a:pt x="24" y="476"/>
                  </a:lnTo>
                  <a:lnTo>
                    <a:pt x="28" y="485"/>
                  </a:lnTo>
                  <a:lnTo>
                    <a:pt x="30" y="492"/>
                  </a:lnTo>
                  <a:lnTo>
                    <a:pt x="33" y="498"/>
                  </a:lnTo>
                  <a:lnTo>
                    <a:pt x="35" y="504"/>
                  </a:lnTo>
                  <a:lnTo>
                    <a:pt x="38" y="509"/>
                  </a:lnTo>
                  <a:lnTo>
                    <a:pt x="41" y="516"/>
                  </a:lnTo>
                  <a:lnTo>
                    <a:pt x="43" y="519"/>
                  </a:lnTo>
                  <a:lnTo>
                    <a:pt x="43" y="519"/>
                  </a:lnTo>
                  <a:close/>
                </a:path>
              </a:pathLst>
            </a:custGeom>
            <a:solidFill>
              <a:srgbClr val="BDC9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7" name="Freeform 10"/>
            <p:cNvSpPr>
              <a:spLocks/>
            </p:cNvSpPr>
            <p:nvPr/>
          </p:nvSpPr>
          <p:spPr bwMode="auto">
            <a:xfrm>
              <a:off x="2673" y="3199"/>
              <a:ext cx="58" cy="251"/>
            </a:xfrm>
            <a:custGeom>
              <a:avLst/>
              <a:gdLst>
                <a:gd name="T0" fmla="*/ 103 w 173"/>
                <a:gd name="T1" fmla="*/ 0 h 753"/>
                <a:gd name="T2" fmla="*/ 0 w 173"/>
                <a:gd name="T3" fmla="*/ 753 h 753"/>
                <a:gd name="T4" fmla="*/ 69 w 173"/>
                <a:gd name="T5" fmla="*/ 748 h 753"/>
                <a:gd name="T6" fmla="*/ 173 w 173"/>
                <a:gd name="T7" fmla="*/ 5 h 753"/>
                <a:gd name="T8" fmla="*/ 103 w 173"/>
                <a:gd name="T9" fmla="*/ 0 h 753"/>
                <a:gd name="T10" fmla="*/ 103 w 173"/>
                <a:gd name="T11" fmla="*/ 0 h 753"/>
              </a:gdLst>
              <a:ahLst/>
              <a:cxnLst>
                <a:cxn ang="0">
                  <a:pos x="T0" y="T1"/>
                </a:cxn>
                <a:cxn ang="0">
                  <a:pos x="T2" y="T3"/>
                </a:cxn>
                <a:cxn ang="0">
                  <a:pos x="T4" y="T5"/>
                </a:cxn>
                <a:cxn ang="0">
                  <a:pos x="T6" y="T7"/>
                </a:cxn>
                <a:cxn ang="0">
                  <a:pos x="T8" y="T9"/>
                </a:cxn>
                <a:cxn ang="0">
                  <a:pos x="T10" y="T11"/>
                </a:cxn>
              </a:cxnLst>
              <a:rect l="0" t="0" r="r" b="b"/>
              <a:pathLst>
                <a:path w="173" h="753">
                  <a:moveTo>
                    <a:pt x="103" y="0"/>
                  </a:moveTo>
                  <a:lnTo>
                    <a:pt x="0" y="753"/>
                  </a:lnTo>
                  <a:lnTo>
                    <a:pt x="69" y="748"/>
                  </a:lnTo>
                  <a:lnTo>
                    <a:pt x="173" y="5"/>
                  </a:lnTo>
                  <a:lnTo>
                    <a:pt x="103" y="0"/>
                  </a:lnTo>
                  <a:lnTo>
                    <a:pt x="10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8" name="Freeform 11"/>
            <p:cNvSpPr>
              <a:spLocks/>
            </p:cNvSpPr>
            <p:nvPr/>
          </p:nvSpPr>
          <p:spPr bwMode="auto">
            <a:xfrm>
              <a:off x="2611" y="3289"/>
              <a:ext cx="47" cy="159"/>
            </a:xfrm>
            <a:custGeom>
              <a:avLst/>
              <a:gdLst>
                <a:gd name="T0" fmla="*/ 70 w 140"/>
                <a:gd name="T1" fmla="*/ 0 h 475"/>
                <a:gd name="T2" fmla="*/ 0 w 140"/>
                <a:gd name="T3" fmla="*/ 475 h 475"/>
                <a:gd name="T4" fmla="*/ 70 w 140"/>
                <a:gd name="T5" fmla="*/ 469 h 475"/>
                <a:gd name="T6" fmla="*/ 140 w 140"/>
                <a:gd name="T7" fmla="*/ 6 h 475"/>
                <a:gd name="T8" fmla="*/ 70 w 140"/>
                <a:gd name="T9" fmla="*/ 0 h 475"/>
                <a:gd name="T10" fmla="*/ 70 w 140"/>
                <a:gd name="T11" fmla="*/ 0 h 475"/>
              </a:gdLst>
              <a:ahLst/>
              <a:cxnLst>
                <a:cxn ang="0">
                  <a:pos x="T0" y="T1"/>
                </a:cxn>
                <a:cxn ang="0">
                  <a:pos x="T2" y="T3"/>
                </a:cxn>
                <a:cxn ang="0">
                  <a:pos x="T4" y="T5"/>
                </a:cxn>
                <a:cxn ang="0">
                  <a:pos x="T6" y="T7"/>
                </a:cxn>
                <a:cxn ang="0">
                  <a:pos x="T8" y="T9"/>
                </a:cxn>
                <a:cxn ang="0">
                  <a:pos x="T10" y="T11"/>
                </a:cxn>
              </a:cxnLst>
              <a:rect l="0" t="0" r="r" b="b"/>
              <a:pathLst>
                <a:path w="140" h="475">
                  <a:moveTo>
                    <a:pt x="70" y="0"/>
                  </a:moveTo>
                  <a:lnTo>
                    <a:pt x="0" y="475"/>
                  </a:lnTo>
                  <a:lnTo>
                    <a:pt x="70" y="469"/>
                  </a:lnTo>
                  <a:lnTo>
                    <a:pt x="140" y="6"/>
                  </a:lnTo>
                  <a:lnTo>
                    <a:pt x="70" y="0"/>
                  </a:lnTo>
                  <a:lnTo>
                    <a:pt x="7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0" name="Freeform 12"/>
            <p:cNvSpPr>
              <a:spLocks/>
            </p:cNvSpPr>
            <p:nvPr/>
          </p:nvSpPr>
          <p:spPr bwMode="auto">
            <a:xfrm>
              <a:off x="2987" y="3214"/>
              <a:ext cx="57" cy="252"/>
            </a:xfrm>
            <a:custGeom>
              <a:avLst/>
              <a:gdLst>
                <a:gd name="T0" fmla="*/ 102 w 171"/>
                <a:gd name="T1" fmla="*/ 0 h 754"/>
                <a:gd name="T2" fmla="*/ 0 w 171"/>
                <a:gd name="T3" fmla="*/ 754 h 754"/>
                <a:gd name="T4" fmla="*/ 70 w 171"/>
                <a:gd name="T5" fmla="*/ 748 h 754"/>
                <a:gd name="T6" fmla="*/ 171 w 171"/>
                <a:gd name="T7" fmla="*/ 6 h 754"/>
                <a:gd name="T8" fmla="*/ 102 w 171"/>
                <a:gd name="T9" fmla="*/ 0 h 754"/>
                <a:gd name="T10" fmla="*/ 102 w 171"/>
                <a:gd name="T11" fmla="*/ 0 h 754"/>
              </a:gdLst>
              <a:ahLst/>
              <a:cxnLst>
                <a:cxn ang="0">
                  <a:pos x="T0" y="T1"/>
                </a:cxn>
                <a:cxn ang="0">
                  <a:pos x="T2" y="T3"/>
                </a:cxn>
                <a:cxn ang="0">
                  <a:pos x="T4" y="T5"/>
                </a:cxn>
                <a:cxn ang="0">
                  <a:pos x="T6" y="T7"/>
                </a:cxn>
                <a:cxn ang="0">
                  <a:pos x="T8" y="T9"/>
                </a:cxn>
                <a:cxn ang="0">
                  <a:pos x="T10" y="T11"/>
                </a:cxn>
              </a:cxnLst>
              <a:rect l="0" t="0" r="r" b="b"/>
              <a:pathLst>
                <a:path w="171" h="754">
                  <a:moveTo>
                    <a:pt x="102" y="0"/>
                  </a:moveTo>
                  <a:lnTo>
                    <a:pt x="0" y="754"/>
                  </a:lnTo>
                  <a:lnTo>
                    <a:pt x="70" y="748"/>
                  </a:lnTo>
                  <a:lnTo>
                    <a:pt x="171" y="6"/>
                  </a:lnTo>
                  <a:lnTo>
                    <a:pt x="102" y="0"/>
                  </a:lnTo>
                  <a:lnTo>
                    <a:pt x="10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6" name="Freeform 13"/>
            <p:cNvSpPr>
              <a:spLocks/>
            </p:cNvSpPr>
            <p:nvPr/>
          </p:nvSpPr>
          <p:spPr bwMode="auto">
            <a:xfrm>
              <a:off x="2925" y="3304"/>
              <a:ext cx="47" cy="159"/>
            </a:xfrm>
            <a:custGeom>
              <a:avLst/>
              <a:gdLst>
                <a:gd name="T0" fmla="*/ 70 w 141"/>
                <a:gd name="T1" fmla="*/ 0 h 475"/>
                <a:gd name="T2" fmla="*/ 0 w 141"/>
                <a:gd name="T3" fmla="*/ 475 h 475"/>
                <a:gd name="T4" fmla="*/ 69 w 141"/>
                <a:gd name="T5" fmla="*/ 470 h 475"/>
                <a:gd name="T6" fmla="*/ 141 w 141"/>
                <a:gd name="T7" fmla="*/ 6 h 475"/>
                <a:gd name="T8" fmla="*/ 70 w 141"/>
                <a:gd name="T9" fmla="*/ 0 h 475"/>
                <a:gd name="T10" fmla="*/ 70 w 141"/>
                <a:gd name="T11" fmla="*/ 0 h 475"/>
              </a:gdLst>
              <a:ahLst/>
              <a:cxnLst>
                <a:cxn ang="0">
                  <a:pos x="T0" y="T1"/>
                </a:cxn>
                <a:cxn ang="0">
                  <a:pos x="T2" y="T3"/>
                </a:cxn>
                <a:cxn ang="0">
                  <a:pos x="T4" y="T5"/>
                </a:cxn>
                <a:cxn ang="0">
                  <a:pos x="T6" y="T7"/>
                </a:cxn>
                <a:cxn ang="0">
                  <a:pos x="T8" y="T9"/>
                </a:cxn>
                <a:cxn ang="0">
                  <a:pos x="T10" y="T11"/>
                </a:cxn>
              </a:cxnLst>
              <a:rect l="0" t="0" r="r" b="b"/>
              <a:pathLst>
                <a:path w="141" h="475">
                  <a:moveTo>
                    <a:pt x="70" y="0"/>
                  </a:moveTo>
                  <a:lnTo>
                    <a:pt x="0" y="475"/>
                  </a:lnTo>
                  <a:lnTo>
                    <a:pt x="69" y="470"/>
                  </a:lnTo>
                  <a:lnTo>
                    <a:pt x="141" y="6"/>
                  </a:lnTo>
                  <a:lnTo>
                    <a:pt x="70" y="0"/>
                  </a:lnTo>
                  <a:lnTo>
                    <a:pt x="7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7" name="Freeform 14"/>
            <p:cNvSpPr>
              <a:spLocks/>
            </p:cNvSpPr>
            <p:nvPr/>
          </p:nvSpPr>
          <p:spPr bwMode="auto">
            <a:xfrm>
              <a:off x="2594" y="2982"/>
              <a:ext cx="144" cy="140"/>
            </a:xfrm>
            <a:custGeom>
              <a:avLst/>
              <a:gdLst>
                <a:gd name="T0" fmla="*/ 30 w 431"/>
                <a:gd name="T1" fmla="*/ 0 h 420"/>
                <a:gd name="T2" fmla="*/ 431 w 431"/>
                <a:gd name="T3" fmla="*/ 367 h 420"/>
                <a:gd name="T4" fmla="*/ 334 w 431"/>
                <a:gd name="T5" fmla="*/ 420 h 420"/>
                <a:gd name="T6" fmla="*/ 333 w 431"/>
                <a:gd name="T7" fmla="*/ 419 h 420"/>
                <a:gd name="T8" fmla="*/ 331 w 431"/>
                <a:gd name="T9" fmla="*/ 416 h 420"/>
                <a:gd name="T10" fmla="*/ 327 w 431"/>
                <a:gd name="T11" fmla="*/ 412 h 420"/>
                <a:gd name="T12" fmla="*/ 323 w 431"/>
                <a:gd name="T13" fmla="*/ 409 h 420"/>
                <a:gd name="T14" fmla="*/ 317 w 431"/>
                <a:gd name="T15" fmla="*/ 403 h 420"/>
                <a:gd name="T16" fmla="*/ 310 w 431"/>
                <a:gd name="T17" fmla="*/ 397 h 420"/>
                <a:gd name="T18" fmla="*/ 301 w 431"/>
                <a:gd name="T19" fmla="*/ 389 h 420"/>
                <a:gd name="T20" fmla="*/ 294 w 431"/>
                <a:gd name="T21" fmla="*/ 382 h 420"/>
                <a:gd name="T22" fmla="*/ 288 w 431"/>
                <a:gd name="T23" fmla="*/ 377 h 420"/>
                <a:gd name="T24" fmla="*/ 283 w 431"/>
                <a:gd name="T25" fmla="*/ 373 h 420"/>
                <a:gd name="T26" fmla="*/ 277 w 431"/>
                <a:gd name="T27" fmla="*/ 367 h 420"/>
                <a:gd name="T28" fmla="*/ 273 w 431"/>
                <a:gd name="T29" fmla="*/ 363 h 420"/>
                <a:gd name="T30" fmla="*/ 267 w 431"/>
                <a:gd name="T31" fmla="*/ 356 h 420"/>
                <a:gd name="T32" fmla="*/ 262 w 431"/>
                <a:gd name="T33" fmla="*/ 351 h 420"/>
                <a:gd name="T34" fmla="*/ 258 w 431"/>
                <a:gd name="T35" fmla="*/ 345 h 420"/>
                <a:gd name="T36" fmla="*/ 252 w 431"/>
                <a:gd name="T37" fmla="*/ 340 h 420"/>
                <a:gd name="T38" fmla="*/ 246 w 431"/>
                <a:gd name="T39" fmla="*/ 333 h 420"/>
                <a:gd name="T40" fmla="*/ 239 w 431"/>
                <a:gd name="T41" fmla="*/ 327 h 420"/>
                <a:gd name="T42" fmla="*/ 231 w 431"/>
                <a:gd name="T43" fmla="*/ 320 h 420"/>
                <a:gd name="T44" fmla="*/ 226 w 431"/>
                <a:gd name="T45" fmla="*/ 313 h 420"/>
                <a:gd name="T46" fmla="*/ 219 w 431"/>
                <a:gd name="T47" fmla="*/ 307 h 420"/>
                <a:gd name="T48" fmla="*/ 213 w 431"/>
                <a:gd name="T49" fmla="*/ 300 h 420"/>
                <a:gd name="T50" fmla="*/ 206 w 431"/>
                <a:gd name="T51" fmla="*/ 294 h 420"/>
                <a:gd name="T52" fmla="*/ 201 w 431"/>
                <a:gd name="T53" fmla="*/ 287 h 420"/>
                <a:gd name="T54" fmla="*/ 193 w 431"/>
                <a:gd name="T55" fmla="*/ 278 h 420"/>
                <a:gd name="T56" fmla="*/ 186 w 431"/>
                <a:gd name="T57" fmla="*/ 272 h 420"/>
                <a:gd name="T58" fmla="*/ 179 w 431"/>
                <a:gd name="T59" fmla="*/ 263 h 420"/>
                <a:gd name="T60" fmla="*/ 172 w 431"/>
                <a:gd name="T61" fmla="*/ 257 h 420"/>
                <a:gd name="T62" fmla="*/ 165 w 431"/>
                <a:gd name="T63" fmla="*/ 248 h 420"/>
                <a:gd name="T64" fmla="*/ 158 w 431"/>
                <a:gd name="T65" fmla="*/ 241 h 420"/>
                <a:gd name="T66" fmla="*/ 151 w 431"/>
                <a:gd name="T67" fmla="*/ 232 h 420"/>
                <a:gd name="T68" fmla="*/ 145 w 431"/>
                <a:gd name="T69" fmla="*/ 226 h 420"/>
                <a:gd name="T70" fmla="*/ 137 w 431"/>
                <a:gd name="T71" fmla="*/ 217 h 420"/>
                <a:gd name="T72" fmla="*/ 131 w 431"/>
                <a:gd name="T73" fmla="*/ 208 h 420"/>
                <a:gd name="T74" fmla="*/ 123 w 431"/>
                <a:gd name="T75" fmla="*/ 200 h 420"/>
                <a:gd name="T76" fmla="*/ 116 w 431"/>
                <a:gd name="T77" fmla="*/ 192 h 420"/>
                <a:gd name="T78" fmla="*/ 110 w 431"/>
                <a:gd name="T79" fmla="*/ 183 h 420"/>
                <a:gd name="T80" fmla="*/ 103 w 431"/>
                <a:gd name="T81" fmla="*/ 176 h 420"/>
                <a:gd name="T82" fmla="*/ 97 w 431"/>
                <a:gd name="T83" fmla="*/ 167 h 420"/>
                <a:gd name="T84" fmla="*/ 90 w 431"/>
                <a:gd name="T85" fmla="*/ 159 h 420"/>
                <a:gd name="T86" fmla="*/ 82 w 431"/>
                <a:gd name="T87" fmla="*/ 149 h 420"/>
                <a:gd name="T88" fmla="*/ 76 w 431"/>
                <a:gd name="T89" fmla="*/ 142 h 420"/>
                <a:gd name="T90" fmla="*/ 69 w 431"/>
                <a:gd name="T91" fmla="*/ 132 h 420"/>
                <a:gd name="T92" fmla="*/ 63 w 431"/>
                <a:gd name="T93" fmla="*/ 124 h 420"/>
                <a:gd name="T94" fmla="*/ 56 w 431"/>
                <a:gd name="T95" fmla="*/ 115 h 420"/>
                <a:gd name="T96" fmla="*/ 51 w 431"/>
                <a:gd name="T97" fmla="*/ 107 h 420"/>
                <a:gd name="T98" fmla="*/ 45 w 431"/>
                <a:gd name="T99" fmla="*/ 98 h 420"/>
                <a:gd name="T100" fmla="*/ 40 w 431"/>
                <a:gd name="T101" fmla="*/ 90 h 420"/>
                <a:gd name="T102" fmla="*/ 33 w 431"/>
                <a:gd name="T103" fmla="*/ 80 h 420"/>
                <a:gd name="T104" fmla="*/ 28 w 431"/>
                <a:gd name="T105" fmla="*/ 73 h 420"/>
                <a:gd name="T106" fmla="*/ 22 w 431"/>
                <a:gd name="T107" fmla="*/ 64 h 420"/>
                <a:gd name="T108" fmla="*/ 18 w 431"/>
                <a:gd name="T109" fmla="*/ 56 h 420"/>
                <a:gd name="T110" fmla="*/ 12 w 431"/>
                <a:gd name="T111" fmla="*/ 47 h 420"/>
                <a:gd name="T112" fmla="*/ 8 w 431"/>
                <a:gd name="T113" fmla="*/ 40 h 420"/>
                <a:gd name="T114" fmla="*/ 4 w 431"/>
                <a:gd name="T115" fmla="*/ 31 h 420"/>
                <a:gd name="T116" fmla="*/ 0 w 431"/>
                <a:gd name="T117" fmla="*/ 23 h 420"/>
                <a:gd name="T118" fmla="*/ 30 w 431"/>
                <a:gd name="T119" fmla="*/ 0 h 420"/>
                <a:gd name="T120" fmla="*/ 30 w 431"/>
                <a:gd name="T12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1" h="420">
                  <a:moveTo>
                    <a:pt x="30" y="0"/>
                  </a:moveTo>
                  <a:lnTo>
                    <a:pt x="431" y="367"/>
                  </a:lnTo>
                  <a:lnTo>
                    <a:pt x="334" y="420"/>
                  </a:lnTo>
                  <a:lnTo>
                    <a:pt x="333" y="419"/>
                  </a:lnTo>
                  <a:lnTo>
                    <a:pt x="331" y="416"/>
                  </a:lnTo>
                  <a:lnTo>
                    <a:pt x="327" y="412"/>
                  </a:lnTo>
                  <a:lnTo>
                    <a:pt x="323" y="409"/>
                  </a:lnTo>
                  <a:lnTo>
                    <a:pt x="317" y="403"/>
                  </a:lnTo>
                  <a:lnTo>
                    <a:pt x="310" y="397"/>
                  </a:lnTo>
                  <a:lnTo>
                    <a:pt x="301" y="389"/>
                  </a:lnTo>
                  <a:lnTo>
                    <a:pt x="294" y="382"/>
                  </a:lnTo>
                  <a:lnTo>
                    <a:pt x="288" y="377"/>
                  </a:lnTo>
                  <a:lnTo>
                    <a:pt x="283" y="373"/>
                  </a:lnTo>
                  <a:lnTo>
                    <a:pt x="277" y="367"/>
                  </a:lnTo>
                  <a:lnTo>
                    <a:pt x="273" y="363"/>
                  </a:lnTo>
                  <a:lnTo>
                    <a:pt x="267" y="356"/>
                  </a:lnTo>
                  <a:lnTo>
                    <a:pt x="262" y="351"/>
                  </a:lnTo>
                  <a:lnTo>
                    <a:pt x="258" y="345"/>
                  </a:lnTo>
                  <a:lnTo>
                    <a:pt x="252" y="340"/>
                  </a:lnTo>
                  <a:lnTo>
                    <a:pt x="246" y="333"/>
                  </a:lnTo>
                  <a:lnTo>
                    <a:pt x="239" y="327"/>
                  </a:lnTo>
                  <a:lnTo>
                    <a:pt x="231" y="320"/>
                  </a:lnTo>
                  <a:lnTo>
                    <a:pt x="226" y="313"/>
                  </a:lnTo>
                  <a:lnTo>
                    <a:pt x="219" y="307"/>
                  </a:lnTo>
                  <a:lnTo>
                    <a:pt x="213" y="300"/>
                  </a:lnTo>
                  <a:lnTo>
                    <a:pt x="206" y="294"/>
                  </a:lnTo>
                  <a:lnTo>
                    <a:pt x="201" y="287"/>
                  </a:lnTo>
                  <a:lnTo>
                    <a:pt x="193" y="278"/>
                  </a:lnTo>
                  <a:lnTo>
                    <a:pt x="186" y="272"/>
                  </a:lnTo>
                  <a:lnTo>
                    <a:pt x="179" y="263"/>
                  </a:lnTo>
                  <a:lnTo>
                    <a:pt x="172" y="257"/>
                  </a:lnTo>
                  <a:lnTo>
                    <a:pt x="165" y="248"/>
                  </a:lnTo>
                  <a:lnTo>
                    <a:pt x="158" y="241"/>
                  </a:lnTo>
                  <a:lnTo>
                    <a:pt x="151" y="232"/>
                  </a:lnTo>
                  <a:lnTo>
                    <a:pt x="145" y="226"/>
                  </a:lnTo>
                  <a:lnTo>
                    <a:pt x="137" y="217"/>
                  </a:lnTo>
                  <a:lnTo>
                    <a:pt x="131" y="208"/>
                  </a:lnTo>
                  <a:lnTo>
                    <a:pt x="123" y="200"/>
                  </a:lnTo>
                  <a:lnTo>
                    <a:pt x="116" y="192"/>
                  </a:lnTo>
                  <a:lnTo>
                    <a:pt x="110" y="183"/>
                  </a:lnTo>
                  <a:lnTo>
                    <a:pt x="103" y="176"/>
                  </a:lnTo>
                  <a:lnTo>
                    <a:pt x="97" y="167"/>
                  </a:lnTo>
                  <a:lnTo>
                    <a:pt x="90" y="159"/>
                  </a:lnTo>
                  <a:lnTo>
                    <a:pt x="82" y="149"/>
                  </a:lnTo>
                  <a:lnTo>
                    <a:pt x="76" y="142"/>
                  </a:lnTo>
                  <a:lnTo>
                    <a:pt x="69" y="132"/>
                  </a:lnTo>
                  <a:lnTo>
                    <a:pt x="63" y="124"/>
                  </a:lnTo>
                  <a:lnTo>
                    <a:pt x="56" y="115"/>
                  </a:lnTo>
                  <a:lnTo>
                    <a:pt x="51" y="107"/>
                  </a:lnTo>
                  <a:lnTo>
                    <a:pt x="45" y="98"/>
                  </a:lnTo>
                  <a:lnTo>
                    <a:pt x="40" y="90"/>
                  </a:lnTo>
                  <a:lnTo>
                    <a:pt x="33" y="80"/>
                  </a:lnTo>
                  <a:lnTo>
                    <a:pt x="28" y="73"/>
                  </a:lnTo>
                  <a:lnTo>
                    <a:pt x="22" y="64"/>
                  </a:lnTo>
                  <a:lnTo>
                    <a:pt x="18" y="56"/>
                  </a:lnTo>
                  <a:lnTo>
                    <a:pt x="12" y="47"/>
                  </a:lnTo>
                  <a:lnTo>
                    <a:pt x="8" y="40"/>
                  </a:lnTo>
                  <a:lnTo>
                    <a:pt x="4" y="31"/>
                  </a:lnTo>
                  <a:lnTo>
                    <a:pt x="0" y="23"/>
                  </a:lnTo>
                  <a:lnTo>
                    <a:pt x="30" y="0"/>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8" name="Freeform 15"/>
            <p:cNvSpPr>
              <a:spLocks/>
            </p:cNvSpPr>
            <p:nvPr/>
          </p:nvSpPr>
          <p:spPr bwMode="auto">
            <a:xfrm>
              <a:off x="2505" y="2913"/>
              <a:ext cx="145" cy="178"/>
            </a:xfrm>
            <a:custGeom>
              <a:avLst/>
              <a:gdLst>
                <a:gd name="T0" fmla="*/ 82 w 436"/>
                <a:gd name="T1" fmla="*/ 525 h 533"/>
                <a:gd name="T2" fmla="*/ 105 w 436"/>
                <a:gd name="T3" fmla="*/ 513 h 533"/>
                <a:gd name="T4" fmla="*/ 132 w 436"/>
                <a:gd name="T5" fmla="*/ 499 h 533"/>
                <a:gd name="T6" fmla="*/ 163 w 436"/>
                <a:gd name="T7" fmla="*/ 480 h 533"/>
                <a:gd name="T8" fmla="*/ 199 w 436"/>
                <a:gd name="T9" fmla="*/ 458 h 533"/>
                <a:gd name="T10" fmla="*/ 237 w 436"/>
                <a:gd name="T11" fmla="*/ 434 h 533"/>
                <a:gd name="T12" fmla="*/ 275 w 436"/>
                <a:gd name="T13" fmla="*/ 407 h 533"/>
                <a:gd name="T14" fmla="*/ 311 w 436"/>
                <a:gd name="T15" fmla="*/ 376 h 533"/>
                <a:gd name="T16" fmla="*/ 346 w 436"/>
                <a:gd name="T17" fmla="*/ 344 h 533"/>
                <a:gd name="T18" fmla="*/ 377 w 436"/>
                <a:gd name="T19" fmla="*/ 309 h 533"/>
                <a:gd name="T20" fmla="*/ 403 w 436"/>
                <a:gd name="T21" fmla="*/ 274 h 533"/>
                <a:gd name="T22" fmla="*/ 422 w 436"/>
                <a:gd name="T23" fmla="*/ 237 h 533"/>
                <a:gd name="T24" fmla="*/ 434 w 436"/>
                <a:gd name="T25" fmla="*/ 200 h 533"/>
                <a:gd name="T26" fmla="*/ 435 w 436"/>
                <a:gd name="T27" fmla="*/ 163 h 533"/>
                <a:gd name="T28" fmla="*/ 426 w 436"/>
                <a:gd name="T29" fmla="*/ 125 h 533"/>
                <a:gd name="T30" fmla="*/ 406 w 436"/>
                <a:gd name="T31" fmla="*/ 88 h 533"/>
                <a:gd name="T32" fmla="*/ 383 w 436"/>
                <a:gd name="T33" fmla="*/ 60 h 533"/>
                <a:gd name="T34" fmla="*/ 358 w 436"/>
                <a:gd name="T35" fmla="*/ 37 h 533"/>
                <a:gd name="T36" fmla="*/ 332 w 436"/>
                <a:gd name="T37" fmla="*/ 20 h 533"/>
                <a:gd name="T38" fmla="*/ 303 w 436"/>
                <a:gd name="T39" fmla="*/ 9 h 533"/>
                <a:gd name="T40" fmla="*/ 275 w 436"/>
                <a:gd name="T41" fmla="*/ 2 h 533"/>
                <a:gd name="T42" fmla="*/ 246 w 436"/>
                <a:gd name="T43" fmla="*/ 0 h 533"/>
                <a:gd name="T44" fmla="*/ 219 w 436"/>
                <a:gd name="T45" fmla="*/ 1 h 533"/>
                <a:gd name="T46" fmla="*/ 192 w 436"/>
                <a:gd name="T47" fmla="*/ 3 h 533"/>
                <a:gd name="T48" fmla="*/ 165 w 436"/>
                <a:gd name="T49" fmla="*/ 7 h 533"/>
                <a:gd name="T50" fmla="*/ 141 w 436"/>
                <a:gd name="T51" fmla="*/ 13 h 533"/>
                <a:gd name="T52" fmla="*/ 107 w 436"/>
                <a:gd name="T53" fmla="*/ 24 h 533"/>
                <a:gd name="T54" fmla="*/ 81 w 436"/>
                <a:gd name="T55" fmla="*/ 37 h 533"/>
                <a:gd name="T56" fmla="*/ 128 w 436"/>
                <a:gd name="T57" fmla="*/ 72 h 533"/>
                <a:gd name="T58" fmla="*/ 150 w 436"/>
                <a:gd name="T59" fmla="*/ 67 h 533"/>
                <a:gd name="T60" fmla="*/ 182 w 436"/>
                <a:gd name="T61" fmla="*/ 63 h 533"/>
                <a:gd name="T62" fmla="*/ 221 w 436"/>
                <a:gd name="T63" fmla="*/ 63 h 533"/>
                <a:gd name="T64" fmla="*/ 261 w 436"/>
                <a:gd name="T65" fmla="*/ 66 h 533"/>
                <a:gd name="T66" fmla="*/ 300 w 436"/>
                <a:gd name="T67" fmla="*/ 79 h 533"/>
                <a:gd name="T68" fmla="*/ 333 w 436"/>
                <a:gd name="T69" fmla="*/ 102 h 533"/>
                <a:gd name="T70" fmla="*/ 352 w 436"/>
                <a:gd name="T71" fmla="*/ 129 h 533"/>
                <a:gd name="T72" fmla="*/ 364 w 436"/>
                <a:gd name="T73" fmla="*/ 162 h 533"/>
                <a:gd name="T74" fmla="*/ 361 w 436"/>
                <a:gd name="T75" fmla="*/ 202 h 533"/>
                <a:gd name="T76" fmla="*/ 346 w 436"/>
                <a:gd name="T77" fmla="*/ 239 h 533"/>
                <a:gd name="T78" fmla="*/ 320 w 436"/>
                <a:gd name="T79" fmla="*/ 274 h 533"/>
                <a:gd name="T80" fmla="*/ 287 w 436"/>
                <a:gd name="T81" fmla="*/ 305 h 533"/>
                <a:gd name="T82" fmla="*/ 252 w 436"/>
                <a:gd name="T83" fmla="*/ 331 h 533"/>
                <a:gd name="T84" fmla="*/ 219 w 436"/>
                <a:gd name="T85" fmla="*/ 354 h 533"/>
                <a:gd name="T86" fmla="*/ 194 w 436"/>
                <a:gd name="T87" fmla="*/ 374 h 533"/>
                <a:gd name="T88" fmla="*/ 169 w 436"/>
                <a:gd name="T89" fmla="*/ 399 h 533"/>
                <a:gd name="T90" fmla="*/ 139 w 436"/>
                <a:gd name="T91" fmla="*/ 425 h 533"/>
                <a:gd name="T92" fmla="*/ 119 w 436"/>
                <a:gd name="T93" fmla="*/ 443 h 533"/>
                <a:gd name="T94" fmla="*/ 98 w 436"/>
                <a:gd name="T95" fmla="*/ 460 h 533"/>
                <a:gd name="T96" fmla="*/ 75 w 436"/>
                <a:gd name="T97" fmla="*/ 476 h 533"/>
                <a:gd name="T98" fmla="*/ 53 w 436"/>
                <a:gd name="T99" fmla="*/ 491 h 533"/>
                <a:gd name="T100" fmla="*/ 30 w 436"/>
                <a:gd name="T101" fmla="*/ 503 h 533"/>
                <a:gd name="T102" fmla="*/ 3 w 436"/>
                <a:gd name="T103" fmla="*/ 515 h 533"/>
                <a:gd name="T104" fmla="*/ 9 w 436"/>
                <a:gd name="T105" fmla="*/ 525 h 533"/>
                <a:gd name="T106" fmla="*/ 38 w 436"/>
                <a:gd name="T107" fmla="*/ 531 h 533"/>
                <a:gd name="T108" fmla="*/ 67 w 436"/>
                <a:gd name="T109" fmla="*/ 532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36" h="533">
                  <a:moveTo>
                    <a:pt x="72" y="533"/>
                  </a:moveTo>
                  <a:lnTo>
                    <a:pt x="72" y="532"/>
                  </a:lnTo>
                  <a:lnTo>
                    <a:pt x="77" y="529"/>
                  </a:lnTo>
                  <a:lnTo>
                    <a:pt x="82" y="525"/>
                  </a:lnTo>
                  <a:lnTo>
                    <a:pt x="91" y="522"/>
                  </a:lnTo>
                  <a:lnTo>
                    <a:pt x="94" y="518"/>
                  </a:lnTo>
                  <a:lnTo>
                    <a:pt x="100" y="516"/>
                  </a:lnTo>
                  <a:lnTo>
                    <a:pt x="105" y="513"/>
                  </a:lnTo>
                  <a:lnTo>
                    <a:pt x="112" y="510"/>
                  </a:lnTo>
                  <a:lnTo>
                    <a:pt x="118" y="505"/>
                  </a:lnTo>
                  <a:lnTo>
                    <a:pt x="125" y="502"/>
                  </a:lnTo>
                  <a:lnTo>
                    <a:pt x="132" y="499"/>
                  </a:lnTo>
                  <a:lnTo>
                    <a:pt x="140" y="495"/>
                  </a:lnTo>
                  <a:lnTo>
                    <a:pt x="147" y="490"/>
                  </a:lnTo>
                  <a:lnTo>
                    <a:pt x="156" y="486"/>
                  </a:lnTo>
                  <a:lnTo>
                    <a:pt x="163" y="480"/>
                  </a:lnTo>
                  <a:lnTo>
                    <a:pt x="173" y="476"/>
                  </a:lnTo>
                  <a:lnTo>
                    <a:pt x="181" y="469"/>
                  </a:lnTo>
                  <a:lnTo>
                    <a:pt x="190" y="465"/>
                  </a:lnTo>
                  <a:lnTo>
                    <a:pt x="199" y="458"/>
                  </a:lnTo>
                  <a:lnTo>
                    <a:pt x="209" y="454"/>
                  </a:lnTo>
                  <a:lnTo>
                    <a:pt x="218" y="447"/>
                  </a:lnTo>
                  <a:lnTo>
                    <a:pt x="227" y="441"/>
                  </a:lnTo>
                  <a:lnTo>
                    <a:pt x="237" y="434"/>
                  </a:lnTo>
                  <a:lnTo>
                    <a:pt x="246" y="428"/>
                  </a:lnTo>
                  <a:lnTo>
                    <a:pt x="255" y="420"/>
                  </a:lnTo>
                  <a:lnTo>
                    <a:pt x="265" y="413"/>
                  </a:lnTo>
                  <a:lnTo>
                    <a:pt x="275" y="407"/>
                  </a:lnTo>
                  <a:lnTo>
                    <a:pt x="285" y="400"/>
                  </a:lnTo>
                  <a:lnTo>
                    <a:pt x="294" y="391"/>
                  </a:lnTo>
                  <a:lnTo>
                    <a:pt x="302" y="384"/>
                  </a:lnTo>
                  <a:lnTo>
                    <a:pt x="311" y="376"/>
                  </a:lnTo>
                  <a:lnTo>
                    <a:pt x="321" y="368"/>
                  </a:lnTo>
                  <a:lnTo>
                    <a:pt x="329" y="360"/>
                  </a:lnTo>
                  <a:lnTo>
                    <a:pt x="337" y="352"/>
                  </a:lnTo>
                  <a:lnTo>
                    <a:pt x="346" y="344"/>
                  </a:lnTo>
                  <a:lnTo>
                    <a:pt x="355" y="337"/>
                  </a:lnTo>
                  <a:lnTo>
                    <a:pt x="363" y="327"/>
                  </a:lnTo>
                  <a:lnTo>
                    <a:pt x="370" y="319"/>
                  </a:lnTo>
                  <a:lnTo>
                    <a:pt x="377" y="309"/>
                  </a:lnTo>
                  <a:lnTo>
                    <a:pt x="384" y="302"/>
                  </a:lnTo>
                  <a:lnTo>
                    <a:pt x="391" y="292"/>
                  </a:lnTo>
                  <a:lnTo>
                    <a:pt x="398" y="284"/>
                  </a:lnTo>
                  <a:lnTo>
                    <a:pt x="403" y="274"/>
                  </a:lnTo>
                  <a:lnTo>
                    <a:pt x="410" y="267"/>
                  </a:lnTo>
                  <a:lnTo>
                    <a:pt x="414" y="257"/>
                  </a:lnTo>
                  <a:lnTo>
                    <a:pt x="418" y="247"/>
                  </a:lnTo>
                  <a:lnTo>
                    <a:pt x="422" y="237"/>
                  </a:lnTo>
                  <a:lnTo>
                    <a:pt x="426" y="228"/>
                  </a:lnTo>
                  <a:lnTo>
                    <a:pt x="428" y="218"/>
                  </a:lnTo>
                  <a:lnTo>
                    <a:pt x="432" y="210"/>
                  </a:lnTo>
                  <a:lnTo>
                    <a:pt x="434" y="200"/>
                  </a:lnTo>
                  <a:lnTo>
                    <a:pt x="436" y="191"/>
                  </a:lnTo>
                  <a:lnTo>
                    <a:pt x="436" y="181"/>
                  </a:lnTo>
                  <a:lnTo>
                    <a:pt x="436" y="173"/>
                  </a:lnTo>
                  <a:lnTo>
                    <a:pt x="435" y="163"/>
                  </a:lnTo>
                  <a:lnTo>
                    <a:pt x="435" y="154"/>
                  </a:lnTo>
                  <a:lnTo>
                    <a:pt x="432" y="144"/>
                  </a:lnTo>
                  <a:lnTo>
                    <a:pt x="429" y="135"/>
                  </a:lnTo>
                  <a:lnTo>
                    <a:pt x="426" y="125"/>
                  </a:lnTo>
                  <a:lnTo>
                    <a:pt x="423" y="117"/>
                  </a:lnTo>
                  <a:lnTo>
                    <a:pt x="417" y="107"/>
                  </a:lnTo>
                  <a:lnTo>
                    <a:pt x="412" y="97"/>
                  </a:lnTo>
                  <a:lnTo>
                    <a:pt x="406" y="88"/>
                  </a:lnTo>
                  <a:lnTo>
                    <a:pt x="401" y="81"/>
                  </a:lnTo>
                  <a:lnTo>
                    <a:pt x="394" y="73"/>
                  </a:lnTo>
                  <a:lnTo>
                    <a:pt x="389" y="66"/>
                  </a:lnTo>
                  <a:lnTo>
                    <a:pt x="383" y="60"/>
                  </a:lnTo>
                  <a:lnTo>
                    <a:pt x="378" y="54"/>
                  </a:lnTo>
                  <a:lnTo>
                    <a:pt x="371" y="48"/>
                  </a:lnTo>
                  <a:lnTo>
                    <a:pt x="365" y="42"/>
                  </a:lnTo>
                  <a:lnTo>
                    <a:pt x="358" y="37"/>
                  </a:lnTo>
                  <a:lnTo>
                    <a:pt x="352" y="32"/>
                  </a:lnTo>
                  <a:lnTo>
                    <a:pt x="345" y="28"/>
                  </a:lnTo>
                  <a:lnTo>
                    <a:pt x="338" y="24"/>
                  </a:lnTo>
                  <a:lnTo>
                    <a:pt x="332" y="20"/>
                  </a:lnTo>
                  <a:lnTo>
                    <a:pt x="325" y="18"/>
                  </a:lnTo>
                  <a:lnTo>
                    <a:pt x="318" y="15"/>
                  </a:lnTo>
                  <a:lnTo>
                    <a:pt x="311" y="12"/>
                  </a:lnTo>
                  <a:lnTo>
                    <a:pt x="303" y="9"/>
                  </a:lnTo>
                  <a:lnTo>
                    <a:pt x="297" y="7"/>
                  </a:lnTo>
                  <a:lnTo>
                    <a:pt x="289" y="5"/>
                  </a:lnTo>
                  <a:lnTo>
                    <a:pt x="283" y="4"/>
                  </a:lnTo>
                  <a:lnTo>
                    <a:pt x="275" y="2"/>
                  </a:lnTo>
                  <a:lnTo>
                    <a:pt x="268" y="2"/>
                  </a:lnTo>
                  <a:lnTo>
                    <a:pt x="261" y="1"/>
                  </a:lnTo>
                  <a:lnTo>
                    <a:pt x="253" y="0"/>
                  </a:lnTo>
                  <a:lnTo>
                    <a:pt x="246" y="0"/>
                  </a:lnTo>
                  <a:lnTo>
                    <a:pt x="240" y="0"/>
                  </a:lnTo>
                  <a:lnTo>
                    <a:pt x="232" y="0"/>
                  </a:lnTo>
                  <a:lnTo>
                    <a:pt x="226" y="0"/>
                  </a:lnTo>
                  <a:lnTo>
                    <a:pt x="219" y="1"/>
                  </a:lnTo>
                  <a:lnTo>
                    <a:pt x="213" y="2"/>
                  </a:lnTo>
                  <a:lnTo>
                    <a:pt x="205" y="2"/>
                  </a:lnTo>
                  <a:lnTo>
                    <a:pt x="198" y="2"/>
                  </a:lnTo>
                  <a:lnTo>
                    <a:pt x="192" y="3"/>
                  </a:lnTo>
                  <a:lnTo>
                    <a:pt x="185" y="4"/>
                  </a:lnTo>
                  <a:lnTo>
                    <a:pt x="179" y="4"/>
                  </a:lnTo>
                  <a:lnTo>
                    <a:pt x="172" y="6"/>
                  </a:lnTo>
                  <a:lnTo>
                    <a:pt x="165" y="7"/>
                  </a:lnTo>
                  <a:lnTo>
                    <a:pt x="160" y="9"/>
                  </a:lnTo>
                  <a:lnTo>
                    <a:pt x="153" y="9"/>
                  </a:lnTo>
                  <a:lnTo>
                    <a:pt x="147" y="12"/>
                  </a:lnTo>
                  <a:lnTo>
                    <a:pt x="141" y="13"/>
                  </a:lnTo>
                  <a:lnTo>
                    <a:pt x="137" y="15"/>
                  </a:lnTo>
                  <a:lnTo>
                    <a:pt x="126" y="18"/>
                  </a:lnTo>
                  <a:lnTo>
                    <a:pt x="117" y="21"/>
                  </a:lnTo>
                  <a:lnTo>
                    <a:pt x="107" y="24"/>
                  </a:lnTo>
                  <a:lnTo>
                    <a:pt x="101" y="27"/>
                  </a:lnTo>
                  <a:lnTo>
                    <a:pt x="93" y="30"/>
                  </a:lnTo>
                  <a:lnTo>
                    <a:pt x="89" y="33"/>
                  </a:lnTo>
                  <a:lnTo>
                    <a:pt x="81" y="37"/>
                  </a:lnTo>
                  <a:lnTo>
                    <a:pt x="79" y="39"/>
                  </a:lnTo>
                  <a:lnTo>
                    <a:pt x="121" y="75"/>
                  </a:lnTo>
                  <a:lnTo>
                    <a:pt x="122" y="74"/>
                  </a:lnTo>
                  <a:lnTo>
                    <a:pt x="128" y="72"/>
                  </a:lnTo>
                  <a:lnTo>
                    <a:pt x="132" y="70"/>
                  </a:lnTo>
                  <a:lnTo>
                    <a:pt x="137" y="70"/>
                  </a:lnTo>
                  <a:lnTo>
                    <a:pt x="142" y="67"/>
                  </a:lnTo>
                  <a:lnTo>
                    <a:pt x="150" y="67"/>
                  </a:lnTo>
                  <a:lnTo>
                    <a:pt x="157" y="65"/>
                  </a:lnTo>
                  <a:lnTo>
                    <a:pt x="164" y="64"/>
                  </a:lnTo>
                  <a:lnTo>
                    <a:pt x="172" y="63"/>
                  </a:lnTo>
                  <a:lnTo>
                    <a:pt x="182" y="63"/>
                  </a:lnTo>
                  <a:lnTo>
                    <a:pt x="191" y="62"/>
                  </a:lnTo>
                  <a:lnTo>
                    <a:pt x="200" y="62"/>
                  </a:lnTo>
                  <a:lnTo>
                    <a:pt x="210" y="62"/>
                  </a:lnTo>
                  <a:lnTo>
                    <a:pt x="221" y="63"/>
                  </a:lnTo>
                  <a:lnTo>
                    <a:pt x="231" y="63"/>
                  </a:lnTo>
                  <a:lnTo>
                    <a:pt x="241" y="63"/>
                  </a:lnTo>
                  <a:lnTo>
                    <a:pt x="251" y="64"/>
                  </a:lnTo>
                  <a:lnTo>
                    <a:pt x="261" y="66"/>
                  </a:lnTo>
                  <a:lnTo>
                    <a:pt x="271" y="67"/>
                  </a:lnTo>
                  <a:lnTo>
                    <a:pt x="280" y="71"/>
                  </a:lnTo>
                  <a:lnTo>
                    <a:pt x="290" y="74"/>
                  </a:lnTo>
                  <a:lnTo>
                    <a:pt x="300" y="79"/>
                  </a:lnTo>
                  <a:lnTo>
                    <a:pt x="308" y="83"/>
                  </a:lnTo>
                  <a:lnTo>
                    <a:pt x="317" y="89"/>
                  </a:lnTo>
                  <a:lnTo>
                    <a:pt x="324" y="95"/>
                  </a:lnTo>
                  <a:lnTo>
                    <a:pt x="333" y="102"/>
                  </a:lnTo>
                  <a:lnTo>
                    <a:pt x="340" y="109"/>
                  </a:lnTo>
                  <a:lnTo>
                    <a:pt x="346" y="119"/>
                  </a:lnTo>
                  <a:lnTo>
                    <a:pt x="348" y="123"/>
                  </a:lnTo>
                  <a:lnTo>
                    <a:pt x="352" y="129"/>
                  </a:lnTo>
                  <a:lnTo>
                    <a:pt x="355" y="134"/>
                  </a:lnTo>
                  <a:lnTo>
                    <a:pt x="358" y="141"/>
                  </a:lnTo>
                  <a:lnTo>
                    <a:pt x="360" y="151"/>
                  </a:lnTo>
                  <a:lnTo>
                    <a:pt x="364" y="162"/>
                  </a:lnTo>
                  <a:lnTo>
                    <a:pt x="364" y="171"/>
                  </a:lnTo>
                  <a:lnTo>
                    <a:pt x="365" y="182"/>
                  </a:lnTo>
                  <a:lnTo>
                    <a:pt x="364" y="192"/>
                  </a:lnTo>
                  <a:lnTo>
                    <a:pt x="361" y="202"/>
                  </a:lnTo>
                  <a:lnTo>
                    <a:pt x="358" y="212"/>
                  </a:lnTo>
                  <a:lnTo>
                    <a:pt x="356" y="222"/>
                  </a:lnTo>
                  <a:lnTo>
                    <a:pt x="350" y="231"/>
                  </a:lnTo>
                  <a:lnTo>
                    <a:pt x="346" y="239"/>
                  </a:lnTo>
                  <a:lnTo>
                    <a:pt x="340" y="248"/>
                  </a:lnTo>
                  <a:lnTo>
                    <a:pt x="334" y="258"/>
                  </a:lnTo>
                  <a:lnTo>
                    <a:pt x="326" y="266"/>
                  </a:lnTo>
                  <a:lnTo>
                    <a:pt x="320" y="274"/>
                  </a:lnTo>
                  <a:lnTo>
                    <a:pt x="312" y="282"/>
                  </a:lnTo>
                  <a:lnTo>
                    <a:pt x="305" y="291"/>
                  </a:lnTo>
                  <a:lnTo>
                    <a:pt x="296" y="297"/>
                  </a:lnTo>
                  <a:lnTo>
                    <a:pt x="287" y="305"/>
                  </a:lnTo>
                  <a:lnTo>
                    <a:pt x="278" y="312"/>
                  </a:lnTo>
                  <a:lnTo>
                    <a:pt x="269" y="319"/>
                  </a:lnTo>
                  <a:lnTo>
                    <a:pt x="260" y="325"/>
                  </a:lnTo>
                  <a:lnTo>
                    <a:pt x="252" y="331"/>
                  </a:lnTo>
                  <a:lnTo>
                    <a:pt x="243" y="338"/>
                  </a:lnTo>
                  <a:lnTo>
                    <a:pt x="236" y="344"/>
                  </a:lnTo>
                  <a:lnTo>
                    <a:pt x="227" y="349"/>
                  </a:lnTo>
                  <a:lnTo>
                    <a:pt x="219" y="354"/>
                  </a:lnTo>
                  <a:lnTo>
                    <a:pt x="213" y="360"/>
                  </a:lnTo>
                  <a:lnTo>
                    <a:pt x="206" y="365"/>
                  </a:lnTo>
                  <a:lnTo>
                    <a:pt x="199" y="370"/>
                  </a:lnTo>
                  <a:lnTo>
                    <a:pt x="194" y="374"/>
                  </a:lnTo>
                  <a:lnTo>
                    <a:pt x="190" y="378"/>
                  </a:lnTo>
                  <a:lnTo>
                    <a:pt x="186" y="384"/>
                  </a:lnTo>
                  <a:lnTo>
                    <a:pt x="177" y="390"/>
                  </a:lnTo>
                  <a:lnTo>
                    <a:pt x="169" y="399"/>
                  </a:lnTo>
                  <a:lnTo>
                    <a:pt x="159" y="408"/>
                  </a:lnTo>
                  <a:lnTo>
                    <a:pt x="150" y="417"/>
                  </a:lnTo>
                  <a:lnTo>
                    <a:pt x="145" y="420"/>
                  </a:lnTo>
                  <a:lnTo>
                    <a:pt x="139" y="425"/>
                  </a:lnTo>
                  <a:lnTo>
                    <a:pt x="134" y="429"/>
                  </a:lnTo>
                  <a:lnTo>
                    <a:pt x="129" y="434"/>
                  </a:lnTo>
                  <a:lnTo>
                    <a:pt x="124" y="439"/>
                  </a:lnTo>
                  <a:lnTo>
                    <a:pt x="119" y="443"/>
                  </a:lnTo>
                  <a:lnTo>
                    <a:pt x="114" y="447"/>
                  </a:lnTo>
                  <a:lnTo>
                    <a:pt x="110" y="453"/>
                  </a:lnTo>
                  <a:lnTo>
                    <a:pt x="103" y="456"/>
                  </a:lnTo>
                  <a:lnTo>
                    <a:pt x="98" y="460"/>
                  </a:lnTo>
                  <a:lnTo>
                    <a:pt x="92" y="464"/>
                  </a:lnTo>
                  <a:lnTo>
                    <a:pt x="87" y="468"/>
                  </a:lnTo>
                  <a:lnTo>
                    <a:pt x="80" y="471"/>
                  </a:lnTo>
                  <a:lnTo>
                    <a:pt x="75" y="476"/>
                  </a:lnTo>
                  <a:lnTo>
                    <a:pt x="69" y="480"/>
                  </a:lnTo>
                  <a:lnTo>
                    <a:pt x="65" y="485"/>
                  </a:lnTo>
                  <a:lnTo>
                    <a:pt x="58" y="488"/>
                  </a:lnTo>
                  <a:lnTo>
                    <a:pt x="53" y="491"/>
                  </a:lnTo>
                  <a:lnTo>
                    <a:pt x="47" y="494"/>
                  </a:lnTo>
                  <a:lnTo>
                    <a:pt x="42" y="498"/>
                  </a:lnTo>
                  <a:lnTo>
                    <a:pt x="35" y="500"/>
                  </a:lnTo>
                  <a:lnTo>
                    <a:pt x="30" y="503"/>
                  </a:lnTo>
                  <a:lnTo>
                    <a:pt x="24" y="505"/>
                  </a:lnTo>
                  <a:lnTo>
                    <a:pt x="20" y="509"/>
                  </a:lnTo>
                  <a:lnTo>
                    <a:pt x="10" y="512"/>
                  </a:lnTo>
                  <a:lnTo>
                    <a:pt x="3" y="515"/>
                  </a:lnTo>
                  <a:lnTo>
                    <a:pt x="0" y="518"/>
                  </a:lnTo>
                  <a:lnTo>
                    <a:pt x="1" y="522"/>
                  </a:lnTo>
                  <a:lnTo>
                    <a:pt x="3" y="523"/>
                  </a:lnTo>
                  <a:lnTo>
                    <a:pt x="9" y="525"/>
                  </a:lnTo>
                  <a:lnTo>
                    <a:pt x="14" y="527"/>
                  </a:lnTo>
                  <a:lnTo>
                    <a:pt x="23" y="529"/>
                  </a:lnTo>
                  <a:lnTo>
                    <a:pt x="30" y="529"/>
                  </a:lnTo>
                  <a:lnTo>
                    <a:pt x="38" y="531"/>
                  </a:lnTo>
                  <a:lnTo>
                    <a:pt x="46" y="531"/>
                  </a:lnTo>
                  <a:lnTo>
                    <a:pt x="55" y="532"/>
                  </a:lnTo>
                  <a:lnTo>
                    <a:pt x="60" y="532"/>
                  </a:lnTo>
                  <a:lnTo>
                    <a:pt x="67" y="532"/>
                  </a:lnTo>
                  <a:lnTo>
                    <a:pt x="70" y="532"/>
                  </a:lnTo>
                  <a:lnTo>
                    <a:pt x="72" y="533"/>
                  </a:lnTo>
                  <a:lnTo>
                    <a:pt x="72" y="5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9" name="Freeform 16"/>
            <p:cNvSpPr>
              <a:spLocks/>
            </p:cNvSpPr>
            <p:nvPr/>
          </p:nvSpPr>
          <p:spPr bwMode="auto">
            <a:xfrm>
              <a:off x="2330" y="2695"/>
              <a:ext cx="1071" cy="688"/>
            </a:xfrm>
            <a:custGeom>
              <a:avLst/>
              <a:gdLst>
                <a:gd name="T0" fmla="*/ 635 w 3211"/>
                <a:gd name="T1" fmla="*/ 333 h 2064"/>
                <a:gd name="T2" fmla="*/ 492 w 3211"/>
                <a:gd name="T3" fmla="*/ 541 h 2064"/>
                <a:gd name="T4" fmla="*/ 615 w 3211"/>
                <a:gd name="T5" fmla="*/ 774 h 2064"/>
                <a:gd name="T6" fmla="*/ 433 w 3211"/>
                <a:gd name="T7" fmla="*/ 939 h 2064"/>
                <a:gd name="T8" fmla="*/ 184 w 3211"/>
                <a:gd name="T9" fmla="*/ 1146 h 2064"/>
                <a:gd name="T10" fmla="*/ 77 w 3211"/>
                <a:gd name="T11" fmla="*/ 1364 h 2064"/>
                <a:gd name="T12" fmla="*/ 378 w 3211"/>
                <a:gd name="T13" fmla="*/ 1337 h 2064"/>
                <a:gd name="T14" fmla="*/ 671 w 3211"/>
                <a:gd name="T15" fmla="*/ 1144 h 2064"/>
                <a:gd name="T16" fmla="*/ 697 w 3211"/>
                <a:gd name="T17" fmla="*/ 1403 h 2064"/>
                <a:gd name="T18" fmla="*/ 933 w 3211"/>
                <a:gd name="T19" fmla="*/ 1733 h 2064"/>
                <a:gd name="T20" fmla="*/ 1407 w 3211"/>
                <a:gd name="T21" fmla="*/ 1732 h 2064"/>
                <a:gd name="T22" fmla="*/ 1656 w 3211"/>
                <a:gd name="T23" fmla="*/ 1741 h 2064"/>
                <a:gd name="T24" fmla="*/ 2029 w 3211"/>
                <a:gd name="T25" fmla="*/ 1761 h 2064"/>
                <a:gd name="T26" fmla="*/ 2442 w 3211"/>
                <a:gd name="T27" fmla="*/ 1426 h 2064"/>
                <a:gd name="T28" fmla="*/ 2582 w 3211"/>
                <a:gd name="T29" fmla="*/ 1143 h 2064"/>
                <a:gd name="T30" fmla="*/ 2715 w 3211"/>
                <a:gd name="T31" fmla="*/ 1451 h 2064"/>
                <a:gd name="T32" fmla="*/ 2859 w 3211"/>
                <a:gd name="T33" fmla="*/ 1706 h 2064"/>
                <a:gd name="T34" fmla="*/ 3044 w 3211"/>
                <a:gd name="T35" fmla="*/ 1927 h 2064"/>
                <a:gd name="T36" fmla="*/ 3128 w 3211"/>
                <a:gd name="T37" fmla="*/ 1795 h 2064"/>
                <a:gd name="T38" fmla="*/ 2960 w 3211"/>
                <a:gd name="T39" fmla="*/ 1454 h 2064"/>
                <a:gd name="T40" fmla="*/ 2687 w 3211"/>
                <a:gd name="T41" fmla="*/ 1195 h 2064"/>
                <a:gd name="T42" fmla="*/ 2594 w 3211"/>
                <a:gd name="T43" fmla="*/ 1014 h 2064"/>
                <a:gd name="T44" fmla="*/ 2549 w 3211"/>
                <a:gd name="T45" fmla="*/ 699 h 2064"/>
                <a:gd name="T46" fmla="*/ 2239 w 3211"/>
                <a:gd name="T47" fmla="*/ 443 h 2064"/>
                <a:gd name="T48" fmla="*/ 1974 w 3211"/>
                <a:gd name="T49" fmla="*/ 372 h 2064"/>
                <a:gd name="T50" fmla="*/ 1865 w 3211"/>
                <a:gd name="T51" fmla="*/ 147 h 2064"/>
                <a:gd name="T52" fmla="*/ 1559 w 3211"/>
                <a:gd name="T53" fmla="*/ 86 h 2064"/>
                <a:gd name="T54" fmla="*/ 1335 w 3211"/>
                <a:gd name="T55" fmla="*/ 206 h 2064"/>
                <a:gd name="T56" fmla="*/ 1118 w 3211"/>
                <a:gd name="T57" fmla="*/ 47 h 2064"/>
                <a:gd name="T58" fmla="*/ 1344 w 3211"/>
                <a:gd name="T59" fmla="*/ 127 h 2064"/>
                <a:gd name="T60" fmla="*/ 1558 w 3211"/>
                <a:gd name="T61" fmla="*/ 16 h 2064"/>
                <a:gd name="T62" fmla="*/ 1856 w 3211"/>
                <a:gd name="T63" fmla="*/ 49 h 2064"/>
                <a:gd name="T64" fmla="*/ 2024 w 3211"/>
                <a:gd name="T65" fmla="*/ 277 h 2064"/>
                <a:gd name="T66" fmla="*/ 2253 w 3211"/>
                <a:gd name="T67" fmla="*/ 379 h 2064"/>
                <a:gd name="T68" fmla="*/ 2607 w 3211"/>
                <a:gd name="T69" fmla="*/ 645 h 2064"/>
                <a:gd name="T70" fmla="*/ 2660 w 3211"/>
                <a:gd name="T71" fmla="*/ 982 h 2064"/>
                <a:gd name="T72" fmla="*/ 2734 w 3211"/>
                <a:gd name="T73" fmla="*/ 1154 h 2064"/>
                <a:gd name="T74" fmla="*/ 2941 w 3211"/>
                <a:gd name="T75" fmla="*/ 1336 h 2064"/>
                <a:gd name="T76" fmla="*/ 3113 w 3211"/>
                <a:gd name="T77" fmla="*/ 1578 h 2064"/>
                <a:gd name="T78" fmla="*/ 3199 w 3211"/>
                <a:gd name="T79" fmla="*/ 1839 h 2064"/>
                <a:gd name="T80" fmla="*/ 3151 w 3211"/>
                <a:gd name="T81" fmla="*/ 2064 h 2064"/>
                <a:gd name="T82" fmla="*/ 2944 w 3211"/>
                <a:gd name="T83" fmla="*/ 1925 h 2064"/>
                <a:gd name="T84" fmla="*/ 2787 w 3211"/>
                <a:gd name="T85" fmla="*/ 1728 h 2064"/>
                <a:gd name="T86" fmla="*/ 2633 w 3211"/>
                <a:gd name="T87" fmla="*/ 1418 h 2064"/>
                <a:gd name="T88" fmla="*/ 2540 w 3211"/>
                <a:gd name="T89" fmla="*/ 1383 h 2064"/>
                <a:gd name="T90" fmla="*/ 2228 w 3211"/>
                <a:gd name="T91" fmla="*/ 1764 h 2064"/>
                <a:gd name="T92" fmla="*/ 1747 w 3211"/>
                <a:gd name="T93" fmla="*/ 1838 h 2064"/>
                <a:gd name="T94" fmla="*/ 1530 w 3211"/>
                <a:gd name="T95" fmla="*/ 1777 h 2064"/>
                <a:gd name="T96" fmla="*/ 1107 w 3211"/>
                <a:gd name="T97" fmla="*/ 1841 h 2064"/>
                <a:gd name="T98" fmla="*/ 716 w 3211"/>
                <a:gd name="T99" fmla="*/ 1613 h 2064"/>
                <a:gd name="T100" fmla="*/ 617 w 3211"/>
                <a:gd name="T101" fmla="*/ 1322 h 2064"/>
                <a:gd name="T102" fmla="*/ 433 w 3211"/>
                <a:gd name="T103" fmla="*/ 1391 h 2064"/>
                <a:gd name="T104" fmla="*/ 65 w 3211"/>
                <a:gd name="T105" fmla="*/ 1454 h 2064"/>
                <a:gd name="T106" fmla="*/ 48 w 3211"/>
                <a:gd name="T107" fmla="*/ 1205 h 2064"/>
                <a:gd name="T108" fmla="*/ 280 w 3211"/>
                <a:gd name="T109" fmla="*/ 972 h 2064"/>
                <a:gd name="T110" fmla="*/ 502 w 3211"/>
                <a:gd name="T111" fmla="*/ 816 h 2064"/>
                <a:gd name="T112" fmla="*/ 261 w 3211"/>
                <a:gd name="T113" fmla="*/ 790 h 2064"/>
                <a:gd name="T114" fmla="*/ 476 w 3211"/>
                <a:gd name="T115" fmla="*/ 678 h 2064"/>
                <a:gd name="T116" fmla="*/ 455 w 3211"/>
                <a:gd name="T117" fmla="*/ 412 h 2064"/>
                <a:gd name="T118" fmla="*/ 679 w 3211"/>
                <a:gd name="T119" fmla="*/ 269 h 2064"/>
                <a:gd name="T120" fmla="*/ 885 w 3211"/>
                <a:gd name="T121" fmla="*/ 211 h 2064"/>
                <a:gd name="T122" fmla="*/ 1052 w 3211"/>
                <a:gd name="T123" fmla="*/ 91 h 2064"/>
                <a:gd name="T124" fmla="*/ 933 w 3211"/>
                <a:gd name="T125" fmla="*/ 245 h 2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1" h="2064">
                  <a:moveTo>
                    <a:pt x="849" y="372"/>
                  </a:moveTo>
                  <a:lnTo>
                    <a:pt x="847" y="370"/>
                  </a:lnTo>
                  <a:lnTo>
                    <a:pt x="842" y="367"/>
                  </a:lnTo>
                  <a:lnTo>
                    <a:pt x="836" y="363"/>
                  </a:lnTo>
                  <a:lnTo>
                    <a:pt x="832" y="360"/>
                  </a:lnTo>
                  <a:lnTo>
                    <a:pt x="826" y="357"/>
                  </a:lnTo>
                  <a:lnTo>
                    <a:pt x="821" y="355"/>
                  </a:lnTo>
                  <a:lnTo>
                    <a:pt x="813" y="350"/>
                  </a:lnTo>
                  <a:lnTo>
                    <a:pt x="806" y="346"/>
                  </a:lnTo>
                  <a:lnTo>
                    <a:pt x="797" y="343"/>
                  </a:lnTo>
                  <a:lnTo>
                    <a:pt x="789" y="339"/>
                  </a:lnTo>
                  <a:lnTo>
                    <a:pt x="779" y="336"/>
                  </a:lnTo>
                  <a:lnTo>
                    <a:pt x="769" y="333"/>
                  </a:lnTo>
                  <a:lnTo>
                    <a:pt x="758" y="329"/>
                  </a:lnTo>
                  <a:lnTo>
                    <a:pt x="749" y="327"/>
                  </a:lnTo>
                  <a:lnTo>
                    <a:pt x="742" y="325"/>
                  </a:lnTo>
                  <a:lnTo>
                    <a:pt x="737" y="324"/>
                  </a:lnTo>
                  <a:lnTo>
                    <a:pt x="730" y="323"/>
                  </a:lnTo>
                  <a:lnTo>
                    <a:pt x="724" y="323"/>
                  </a:lnTo>
                  <a:lnTo>
                    <a:pt x="718" y="322"/>
                  </a:lnTo>
                  <a:lnTo>
                    <a:pt x="712" y="322"/>
                  </a:lnTo>
                  <a:lnTo>
                    <a:pt x="706" y="322"/>
                  </a:lnTo>
                  <a:lnTo>
                    <a:pt x="700" y="322"/>
                  </a:lnTo>
                  <a:lnTo>
                    <a:pt x="694" y="322"/>
                  </a:lnTo>
                  <a:lnTo>
                    <a:pt x="687" y="322"/>
                  </a:lnTo>
                  <a:lnTo>
                    <a:pt x="681" y="322"/>
                  </a:lnTo>
                  <a:lnTo>
                    <a:pt x="674" y="323"/>
                  </a:lnTo>
                  <a:lnTo>
                    <a:pt x="668" y="323"/>
                  </a:lnTo>
                  <a:lnTo>
                    <a:pt x="661" y="325"/>
                  </a:lnTo>
                  <a:lnTo>
                    <a:pt x="654" y="326"/>
                  </a:lnTo>
                  <a:lnTo>
                    <a:pt x="649" y="329"/>
                  </a:lnTo>
                  <a:lnTo>
                    <a:pt x="641" y="331"/>
                  </a:lnTo>
                  <a:lnTo>
                    <a:pt x="635" y="333"/>
                  </a:lnTo>
                  <a:lnTo>
                    <a:pt x="628" y="335"/>
                  </a:lnTo>
                  <a:lnTo>
                    <a:pt x="622" y="338"/>
                  </a:lnTo>
                  <a:lnTo>
                    <a:pt x="615" y="340"/>
                  </a:lnTo>
                  <a:lnTo>
                    <a:pt x="608" y="344"/>
                  </a:lnTo>
                  <a:lnTo>
                    <a:pt x="602" y="348"/>
                  </a:lnTo>
                  <a:lnTo>
                    <a:pt x="595" y="352"/>
                  </a:lnTo>
                  <a:lnTo>
                    <a:pt x="589" y="356"/>
                  </a:lnTo>
                  <a:lnTo>
                    <a:pt x="582" y="361"/>
                  </a:lnTo>
                  <a:lnTo>
                    <a:pt x="576" y="366"/>
                  </a:lnTo>
                  <a:lnTo>
                    <a:pt x="569" y="372"/>
                  </a:lnTo>
                  <a:lnTo>
                    <a:pt x="562" y="378"/>
                  </a:lnTo>
                  <a:lnTo>
                    <a:pt x="556" y="384"/>
                  </a:lnTo>
                  <a:lnTo>
                    <a:pt x="549" y="391"/>
                  </a:lnTo>
                  <a:lnTo>
                    <a:pt x="543" y="398"/>
                  </a:lnTo>
                  <a:lnTo>
                    <a:pt x="535" y="405"/>
                  </a:lnTo>
                  <a:lnTo>
                    <a:pt x="528" y="412"/>
                  </a:lnTo>
                  <a:lnTo>
                    <a:pt x="523" y="419"/>
                  </a:lnTo>
                  <a:lnTo>
                    <a:pt x="519" y="427"/>
                  </a:lnTo>
                  <a:lnTo>
                    <a:pt x="514" y="433"/>
                  </a:lnTo>
                  <a:lnTo>
                    <a:pt x="510" y="441"/>
                  </a:lnTo>
                  <a:lnTo>
                    <a:pt x="507" y="449"/>
                  </a:lnTo>
                  <a:lnTo>
                    <a:pt x="504" y="456"/>
                  </a:lnTo>
                  <a:lnTo>
                    <a:pt x="501" y="463"/>
                  </a:lnTo>
                  <a:lnTo>
                    <a:pt x="498" y="472"/>
                  </a:lnTo>
                  <a:lnTo>
                    <a:pt x="496" y="478"/>
                  </a:lnTo>
                  <a:lnTo>
                    <a:pt x="495" y="487"/>
                  </a:lnTo>
                  <a:lnTo>
                    <a:pt x="492" y="495"/>
                  </a:lnTo>
                  <a:lnTo>
                    <a:pt x="492" y="502"/>
                  </a:lnTo>
                  <a:lnTo>
                    <a:pt x="492" y="510"/>
                  </a:lnTo>
                  <a:lnTo>
                    <a:pt x="492" y="519"/>
                  </a:lnTo>
                  <a:lnTo>
                    <a:pt x="492" y="525"/>
                  </a:lnTo>
                  <a:lnTo>
                    <a:pt x="492" y="534"/>
                  </a:lnTo>
                  <a:lnTo>
                    <a:pt x="492" y="541"/>
                  </a:lnTo>
                  <a:lnTo>
                    <a:pt x="495" y="550"/>
                  </a:lnTo>
                  <a:lnTo>
                    <a:pt x="495" y="557"/>
                  </a:lnTo>
                  <a:lnTo>
                    <a:pt x="497" y="565"/>
                  </a:lnTo>
                  <a:lnTo>
                    <a:pt x="498" y="572"/>
                  </a:lnTo>
                  <a:lnTo>
                    <a:pt x="501" y="581"/>
                  </a:lnTo>
                  <a:lnTo>
                    <a:pt x="503" y="588"/>
                  </a:lnTo>
                  <a:lnTo>
                    <a:pt x="506" y="595"/>
                  </a:lnTo>
                  <a:lnTo>
                    <a:pt x="508" y="603"/>
                  </a:lnTo>
                  <a:lnTo>
                    <a:pt x="511" y="611"/>
                  </a:lnTo>
                  <a:lnTo>
                    <a:pt x="514" y="618"/>
                  </a:lnTo>
                  <a:lnTo>
                    <a:pt x="518" y="626"/>
                  </a:lnTo>
                  <a:lnTo>
                    <a:pt x="521" y="634"/>
                  </a:lnTo>
                  <a:lnTo>
                    <a:pt x="525" y="641"/>
                  </a:lnTo>
                  <a:lnTo>
                    <a:pt x="528" y="648"/>
                  </a:lnTo>
                  <a:lnTo>
                    <a:pt x="532" y="655"/>
                  </a:lnTo>
                  <a:lnTo>
                    <a:pt x="535" y="661"/>
                  </a:lnTo>
                  <a:lnTo>
                    <a:pt x="539" y="668"/>
                  </a:lnTo>
                  <a:lnTo>
                    <a:pt x="543" y="674"/>
                  </a:lnTo>
                  <a:lnTo>
                    <a:pt x="546" y="681"/>
                  </a:lnTo>
                  <a:lnTo>
                    <a:pt x="550" y="687"/>
                  </a:lnTo>
                  <a:lnTo>
                    <a:pt x="555" y="694"/>
                  </a:lnTo>
                  <a:lnTo>
                    <a:pt x="558" y="699"/>
                  </a:lnTo>
                  <a:lnTo>
                    <a:pt x="562" y="706"/>
                  </a:lnTo>
                  <a:lnTo>
                    <a:pt x="567" y="712"/>
                  </a:lnTo>
                  <a:lnTo>
                    <a:pt x="571" y="718"/>
                  </a:lnTo>
                  <a:lnTo>
                    <a:pt x="574" y="724"/>
                  </a:lnTo>
                  <a:lnTo>
                    <a:pt x="579" y="729"/>
                  </a:lnTo>
                  <a:lnTo>
                    <a:pt x="583" y="735"/>
                  </a:lnTo>
                  <a:lnTo>
                    <a:pt x="588" y="740"/>
                  </a:lnTo>
                  <a:lnTo>
                    <a:pt x="594" y="749"/>
                  </a:lnTo>
                  <a:lnTo>
                    <a:pt x="602" y="759"/>
                  </a:lnTo>
                  <a:lnTo>
                    <a:pt x="608" y="766"/>
                  </a:lnTo>
                  <a:lnTo>
                    <a:pt x="615" y="774"/>
                  </a:lnTo>
                  <a:lnTo>
                    <a:pt x="619" y="779"/>
                  </a:lnTo>
                  <a:lnTo>
                    <a:pt x="625" y="786"/>
                  </a:lnTo>
                  <a:lnTo>
                    <a:pt x="628" y="791"/>
                  </a:lnTo>
                  <a:lnTo>
                    <a:pt x="633" y="796"/>
                  </a:lnTo>
                  <a:lnTo>
                    <a:pt x="625" y="800"/>
                  </a:lnTo>
                  <a:lnTo>
                    <a:pt x="617" y="806"/>
                  </a:lnTo>
                  <a:lnTo>
                    <a:pt x="607" y="812"/>
                  </a:lnTo>
                  <a:lnTo>
                    <a:pt x="599" y="820"/>
                  </a:lnTo>
                  <a:lnTo>
                    <a:pt x="593" y="823"/>
                  </a:lnTo>
                  <a:lnTo>
                    <a:pt x="588" y="827"/>
                  </a:lnTo>
                  <a:lnTo>
                    <a:pt x="582" y="830"/>
                  </a:lnTo>
                  <a:lnTo>
                    <a:pt x="578" y="834"/>
                  </a:lnTo>
                  <a:lnTo>
                    <a:pt x="571" y="837"/>
                  </a:lnTo>
                  <a:lnTo>
                    <a:pt x="566" y="842"/>
                  </a:lnTo>
                  <a:lnTo>
                    <a:pt x="560" y="846"/>
                  </a:lnTo>
                  <a:lnTo>
                    <a:pt x="555" y="852"/>
                  </a:lnTo>
                  <a:lnTo>
                    <a:pt x="548" y="855"/>
                  </a:lnTo>
                  <a:lnTo>
                    <a:pt x="542" y="860"/>
                  </a:lnTo>
                  <a:lnTo>
                    <a:pt x="535" y="864"/>
                  </a:lnTo>
                  <a:lnTo>
                    <a:pt x="528" y="869"/>
                  </a:lnTo>
                  <a:lnTo>
                    <a:pt x="521" y="874"/>
                  </a:lnTo>
                  <a:lnTo>
                    <a:pt x="514" y="879"/>
                  </a:lnTo>
                  <a:lnTo>
                    <a:pt x="508" y="883"/>
                  </a:lnTo>
                  <a:lnTo>
                    <a:pt x="501" y="890"/>
                  </a:lnTo>
                  <a:lnTo>
                    <a:pt x="493" y="894"/>
                  </a:lnTo>
                  <a:lnTo>
                    <a:pt x="486" y="900"/>
                  </a:lnTo>
                  <a:lnTo>
                    <a:pt x="478" y="904"/>
                  </a:lnTo>
                  <a:lnTo>
                    <a:pt x="472" y="911"/>
                  </a:lnTo>
                  <a:lnTo>
                    <a:pt x="464" y="916"/>
                  </a:lnTo>
                  <a:lnTo>
                    <a:pt x="456" y="922"/>
                  </a:lnTo>
                  <a:lnTo>
                    <a:pt x="449" y="927"/>
                  </a:lnTo>
                  <a:lnTo>
                    <a:pt x="442" y="934"/>
                  </a:lnTo>
                  <a:lnTo>
                    <a:pt x="433" y="939"/>
                  </a:lnTo>
                  <a:lnTo>
                    <a:pt x="426" y="945"/>
                  </a:lnTo>
                  <a:lnTo>
                    <a:pt x="417" y="950"/>
                  </a:lnTo>
                  <a:lnTo>
                    <a:pt x="409" y="957"/>
                  </a:lnTo>
                  <a:lnTo>
                    <a:pt x="400" y="962"/>
                  </a:lnTo>
                  <a:lnTo>
                    <a:pt x="393" y="968"/>
                  </a:lnTo>
                  <a:lnTo>
                    <a:pt x="385" y="974"/>
                  </a:lnTo>
                  <a:lnTo>
                    <a:pt x="377" y="981"/>
                  </a:lnTo>
                  <a:lnTo>
                    <a:pt x="369" y="986"/>
                  </a:lnTo>
                  <a:lnTo>
                    <a:pt x="361" y="993"/>
                  </a:lnTo>
                  <a:lnTo>
                    <a:pt x="352" y="998"/>
                  </a:lnTo>
                  <a:lnTo>
                    <a:pt x="346" y="1005"/>
                  </a:lnTo>
                  <a:lnTo>
                    <a:pt x="337" y="1012"/>
                  </a:lnTo>
                  <a:lnTo>
                    <a:pt x="329" y="1018"/>
                  </a:lnTo>
                  <a:lnTo>
                    <a:pt x="320" y="1025"/>
                  </a:lnTo>
                  <a:lnTo>
                    <a:pt x="314" y="1031"/>
                  </a:lnTo>
                  <a:lnTo>
                    <a:pt x="305" y="1037"/>
                  </a:lnTo>
                  <a:lnTo>
                    <a:pt x="297" y="1043"/>
                  </a:lnTo>
                  <a:lnTo>
                    <a:pt x="289" y="1050"/>
                  </a:lnTo>
                  <a:lnTo>
                    <a:pt x="281" y="1056"/>
                  </a:lnTo>
                  <a:lnTo>
                    <a:pt x="273" y="1063"/>
                  </a:lnTo>
                  <a:lnTo>
                    <a:pt x="266" y="1070"/>
                  </a:lnTo>
                  <a:lnTo>
                    <a:pt x="258" y="1076"/>
                  </a:lnTo>
                  <a:lnTo>
                    <a:pt x="251" y="1083"/>
                  </a:lnTo>
                  <a:lnTo>
                    <a:pt x="244" y="1089"/>
                  </a:lnTo>
                  <a:lnTo>
                    <a:pt x="236" y="1096"/>
                  </a:lnTo>
                  <a:lnTo>
                    <a:pt x="228" y="1102"/>
                  </a:lnTo>
                  <a:lnTo>
                    <a:pt x="222" y="1109"/>
                  </a:lnTo>
                  <a:lnTo>
                    <a:pt x="215" y="1116"/>
                  </a:lnTo>
                  <a:lnTo>
                    <a:pt x="209" y="1122"/>
                  </a:lnTo>
                  <a:lnTo>
                    <a:pt x="202" y="1129"/>
                  </a:lnTo>
                  <a:lnTo>
                    <a:pt x="196" y="1136"/>
                  </a:lnTo>
                  <a:lnTo>
                    <a:pt x="189" y="1141"/>
                  </a:lnTo>
                  <a:lnTo>
                    <a:pt x="184" y="1146"/>
                  </a:lnTo>
                  <a:lnTo>
                    <a:pt x="178" y="1152"/>
                  </a:lnTo>
                  <a:lnTo>
                    <a:pt x="173" y="1158"/>
                  </a:lnTo>
                  <a:lnTo>
                    <a:pt x="167" y="1163"/>
                  </a:lnTo>
                  <a:lnTo>
                    <a:pt x="163" y="1168"/>
                  </a:lnTo>
                  <a:lnTo>
                    <a:pt x="157" y="1174"/>
                  </a:lnTo>
                  <a:lnTo>
                    <a:pt x="153" y="1180"/>
                  </a:lnTo>
                  <a:lnTo>
                    <a:pt x="147" y="1185"/>
                  </a:lnTo>
                  <a:lnTo>
                    <a:pt x="143" y="1190"/>
                  </a:lnTo>
                  <a:lnTo>
                    <a:pt x="138" y="1195"/>
                  </a:lnTo>
                  <a:lnTo>
                    <a:pt x="133" y="1202"/>
                  </a:lnTo>
                  <a:lnTo>
                    <a:pt x="129" y="1206"/>
                  </a:lnTo>
                  <a:lnTo>
                    <a:pt x="124" y="1212"/>
                  </a:lnTo>
                  <a:lnTo>
                    <a:pt x="121" y="1217"/>
                  </a:lnTo>
                  <a:lnTo>
                    <a:pt x="118" y="1224"/>
                  </a:lnTo>
                  <a:lnTo>
                    <a:pt x="114" y="1228"/>
                  </a:lnTo>
                  <a:lnTo>
                    <a:pt x="110" y="1234"/>
                  </a:lnTo>
                  <a:lnTo>
                    <a:pt x="107" y="1238"/>
                  </a:lnTo>
                  <a:lnTo>
                    <a:pt x="104" y="1245"/>
                  </a:lnTo>
                  <a:lnTo>
                    <a:pt x="97" y="1255"/>
                  </a:lnTo>
                  <a:lnTo>
                    <a:pt x="92" y="1266"/>
                  </a:lnTo>
                  <a:lnTo>
                    <a:pt x="86" y="1275"/>
                  </a:lnTo>
                  <a:lnTo>
                    <a:pt x="82" y="1285"/>
                  </a:lnTo>
                  <a:lnTo>
                    <a:pt x="78" y="1295"/>
                  </a:lnTo>
                  <a:lnTo>
                    <a:pt x="76" y="1306"/>
                  </a:lnTo>
                  <a:lnTo>
                    <a:pt x="74" y="1312"/>
                  </a:lnTo>
                  <a:lnTo>
                    <a:pt x="73" y="1318"/>
                  </a:lnTo>
                  <a:lnTo>
                    <a:pt x="72" y="1324"/>
                  </a:lnTo>
                  <a:lnTo>
                    <a:pt x="72" y="1330"/>
                  </a:lnTo>
                  <a:lnTo>
                    <a:pt x="72" y="1336"/>
                  </a:lnTo>
                  <a:lnTo>
                    <a:pt x="72" y="1342"/>
                  </a:lnTo>
                  <a:lnTo>
                    <a:pt x="73" y="1348"/>
                  </a:lnTo>
                  <a:lnTo>
                    <a:pt x="75" y="1354"/>
                  </a:lnTo>
                  <a:lnTo>
                    <a:pt x="77" y="1364"/>
                  </a:lnTo>
                  <a:lnTo>
                    <a:pt x="84" y="1375"/>
                  </a:lnTo>
                  <a:lnTo>
                    <a:pt x="87" y="1379"/>
                  </a:lnTo>
                  <a:lnTo>
                    <a:pt x="91" y="1385"/>
                  </a:lnTo>
                  <a:lnTo>
                    <a:pt x="95" y="1390"/>
                  </a:lnTo>
                  <a:lnTo>
                    <a:pt x="100" y="1396"/>
                  </a:lnTo>
                  <a:lnTo>
                    <a:pt x="105" y="1399"/>
                  </a:lnTo>
                  <a:lnTo>
                    <a:pt x="110" y="1403"/>
                  </a:lnTo>
                  <a:lnTo>
                    <a:pt x="117" y="1407"/>
                  </a:lnTo>
                  <a:lnTo>
                    <a:pt x="124" y="1410"/>
                  </a:lnTo>
                  <a:lnTo>
                    <a:pt x="131" y="1411"/>
                  </a:lnTo>
                  <a:lnTo>
                    <a:pt x="139" y="1412"/>
                  </a:lnTo>
                  <a:lnTo>
                    <a:pt x="146" y="1413"/>
                  </a:lnTo>
                  <a:lnTo>
                    <a:pt x="156" y="1414"/>
                  </a:lnTo>
                  <a:lnTo>
                    <a:pt x="164" y="1413"/>
                  </a:lnTo>
                  <a:lnTo>
                    <a:pt x="174" y="1413"/>
                  </a:lnTo>
                  <a:lnTo>
                    <a:pt x="184" y="1412"/>
                  </a:lnTo>
                  <a:lnTo>
                    <a:pt x="193" y="1411"/>
                  </a:lnTo>
                  <a:lnTo>
                    <a:pt x="203" y="1409"/>
                  </a:lnTo>
                  <a:lnTo>
                    <a:pt x="213" y="1407"/>
                  </a:lnTo>
                  <a:lnTo>
                    <a:pt x="224" y="1403"/>
                  </a:lnTo>
                  <a:lnTo>
                    <a:pt x="236" y="1401"/>
                  </a:lnTo>
                  <a:lnTo>
                    <a:pt x="246" y="1397"/>
                  </a:lnTo>
                  <a:lnTo>
                    <a:pt x="258" y="1393"/>
                  </a:lnTo>
                  <a:lnTo>
                    <a:pt x="269" y="1388"/>
                  </a:lnTo>
                  <a:lnTo>
                    <a:pt x="281" y="1384"/>
                  </a:lnTo>
                  <a:lnTo>
                    <a:pt x="292" y="1378"/>
                  </a:lnTo>
                  <a:lnTo>
                    <a:pt x="305" y="1373"/>
                  </a:lnTo>
                  <a:lnTo>
                    <a:pt x="316" y="1367"/>
                  </a:lnTo>
                  <a:lnTo>
                    <a:pt x="329" y="1362"/>
                  </a:lnTo>
                  <a:lnTo>
                    <a:pt x="341" y="1355"/>
                  </a:lnTo>
                  <a:lnTo>
                    <a:pt x="353" y="1349"/>
                  </a:lnTo>
                  <a:lnTo>
                    <a:pt x="365" y="1342"/>
                  </a:lnTo>
                  <a:lnTo>
                    <a:pt x="378" y="1337"/>
                  </a:lnTo>
                  <a:lnTo>
                    <a:pt x="391" y="1329"/>
                  </a:lnTo>
                  <a:lnTo>
                    <a:pt x="403" y="1322"/>
                  </a:lnTo>
                  <a:lnTo>
                    <a:pt x="415" y="1316"/>
                  </a:lnTo>
                  <a:lnTo>
                    <a:pt x="428" y="1309"/>
                  </a:lnTo>
                  <a:lnTo>
                    <a:pt x="439" y="1302"/>
                  </a:lnTo>
                  <a:lnTo>
                    <a:pt x="451" y="1294"/>
                  </a:lnTo>
                  <a:lnTo>
                    <a:pt x="463" y="1286"/>
                  </a:lnTo>
                  <a:lnTo>
                    <a:pt x="475" y="1280"/>
                  </a:lnTo>
                  <a:lnTo>
                    <a:pt x="486" y="1272"/>
                  </a:lnTo>
                  <a:lnTo>
                    <a:pt x="497" y="1264"/>
                  </a:lnTo>
                  <a:lnTo>
                    <a:pt x="508" y="1257"/>
                  </a:lnTo>
                  <a:lnTo>
                    <a:pt x="520" y="1250"/>
                  </a:lnTo>
                  <a:lnTo>
                    <a:pt x="530" y="1243"/>
                  </a:lnTo>
                  <a:lnTo>
                    <a:pt x="539" y="1236"/>
                  </a:lnTo>
                  <a:lnTo>
                    <a:pt x="549" y="1228"/>
                  </a:lnTo>
                  <a:lnTo>
                    <a:pt x="560" y="1222"/>
                  </a:lnTo>
                  <a:lnTo>
                    <a:pt x="569" y="1215"/>
                  </a:lnTo>
                  <a:lnTo>
                    <a:pt x="579" y="1209"/>
                  </a:lnTo>
                  <a:lnTo>
                    <a:pt x="588" y="1203"/>
                  </a:lnTo>
                  <a:lnTo>
                    <a:pt x="597" y="1198"/>
                  </a:lnTo>
                  <a:lnTo>
                    <a:pt x="605" y="1191"/>
                  </a:lnTo>
                  <a:lnTo>
                    <a:pt x="613" y="1185"/>
                  </a:lnTo>
                  <a:lnTo>
                    <a:pt x="619" y="1179"/>
                  </a:lnTo>
                  <a:lnTo>
                    <a:pt x="627" y="1175"/>
                  </a:lnTo>
                  <a:lnTo>
                    <a:pt x="633" y="1169"/>
                  </a:lnTo>
                  <a:lnTo>
                    <a:pt x="639" y="1165"/>
                  </a:lnTo>
                  <a:lnTo>
                    <a:pt x="645" y="1162"/>
                  </a:lnTo>
                  <a:lnTo>
                    <a:pt x="651" y="1158"/>
                  </a:lnTo>
                  <a:lnTo>
                    <a:pt x="659" y="1152"/>
                  </a:lnTo>
                  <a:lnTo>
                    <a:pt x="666" y="1147"/>
                  </a:lnTo>
                  <a:lnTo>
                    <a:pt x="670" y="1144"/>
                  </a:lnTo>
                  <a:lnTo>
                    <a:pt x="672" y="1144"/>
                  </a:lnTo>
                  <a:lnTo>
                    <a:pt x="671" y="1144"/>
                  </a:lnTo>
                  <a:lnTo>
                    <a:pt x="671" y="1147"/>
                  </a:lnTo>
                  <a:lnTo>
                    <a:pt x="671" y="1151"/>
                  </a:lnTo>
                  <a:lnTo>
                    <a:pt x="671" y="1157"/>
                  </a:lnTo>
                  <a:lnTo>
                    <a:pt x="670" y="1164"/>
                  </a:lnTo>
                  <a:lnTo>
                    <a:pt x="670" y="1172"/>
                  </a:lnTo>
                  <a:lnTo>
                    <a:pt x="670" y="1177"/>
                  </a:lnTo>
                  <a:lnTo>
                    <a:pt x="670" y="1182"/>
                  </a:lnTo>
                  <a:lnTo>
                    <a:pt x="670" y="1188"/>
                  </a:lnTo>
                  <a:lnTo>
                    <a:pt x="670" y="1194"/>
                  </a:lnTo>
                  <a:lnTo>
                    <a:pt x="670" y="1200"/>
                  </a:lnTo>
                  <a:lnTo>
                    <a:pt x="670" y="1206"/>
                  </a:lnTo>
                  <a:lnTo>
                    <a:pt x="670" y="1213"/>
                  </a:lnTo>
                  <a:lnTo>
                    <a:pt x="670" y="1220"/>
                  </a:lnTo>
                  <a:lnTo>
                    <a:pt x="670" y="1226"/>
                  </a:lnTo>
                  <a:lnTo>
                    <a:pt x="670" y="1234"/>
                  </a:lnTo>
                  <a:lnTo>
                    <a:pt x="671" y="1241"/>
                  </a:lnTo>
                  <a:lnTo>
                    <a:pt x="672" y="1250"/>
                  </a:lnTo>
                  <a:lnTo>
                    <a:pt x="672" y="1258"/>
                  </a:lnTo>
                  <a:lnTo>
                    <a:pt x="672" y="1267"/>
                  </a:lnTo>
                  <a:lnTo>
                    <a:pt x="673" y="1274"/>
                  </a:lnTo>
                  <a:lnTo>
                    <a:pt x="674" y="1284"/>
                  </a:lnTo>
                  <a:lnTo>
                    <a:pt x="675" y="1293"/>
                  </a:lnTo>
                  <a:lnTo>
                    <a:pt x="677" y="1303"/>
                  </a:lnTo>
                  <a:lnTo>
                    <a:pt x="679" y="1313"/>
                  </a:lnTo>
                  <a:lnTo>
                    <a:pt x="681" y="1322"/>
                  </a:lnTo>
                  <a:lnTo>
                    <a:pt x="681" y="1331"/>
                  </a:lnTo>
                  <a:lnTo>
                    <a:pt x="683" y="1341"/>
                  </a:lnTo>
                  <a:lnTo>
                    <a:pt x="684" y="1351"/>
                  </a:lnTo>
                  <a:lnTo>
                    <a:pt x="687" y="1361"/>
                  </a:lnTo>
                  <a:lnTo>
                    <a:pt x="688" y="1371"/>
                  </a:lnTo>
                  <a:lnTo>
                    <a:pt x="691" y="1382"/>
                  </a:lnTo>
                  <a:lnTo>
                    <a:pt x="694" y="1393"/>
                  </a:lnTo>
                  <a:lnTo>
                    <a:pt x="697" y="1403"/>
                  </a:lnTo>
                  <a:lnTo>
                    <a:pt x="699" y="1413"/>
                  </a:lnTo>
                  <a:lnTo>
                    <a:pt x="703" y="1425"/>
                  </a:lnTo>
                  <a:lnTo>
                    <a:pt x="706" y="1435"/>
                  </a:lnTo>
                  <a:lnTo>
                    <a:pt x="710" y="1447"/>
                  </a:lnTo>
                  <a:lnTo>
                    <a:pt x="714" y="1458"/>
                  </a:lnTo>
                  <a:lnTo>
                    <a:pt x="718" y="1469"/>
                  </a:lnTo>
                  <a:lnTo>
                    <a:pt x="722" y="1480"/>
                  </a:lnTo>
                  <a:lnTo>
                    <a:pt x="728" y="1492"/>
                  </a:lnTo>
                  <a:lnTo>
                    <a:pt x="731" y="1502"/>
                  </a:lnTo>
                  <a:lnTo>
                    <a:pt x="737" y="1514"/>
                  </a:lnTo>
                  <a:lnTo>
                    <a:pt x="741" y="1524"/>
                  </a:lnTo>
                  <a:lnTo>
                    <a:pt x="747" y="1536"/>
                  </a:lnTo>
                  <a:lnTo>
                    <a:pt x="752" y="1547"/>
                  </a:lnTo>
                  <a:lnTo>
                    <a:pt x="758" y="1558"/>
                  </a:lnTo>
                  <a:lnTo>
                    <a:pt x="765" y="1569"/>
                  </a:lnTo>
                  <a:lnTo>
                    <a:pt x="772" y="1581"/>
                  </a:lnTo>
                  <a:lnTo>
                    <a:pt x="778" y="1591"/>
                  </a:lnTo>
                  <a:lnTo>
                    <a:pt x="785" y="1602"/>
                  </a:lnTo>
                  <a:lnTo>
                    <a:pt x="792" y="1613"/>
                  </a:lnTo>
                  <a:lnTo>
                    <a:pt x="801" y="1624"/>
                  </a:lnTo>
                  <a:lnTo>
                    <a:pt x="808" y="1633"/>
                  </a:lnTo>
                  <a:lnTo>
                    <a:pt x="816" y="1644"/>
                  </a:lnTo>
                  <a:lnTo>
                    <a:pt x="825" y="1655"/>
                  </a:lnTo>
                  <a:lnTo>
                    <a:pt x="835" y="1666"/>
                  </a:lnTo>
                  <a:lnTo>
                    <a:pt x="844" y="1675"/>
                  </a:lnTo>
                  <a:lnTo>
                    <a:pt x="854" y="1684"/>
                  </a:lnTo>
                  <a:lnTo>
                    <a:pt x="864" y="1693"/>
                  </a:lnTo>
                  <a:lnTo>
                    <a:pt x="874" y="1701"/>
                  </a:lnTo>
                  <a:lnTo>
                    <a:pt x="884" y="1708"/>
                  </a:lnTo>
                  <a:lnTo>
                    <a:pt x="896" y="1716"/>
                  </a:lnTo>
                  <a:lnTo>
                    <a:pt x="907" y="1722"/>
                  </a:lnTo>
                  <a:lnTo>
                    <a:pt x="920" y="1729"/>
                  </a:lnTo>
                  <a:lnTo>
                    <a:pt x="933" y="1733"/>
                  </a:lnTo>
                  <a:lnTo>
                    <a:pt x="946" y="1739"/>
                  </a:lnTo>
                  <a:lnTo>
                    <a:pt x="959" y="1743"/>
                  </a:lnTo>
                  <a:lnTo>
                    <a:pt x="973" y="1748"/>
                  </a:lnTo>
                  <a:lnTo>
                    <a:pt x="986" y="1752"/>
                  </a:lnTo>
                  <a:lnTo>
                    <a:pt x="1000" y="1755"/>
                  </a:lnTo>
                  <a:lnTo>
                    <a:pt x="1015" y="1758"/>
                  </a:lnTo>
                  <a:lnTo>
                    <a:pt x="1030" y="1761"/>
                  </a:lnTo>
                  <a:lnTo>
                    <a:pt x="1043" y="1763"/>
                  </a:lnTo>
                  <a:lnTo>
                    <a:pt x="1058" y="1764"/>
                  </a:lnTo>
                  <a:lnTo>
                    <a:pt x="1073" y="1765"/>
                  </a:lnTo>
                  <a:lnTo>
                    <a:pt x="1087" y="1767"/>
                  </a:lnTo>
                  <a:lnTo>
                    <a:pt x="1101" y="1767"/>
                  </a:lnTo>
                  <a:lnTo>
                    <a:pt x="1118" y="1767"/>
                  </a:lnTo>
                  <a:lnTo>
                    <a:pt x="1132" y="1767"/>
                  </a:lnTo>
                  <a:lnTo>
                    <a:pt x="1148" y="1768"/>
                  </a:lnTo>
                  <a:lnTo>
                    <a:pt x="1162" y="1767"/>
                  </a:lnTo>
                  <a:lnTo>
                    <a:pt x="1178" y="1767"/>
                  </a:lnTo>
                  <a:lnTo>
                    <a:pt x="1193" y="1766"/>
                  </a:lnTo>
                  <a:lnTo>
                    <a:pt x="1208" y="1765"/>
                  </a:lnTo>
                  <a:lnTo>
                    <a:pt x="1224" y="1763"/>
                  </a:lnTo>
                  <a:lnTo>
                    <a:pt x="1239" y="1761"/>
                  </a:lnTo>
                  <a:lnTo>
                    <a:pt x="1254" y="1760"/>
                  </a:lnTo>
                  <a:lnTo>
                    <a:pt x="1270" y="1759"/>
                  </a:lnTo>
                  <a:lnTo>
                    <a:pt x="1284" y="1756"/>
                  </a:lnTo>
                  <a:lnTo>
                    <a:pt x="1298" y="1754"/>
                  </a:lnTo>
                  <a:lnTo>
                    <a:pt x="1312" y="1752"/>
                  </a:lnTo>
                  <a:lnTo>
                    <a:pt x="1327" y="1749"/>
                  </a:lnTo>
                  <a:lnTo>
                    <a:pt x="1340" y="1746"/>
                  </a:lnTo>
                  <a:lnTo>
                    <a:pt x="1354" y="1744"/>
                  </a:lnTo>
                  <a:lnTo>
                    <a:pt x="1367" y="1741"/>
                  </a:lnTo>
                  <a:lnTo>
                    <a:pt x="1381" y="1739"/>
                  </a:lnTo>
                  <a:lnTo>
                    <a:pt x="1393" y="1735"/>
                  </a:lnTo>
                  <a:lnTo>
                    <a:pt x="1407" y="1732"/>
                  </a:lnTo>
                  <a:lnTo>
                    <a:pt x="1419" y="1729"/>
                  </a:lnTo>
                  <a:lnTo>
                    <a:pt x="1431" y="1726"/>
                  </a:lnTo>
                  <a:lnTo>
                    <a:pt x="1442" y="1723"/>
                  </a:lnTo>
                  <a:lnTo>
                    <a:pt x="1453" y="1721"/>
                  </a:lnTo>
                  <a:lnTo>
                    <a:pt x="1464" y="1719"/>
                  </a:lnTo>
                  <a:lnTo>
                    <a:pt x="1475" y="1717"/>
                  </a:lnTo>
                  <a:lnTo>
                    <a:pt x="1483" y="1713"/>
                  </a:lnTo>
                  <a:lnTo>
                    <a:pt x="1493" y="1710"/>
                  </a:lnTo>
                  <a:lnTo>
                    <a:pt x="1501" y="1708"/>
                  </a:lnTo>
                  <a:lnTo>
                    <a:pt x="1510" y="1706"/>
                  </a:lnTo>
                  <a:lnTo>
                    <a:pt x="1517" y="1702"/>
                  </a:lnTo>
                  <a:lnTo>
                    <a:pt x="1525" y="1701"/>
                  </a:lnTo>
                  <a:lnTo>
                    <a:pt x="1531" y="1699"/>
                  </a:lnTo>
                  <a:lnTo>
                    <a:pt x="1538" y="1698"/>
                  </a:lnTo>
                  <a:lnTo>
                    <a:pt x="1548" y="1694"/>
                  </a:lnTo>
                  <a:lnTo>
                    <a:pt x="1556" y="1691"/>
                  </a:lnTo>
                  <a:lnTo>
                    <a:pt x="1560" y="1690"/>
                  </a:lnTo>
                  <a:lnTo>
                    <a:pt x="1562" y="1690"/>
                  </a:lnTo>
                  <a:lnTo>
                    <a:pt x="1563" y="1690"/>
                  </a:lnTo>
                  <a:lnTo>
                    <a:pt x="1569" y="1695"/>
                  </a:lnTo>
                  <a:lnTo>
                    <a:pt x="1572" y="1698"/>
                  </a:lnTo>
                  <a:lnTo>
                    <a:pt x="1576" y="1701"/>
                  </a:lnTo>
                  <a:lnTo>
                    <a:pt x="1582" y="1705"/>
                  </a:lnTo>
                  <a:lnTo>
                    <a:pt x="1589" y="1710"/>
                  </a:lnTo>
                  <a:lnTo>
                    <a:pt x="1596" y="1713"/>
                  </a:lnTo>
                  <a:lnTo>
                    <a:pt x="1606" y="1719"/>
                  </a:lnTo>
                  <a:lnTo>
                    <a:pt x="1615" y="1723"/>
                  </a:lnTo>
                  <a:lnTo>
                    <a:pt x="1626" y="1729"/>
                  </a:lnTo>
                  <a:lnTo>
                    <a:pt x="1631" y="1731"/>
                  </a:lnTo>
                  <a:lnTo>
                    <a:pt x="1637" y="1733"/>
                  </a:lnTo>
                  <a:lnTo>
                    <a:pt x="1643" y="1735"/>
                  </a:lnTo>
                  <a:lnTo>
                    <a:pt x="1650" y="1739"/>
                  </a:lnTo>
                  <a:lnTo>
                    <a:pt x="1656" y="1741"/>
                  </a:lnTo>
                  <a:lnTo>
                    <a:pt x="1663" y="1744"/>
                  </a:lnTo>
                  <a:lnTo>
                    <a:pt x="1671" y="1746"/>
                  </a:lnTo>
                  <a:lnTo>
                    <a:pt x="1679" y="1749"/>
                  </a:lnTo>
                  <a:lnTo>
                    <a:pt x="1686" y="1751"/>
                  </a:lnTo>
                  <a:lnTo>
                    <a:pt x="1694" y="1754"/>
                  </a:lnTo>
                  <a:lnTo>
                    <a:pt x="1701" y="1755"/>
                  </a:lnTo>
                  <a:lnTo>
                    <a:pt x="1711" y="1758"/>
                  </a:lnTo>
                  <a:lnTo>
                    <a:pt x="1719" y="1759"/>
                  </a:lnTo>
                  <a:lnTo>
                    <a:pt x="1729" y="1761"/>
                  </a:lnTo>
                  <a:lnTo>
                    <a:pt x="1738" y="1764"/>
                  </a:lnTo>
                  <a:lnTo>
                    <a:pt x="1748" y="1766"/>
                  </a:lnTo>
                  <a:lnTo>
                    <a:pt x="1757" y="1767"/>
                  </a:lnTo>
                  <a:lnTo>
                    <a:pt x="1767" y="1768"/>
                  </a:lnTo>
                  <a:lnTo>
                    <a:pt x="1778" y="1769"/>
                  </a:lnTo>
                  <a:lnTo>
                    <a:pt x="1789" y="1771"/>
                  </a:lnTo>
                  <a:lnTo>
                    <a:pt x="1799" y="1771"/>
                  </a:lnTo>
                  <a:lnTo>
                    <a:pt x="1811" y="1774"/>
                  </a:lnTo>
                  <a:lnTo>
                    <a:pt x="1822" y="1774"/>
                  </a:lnTo>
                  <a:lnTo>
                    <a:pt x="1835" y="1776"/>
                  </a:lnTo>
                  <a:lnTo>
                    <a:pt x="1846" y="1776"/>
                  </a:lnTo>
                  <a:lnTo>
                    <a:pt x="1858" y="1776"/>
                  </a:lnTo>
                  <a:lnTo>
                    <a:pt x="1871" y="1776"/>
                  </a:lnTo>
                  <a:lnTo>
                    <a:pt x="1884" y="1776"/>
                  </a:lnTo>
                  <a:lnTo>
                    <a:pt x="1897" y="1775"/>
                  </a:lnTo>
                  <a:lnTo>
                    <a:pt x="1910" y="1775"/>
                  </a:lnTo>
                  <a:lnTo>
                    <a:pt x="1923" y="1774"/>
                  </a:lnTo>
                  <a:lnTo>
                    <a:pt x="1939" y="1774"/>
                  </a:lnTo>
                  <a:lnTo>
                    <a:pt x="1952" y="1771"/>
                  </a:lnTo>
                  <a:lnTo>
                    <a:pt x="1967" y="1769"/>
                  </a:lnTo>
                  <a:lnTo>
                    <a:pt x="1981" y="1767"/>
                  </a:lnTo>
                  <a:lnTo>
                    <a:pt x="1998" y="1766"/>
                  </a:lnTo>
                  <a:lnTo>
                    <a:pt x="2013" y="1764"/>
                  </a:lnTo>
                  <a:lnTo>
                    <a:pt x="2029" y="1761"/>
                  </a:lnTo>
                  <a:lnTo>
                    <a:pt x="2045" y="1758"/>
                  </a:lnTo>
                  <a:lnTo>
                    <a:pt x="2063" y="1756"/>
                  </a:lnTo>
                  <a:lnTo>
                    <a:pt x="2078" y="1751"/>
                  </a:lnTo>
                  <a:lnTo>
                    <a:pt x="2094" y="1746"/>
                  </a:lnTo>
                  <a:lnTo>
                    <a:pt x="2108" y="1741"/>
                  </a:lnTo>
                  <a:lnTo>
                    <a:pt x="2125" y="1736"/>
                  </a:lnTo>
                  <a:lnTo>
                    <a:pt x="2139" y="1729"/>
                  </a:lnTo>
                  <a:lnTo>
                    <a:pt x="2154" y="1722"/>
                  </a:lnTo>
                  <a:lnTo>
                    <a:pt x="2169" y="1714"/>
                  </a:lnTo>
                  <a:lnTo>
                    <a:pt x="2184" y="1708"/>
                  </a:lnTo>
                  <a:lnTo>
                    <a:pt x="2197" y="1698"/>
                  </a:lnTo>
                  <a:lnTo>
                    <a:pt x="2211" y="1689"/>
                  </a:lnTo>
                  <a:lnTo>
                    <a:pt x="2225" y="1679"/>
                  </a:lnTo>
                  <a:lnTo>
                    <a:pt x="2239" y="1670"/>
                  </a:lnTo>
                  <a:lnTo>
                    <a:pt x="2251" y="1659"/>
                  </a:lnTo>
                  <a:lnTo>
                    <a:pt x="2264" y="1649"/>
                  </a:lnTo>
                  <a:lnTo>
                    <a:pt x="2277" y="1638"/>
                  </a:lnTo>
                  <a:lnTo>
                    <a:pt x="2290" y="1627"/>
                  </a:lnTo>
                  <a:lnTo>
                    <a:pt x="2301" y="1614"/>
                  </a:lnTo>
                  <a:lnTo>
                    <a:pt x="2313" y="1602"/>
                  </a:lnTo>
                  <a:lnTo>
                    <a:pt x="2324" y="1589"/>
                  </a:lnTo>
                  <a:lnTo>
                    <a:pt x="2336" y="1576"/>
                  </a:lnTo>
                  <a:lnTo>
                    <a:pt x="2347" y="1563"/>
                  </a:lnTo>
                  <a:lnTo>
                    <a:pt x="2358" y="1550"/>
                  </a:lnTo>
                  <a:lnTo>
                    <a:pt x="2368" y="1537"/>
                  </a:lnTo>
                  <a:lnTo>
                    <a:pt x="2379" y="1524"/>
                  </a:lnTo>
                  <a:lnTo>
                    <a:pt x="2388" y="1510"/>
                  </a:lnTo>
                  <a:lnTo>
                    <a:pt x="2398" y="1495"/>
                  </a:lnTo>
                  <a:lnTo>
                    <a:pt x="2406" y="1481"/>
                  </a:lnTo>
                  <a:lnTo>
                    <a:pt x="2416" y="1468"/>
                  </a:lnTo>
                  <a:lnTo>
                    <a:pt x="2425" y="1454"/>
                  </a:lnTo>
                  <a:lnTo>
                    <a:pt x="2434" y="1441"/>
                  </a:lnTo>
                  <a:lnTo>
                    <a:pt x="2442" y="1426"/>
                  </a:lnTo>
                  <a:lnTo>
                    <a:pt x="2451" y="1413"/>
                  </a:lnTo>
                  <a:lnTo>
                    <a:pt x="2458" y="1399"/>
                  </a:lnTo>
                  <a:lnTo>
                    <a:pt x="2465" y="1385"/>
                  </a:lnTo>
                  <a:lnTo>
                    <a:pt x="2472" y="1371"/>
                  </a:lnTo>
                  <a:lnTo>
                    <a:pt x="2480" y="1357"/>
                  </a:lnTo>
                  <a:lnTo>
                    <a:pt x="2485" y="1343"/>
                  </a:lnTo>
                  <a:lnTo>
                    <a:pt x="2492" y="1330"/>
                  </a:lnTo>
                  <a:lnTo>
                    <a:pt x="2498" y="1317"/>
                  </a:lnTo>
                  <a:lnTo>
                    <a:pt x="2505" y="1305"/>
                  </a:lnTo>
                  <a:lnTo>
                    <a:pt x="2509" y="1292"/>
                  </a:lnTo>
                  <a:lnTo>
                    <a:pt x="2515" y="1280"/>
                  </a:lnTo>
                  <a:lnTo>
                    <a:pt x="2520" y="1268"/>
                  </a:lnTo>
                  <a:lnTo>
                    <a:pt x="2526" y="1257"/>
                  </a:lnTo>
                  <a:lnTo>
                    <a:pt x="2530" y="1245"/>
                  </a:lnTo>
                  <a:lnTo>
                    <a:pt x="2534" y="1234"/>
                  </a:lnTo>
                  <a:lnTo>
                    <a:pt x="2539" y="1224"/>
                  </a:lnTo>
                  <a:lnTo>
                    <a:pt x="2544" y="1214"/>
                  </a:lnTo>
                  <a:lnTo>
                    <a:pt x="2546" y="1203"/>
                  </a:lnTo>
                  <a:lnTo>
                    <a:pt x="2550" y="1193"/>
                  </a:lnTo>
                  <a:lnTo>
                    <a:pt x="2553" y="1185"/>
                  </a:lnTo>
                  <a:lnTo>
                    <a:pt x="2556" y="1177"/>
                  </a:lnTo>
                  <a:lnTo>
                    <a:pt x="2559" y="1168"/>
                  </a:lnTo>
                  <a:lnTo>
                    <a:pt x="2562" y="1162"/>
                  </a:lnTo>
                  <a:lnTo>
                    <a:pt x="2564" y="1155"/>
                  </a:lnTo>
                  <a:lnTo>
                    <a:pt x="2566" y="1149"/>
                  </a:lnTo>
                  <a:lnTo>
                    <a:pt x="2568" y="1139"/>
                  </a:lnTo>
                  <a:lnTo>
                    <a:pt x="2572" y="1132"/>
                  </a:lnTo>
                  <a:lnTo>
                    <a:pt x="2574" y="1128"/>
                  </a:lnTo>
                  <a:lnTo>
                    <a:pt x="2575" y="1126"/>
                  </a:lnTo>
                  <a:lnTo>
                    <a:pt x="2575" y="1126"/>
                  </a:lnTo>
                  <a:lnTo>
                    <a:pt x="2576" y="1130"/>
                  </a:lnTo>
                  <a:lnTo>
                    <a:pt x="2578" y="1135"/>
                  </a:lnTo>
                  <a:lnTo>
                    <a:pt x="2582" y="1143"/>
                  </a:lnTo>
                  <a:lnTo>
                    <a:pt x="2585" y="1152"/>
                  </a:lnTo>
                  <a:lnTo>
                    <a:pt x="2589" y="1163"/>
                  </a:lnTo>
                  <a:lnTo>
                    <a:pt x="2591" y="1168"/>
                  </a:lnTo>
                  <a:lnTo>
                    <a:pt x="2594" y="1175"/>
                  </a:lnTo>
                  <a:lnTo>
                    <a:pt x="2597" y="1181"/>
                  </a:lnTo>
                  <a:lnTo>
                    <a:pt x="2600" y="1189"/>
                  </a:lnTo>
                  <a:lnTo>
                    <a:pt x="2602" y="1195"/>
                  </a:lnTo>
                  <a:lnTo>
                    <a:pt x="2606" y="1203"/>
                  </a:lnTo>
                  <a:lnTo>
                    <a:pt x="2609" y="1211"/>
                  </a:lnTo>
                  <a:lnTo>
                    <a:pt x="2612" y="1220"/>
                  </a:lnTo>
                  <a:lnTo>
                    <a:pt x="2615" y="1227"/>
                  </a:lnTo>
                  <a:lnTo>
                    <a:pt x="2620" y="1236"/>
                  </a:lnTo>
                  <a:lnTo>
                    <a:pt x="2624" y="1246"/>
                  </a:lnTo>
                  <a:lnTo>
                    <a:pt x="2629" y="1256"/>
                  </a:lnTo>
                  <a:lnTo>
                    <a:pt x="2632" y="1264"/>
                  </a:lnTo>
                  <a:lnTo>
                    <a:pt x="2635" y="1273"/>
                  </a:lnTo>
                  <a:lnTo>
                    <a:pt x="2640" y="1283"/>
                  </a:lnTo>
                  <a:lnTo>
                    <a:pt x="2644" y="1294"/>
                  </a:lnTo>
                  <a:lnTo>
                    <a:pt x="2648" y="1304"/>
                  </a:lnTo>
                  <a:lnTo>
                    <a:pt x="2654" y="1314"/>
                  </a:lnTo>
                  <a:lnTo>
                    <a:pt x="2658" y="1325"/>
                  </a:lnTo>
                  <a:lnTo>
                    <a:pt x="2664" y="1336"/>
                  </a:lnTo>
                  <a:lnTo>
                    <a:pt x="2667" y="1345"/>
                  </a:lnTo>
                  <a:lnTo>
                    <a:pt x="2672" y="1355"/>
                  </a:lnTo>
                  <a:lnTo>
                    <a:pt x="2676" y="1366"/>
                  </a:lnTo>
                  <a:lnTo>
                    <a:pt x="2681" y="1377"/>
                  </a:lnTo>
                  <a:lnTo>
                    <a:pt x="2686" y="1387"/>
                  </a:lnTo>
                  <a:lnTo>
                    <a:pt x="2691" y="1398"/>
                  </a:lnTo>
                  <a:lnTo>
                    <a:pt x="2695" y="1409"/>
                  </a:lnTo>
                  <a:lnTo>
                    <a:pt x="2701" y="1420"/>
                  </a:lnTo>
                  <a:lnTo>
                    <a:pt x="2705" y="1430"/>
                  </a:lnTo>
                  <a:lnTo>
                    <a:pt x="2711" y="1441"/>
                  </a:lnTo>
                  <a:lnTo>
                    <a:pt x="2715" y="1451"/>
                  </a:lnTo>
                  <a:lnTo>
                    <a:pt x="2721" y="1462"/>
                  </a:lnTo>
                  <a:lnTo>
                    <a:pt x="2725" y="1471"/>
                  </a:lnTo>
                  <a:lnTo>
                    <a:pt x="2730" y="1482"/>
                  </a:lnTo>
                  <a:lnTo>
                    <a:pt x="2735" y="1492"/>
                  </a:lnTo>
                  <a:lnTo>
                    <a:pt x="2740" y="1503"/>
                  </a:lnTo>
                  <a:lnTo>
                    <a:pt x="2744" y="1512"/>
                  </a:lnTo>
                  <a:lnTo>
                    <a:pt x="2749" y="1522"/>
                  </a:lnTo>
                  <a:lnTo>
                    <a:pt x="2752" y="1530"/>
                  </a:lnTo>
                  <a:lnTo>
                    <a:pt x="2758" y="1540"/>
                  </a:lnTo>
                  <a:lnTo>
                    <a:pt x="2761" y="1549"/>
                  </a:lnTo>
                  <a:lnTo>
                    <a:pt x="2767" y="1558"/>
                  </a:lnTo>
                  <a:lnTo>
                    <a:pt x="2770" y="1567"/>
                  </a:lnTo>
                  <a:lnTo>
                    <a:pt x="2775" y="1575"/>
                  </a:lnTo>
                  <a:lnTo>
                    <a:pt x="2779" y="1583"/>
                  </a:lnTo>
                  <a:lnTo>
                    <a:pt x="2783" y="1591"/>
                  </a:lnTo>
                  <a:lnTo>
                    <a:pt x="2787" y="1597"/>
                  </a:lnTo>
                  <a:lnTo>
                    <a:pt x="2792" y="1605"/>
                  </a:lnTo>
                  <a:lnTo>
                    <a:pt x="2795" y="1612"/>
                  </a:lnTo>
                  <a:lnTo>
                    <a:pt x="2799" y="1618"/>
                  </a:lnTo>
                  <a:lnTo>
                    <a:pt x="2803" y="1624"/>
                  </a:lnTo>
                  <a:lnTo>
                    <a:pt x="2807" y="1630"/>
                  </a:lnTo>
                  <a:lnTo>
                    <a:pt x="2811" y="1637"/>
                  </a:lnTo>
                  <a:lnTo>
                    <a:pt x="2818" y="1647"/>
                  </a:lnTo>
                  <a:lnTo>
                    <a:pt x="2821" y="1651"/>
                  </a:lnTo>
                  <a:lnTo>
                    <a:pt x="2825" y="1656"/>
                  </a:lnTo>
                  <a:lnTo>
                    <a:pt x="2828" y="1662"/>
                  </a:lnTo>
                  <a:lnTo>
                    <a:pt x="2832" y="1668"/>
                  </a:lnTo>
                  <a:lnTo>
                    <a:pt x="2836" y="1674"/>
                  </a:lnTo>
                  <a:lnTo>
                    <a:pt x="2840" y="1679"/>
                  </a:lnTo>
                  <a:lnTo>
                    <a:pt x="2844" y="1686"/>
                  </a:lnTo>
                  <a:lnTo>
                    <a:pt x="2849" y="1693"/>
                  </a:lnTo>
                  <a:lnTo>
                    <a:pt x="2853" y="1699"/>
                  </a:lnTo>
                  <a:lnTo>
                    <a:pt x="2859" y="1706"/>
                  </a:lnTo>
                  <a:lnTo>
                    <a:pt x="2863" y="1712"/>
                  </a:lnTo>
                  <a:lnTo>
                    <a:pt x="2868" y="1720"/>
                  </a:lnTo>
                  <a:lnTo>
                    <a:pt x="2873" y="1726"/>
                  </a:lnTo>
                  <a:lnTo>
                    <a:pt x="2878" y="1733"/>
                  </a:lnTo>
                  <a:lnTo>
                    <a:pt x="2883" y="1740"/>
                  </a:lnTo>
                  <a:lnTo>
                    <a:pt x="2888" y="1747"/>
                  </a:lnTo>
                  <a:lnTo>
                    <a:pt x="2894" y="1754"/>
                  </a:lnTo>
                  <a:lnTo>
                    <a:pt x="2899" y="1761"/>
                  </a:lnTo>
                  <a:lnTo>
                    <a:pt x="2905" y="1769"/>
                  </a:lnTo>
                  <a:lnTo>
                    <a:pt x="2911" y="1777"/>
                  </a:lnTo>
                  <a:lnTo>
                    <a:pt x="2917" y="1783"/>
                  </a:lnTo>
                  <a:lnTo>
                    <a:pt x="2922" y="1791"/>
                  </a:lnTo>
                  <a:lnTo>
                    <a:pt x="2928" y="1799"/>
                  </a:lnTo>
                  <a:lnTo>
                    <a:pt x="2934" y="1806"/>
                  </a:lnTo>
                  <a:lnTo>
                    <a:pt x="2940" y="1813"/>
                  </a:lnTo>
                  <a:lnTo>
                    <a:pt x="2945" y="1821"/>
                  </a:lnTo>
                  <a:lnTo>
                    <a:pt x="2952" y="1828"/>
                  </a:lnTo>
                  <a:lnTo>
                    <a:pt x="2958" y="1836"/>
                  </a:lnTo>
                  <a:lnTo>
                    <a:pt x="2964" y="1843"/>
                  </a:lnTo>
                  <a:lnTo>
                    <a:pt x="2969" y="1849"/>
                  </a:lnTo>
                  <a:lnTo>
                    <a:pt x="2975" y="1856"/>
                  </a:lnTo>
                  <a:lnTo>
                    <a:pt x="2981" y="1863"/>
                  </a:lnTo>
                  <a:lnTo>
                    <a:pt x="2987" y="1869"/>
                  </a:lnTo>
                  <a:lnTo>
                    <a:pt x="2993" y="1875"/>
                  </a:lnTo>
                  <a:lnTo>
                    <a:pt x="2999" y="1882"/>
                  </a:lnTo>
                  <a:lnTo>
                    <a:pt x="3005" y="1888"/>
                  </a:lnTo>
                  <a:lnTo>
                    <a:pt x="3011" y="1894"/>
                  </a:lnTo>
                  <a:lnTo>
                    <a:pt x="3016" y="1899"/>
                  </a:lnTo>
                  <a:lnTo>
                    <a:pt x="3022" y="1905"/>
                  </a:lnTo>
                  <a:lnTo>
                    <a:pt x="3027" y="1911"/>
                  </a:lnTo>
                  <a:lnTo>
                    <a:pt x="3033" y="1916"/>
                  </a:lnTo>
                  <a:lnTo>
                    <a:pt x="3038" y="1921"/>
                  </a:lnTo>
                  <a:lnTo>
                    <a:pt x="3044" y="1927"/>
                  </a:lnTo>
                  <a:lnTo>
                    <a:pt x="3050" y="1932"/>
                  </a:lnTo>
                  <a:lnTo>
                    <a:pt x="3060" y="1940"/>
                  </a:lnTo>
                  <a:lnTo>
                    <a:pt x="3070" y="1948"/>
                  </a:lnTo>
                  <a:lnTo>
                    <a:pt x="3080" y="1953"/>
                  </a:lnTo>
                  <a:lnTo>
                    <a:pt x="3090" y="1959"/>
                  </a:lnTo>
                  <a:lnTo>
                    <a:pt x="3097" y="1962"/>
                  </a:lnTo>
                  <a:lnTo>
                    <a:pt x="3106" y="1965"/>
                  </a:lnTo>
                  <a:lnTo>
                    <a:pt x="3114" y="1965"/>
                  </a:lnTo>
                  <a:lnTo>
                    <a:pt x="3121" y="1965"/>
                  </a:lnTo>
                  <a:lnTo>
                    <a:pt x="3129" y="1961"/>
                  </a:lnTo>
                  <a:lnTo>
                    <a:pt x="3136" y="1954"/>
                  </a:lnTo>
                  <a:lnTo>
                    <a:pt x="3138" y="1950"/>
                  </a:lnTo>
                  <a:lnTo>
                    <a:pt x="3140" y="1944"/>
                  </a:lnTo>
                  <a:lnTo>
                    <a:pt x="3141" y="1938"/>
                  </a:lnTo>
                  <a:lnTo>
                    <a:pt x="3143" y="1932"/>
                  </a:lnTo>
                  <a:lnTo>
                    <a:pt x="3143" y="1922"/>
                  </a:lnTo>
                  <a:lnTo>
                    <a:pt x="3143" y="1914"/>
                  </a:lnTo>
                  <a:lnTo>
                    <a:pt x="3141" y="1907"/>
                  </a:lnTo>
                  <a:lnTo>
                    <a:pt x="3141" y="1902"/>
                  </a:lnTo>
                  <a:lnTo>
                    <a:pt x="3141" y="1895"/>
                  </a:lnTo>
                  <a:lnTo>
                    <a:pt x="3141" y="1890"/>
                  </a:lnTo>
                  <a:lnTo>
                    <a:pt x="3141" y="1882"/>
                  </a:lnTo>
                  <a:lnTo>
                    <a:pt x="3140" y="1874"/>
                  </a:lnTo>
                  <a:lnTo>
                    <a:pt x="3139" y="1866"/>
                  </a:lnTo>
                  <a:lnTo>
                    <a:pt x="3139" y="1858"/>
                  </a:lnTo>
                  <a:lnTo>
                    <a:pt x="3136" y="1848"/>
                  </a:lnTo>
                  <a:lnTo>
                    <a:pt x="3136" y="1839"/>
                  </a:lnTo>
                  <a:lnTo>
                    <a:pt x="3134" y="1829"/>
                  </a:lnTo>
                  <a:lnTo>
                    <a:pt x="3133" y="1820"/>
                  </a:lnTo>
                  <a:lnTo>
                    <a:pt x="3130" y="1813"/>
                  </a:lnTo>
                  <a:lnTo>
                    <a:pt x="3130" y="1806"/>
                  </a:lnTo>
                  <a:lnTo>
                    <a:pt x="3128" y="1801"/>
                  </a:lnTo>
                  <a:lnTo>
                    <a:pt x="3128" y="1795"/>
                  </a:lnTo>
                  <a:lnTo>
                    <a:pt x="3125" y="1783"/>
                  </a:lnTo>
                  <a:lnTo>
                    <a:pt x="3122" y="1772"/>
                  </a:lnTo>
                  <a:lnTo>
                    <a:pt x="3119" y="1760"/>
                  </a:lnTo>
                  <a:lnTo>
                    <a:pt x="3116" y="1749"/>
                  </a:lnTo>
                  <a:lnTo>
                    <a:pt x="3113" y="1737"/>
                  </a:lnTo>
                  <a:lnTo>
                    <a:pt x="3109" y="1726"/>
                  </a:lnTo>
                  <a:lnTo>
                    <a:pt x="3105" y="1714"/>
                  </a:lnTo>
                  <a:lnTo>
                    <a:pt x="3101" y="1703"/>
                  </a:lnTo>
                  <a:lnTo>
                    <a:pt x="3096" y="1693"/>
                  </a:lnTo>
                  <a:lnTo>
                    <a:pt x="3093" y="1683"/>
                  </a:lnTo>
                  <a:lnTo>
                    <a:pt x="3088" y="1672"/>
                  </a:lnTo>
                  <a:lnTo>
                    <a:pt x="3084" y="1661"/>
                  </a:lnTo>
                  <a:lnTo>
                    <a:pt x="3080" y="1651"/>
                  </a:lnTo>
                  <a:lnTo>
                    <a:pt x="3076" y="1641"/>
                  </a:lnTo>
                  <a:lnTo>
                    <a:pt x="3071" y="1630"/>
                  </a:lnTo>
                  <a:lnTo>
                    <a:pt x="3065" y="1620"/>
                  </a:lnTo>
                  <a:lnTo>
                    <a:pt x="3060" y="1609"/>
                  </a:lnTo>
                  <a:lnTo>
                    <a:pt x="3056" y="1599"/>
                  </a:lnTo>
                  <a:lnTo>
                    <a:pt x="3050" y="1590"/>
                  </a:lnTo>
                  <a:lnTo>
                    <a:pt x="3045" y="1580"/>
                  </a:lnTo>
                  <a:lnTo>
                    <a:pt x="3039" y="1570"/>
                  </a:lnTo>
                  <a:lnTo>
                    <a:pt x="3035" y="1561"/>
                  </a:lnTo>
                  <a:lnTo>
                    <a:pt x="3028" y="1551"/>
                  </a:lnTo>
                  <a:lnTo>
                    <a:pt x="3023" y="1541"/>
                  </a:lnTo>
                  <a:lnTo>
                    <a:pt x="3016" y="1532"/>
                  </a:lnTo>
                  <a:lnTo>
                    <a:pt x="3011" y="1523"/>
                  </a:lnTo>
                  <a:lnTo>
                    <a:pt x="3004" y="1513"/>
                  </a:lnTo>
                  <a:lnTo>
                    <a:pt x="2999" y="1504"/>
                  </a:lnTo>
                  <a:lnTo>
                    <a:pt x="2992" y="1495"/>
                  </a:lnTo>
                  <a:lnTo>
                    <a:pt x="2987" y="1488"/>
                  </a:lnTo>
                  <a:lnTo>
                    <a:pt x="2978" y="1476"/>
                  </a:lnTo>
                  <a:lnTo>
                    <a:pt x="2969" y="1465"/>
                  </a:lnTo>
                  <a:lnTo>
                    <a:pt x="2960" y="1454"/>
                  </a:lnTo>
                  <a:lnTo>
                    <a:pt x="2953" y="1444"/>
                  </a:lnTo>
                  <a:lnTo>
                    <a:pt x="2944" y="1434"/>
                  </a:lnTo>
                  <a:lnTo>
                    <a:pt x="2936" y="1424"/>
                  </a:lnTo>
                  <a:lnTo>
                    <a:pt x="2928" y="1414"/>
                  </a:lnTo>
                  <a:lnTo>
                    <a:pt x="2920" y="1405"/>
                  </a:lnTo>
                  <a:lnTo>
                    <a:pt x="2910" y="1395"/>
                  </a:lnTo>
                  <a:lnTo>
                    <a:pt x="2902" y="1385"/>
                  </a:lnTo>
                  <a:lnTo>
                    <a:pt x="2892" y="1375"/>
                  </a:lnTo>
                  <a:lnTo>
                    <a:pt x="2885" y="1366"/>
                  </a:lnTo>
                  <a:lnTo>
                    <a:pt x="2876" y="1356"/>
                  </a:lnTo>
                  <a:lnTo>
                    <a:pt x="2867" y="1349"/>
                  </a:lnTo>
                  <a:lnTo>
                    <a:pt x="2859" y="1340"/>
                  </a:lnTo>
                  <a:lnTo>
                    <a:pt x="2851" y="1332"/>
                  </a:lnTo>
                  <a:lnTo>
                    <a:pt x="2841" y="1322"/>
                  </a:lnTo>
                  <a:lnTo>
                    <a:pt x="2832" y="1315"/>
                  </a:lnTo>
                  <a:lnTo>
                    <a:pt x="2823" y="1306"/>
                  </a:lnTo>
                  <a:lnTo>
                    <a:pt x="2815" y="1299"/>
                  </a:lnTo>
                  <a:lnTo>
                    <a:pt x="2806" y="1291"/>
                  </a:lnTo>
                  <a:lnTo>
                    <a:pt x="2797" y="1283"/>
                  </a:lnTo>
                  <a:lnTo>
                    <a:pt x="2788" y="1276"/>
                  </a:lnTo>
                  <a:lnTo>
                    <a:pt x="2781" y="1270"/>
                  </a:lnTo>
                  <a:lnTo>
                    <a:pt x="2772" y="1262"/>
                  </a:lnTo>
                  <a:lnTo>
                    <a:pt x="2764" y="1255"/>
                  </a:lnTo>
                  <a:lnTo>
                    <a:pt x="2756" y="1248"/>
                  </a:lnTo>
                  <a:lnTo>
                    <a:pt x="2748" y="1243"/>
                  </a:lnTo>
                  <a:lnTo>
                    <a:pt x="2739" y="1236"/>
                  </a:lnTo>
                  <a:lnTo>
                    <a:pt x="2732" y="1229"/>
                  </a:lnTo>
                  <a:lnTo>
                    <a:pt x="2724" y="1224"/>
                  </a:lnTo>
                  <a:lnTo>
                    <a:pt x="2717" y="1218"/>
                  </a:lnTo>
                  <a:lnTo>
                    <a:pt x="2709" y="1212"/>
                  </a:lnTo>
                  <a:lnTo>
                    <a:pt x="2701" y="1206"/>
                  </a:lnTo>
                  <a:lnTo>
                    <a:pt x="2693" y="1201"/>
                  </a:lnTo>
                  <a:lnTo>
                    <a:pt x="2687" y="1195"/>
                  </a:lnTo>
                  <a:lnTo>
                    <a:pt x="2679" y="1190"/>
                  </a:lnTo>
                  <a:lnTo>
                    <a:pt x="2672" y="1186"/>
                  </a:lnTo>
                  <a:lnTo>
                    <a:pt x="2666" y="1180"/>
                  </a:lnTo>
                  <a:lnTo>
                    <a:pt x="2659" y="1177"/>
                  </a:lnTo>
                  <a:lnTo>
                    <a:pt x="2653" y="1172"/>
                  </a:lnTo>
                  <a:lnTo>
                    <a:pt x="2646" y="1168"/>
                  </a:lnTo>
                  <a:lnTo>
                    <a:pt x="2641" y="1164"/>
                  </a:lnTo>
                  <a:lnTo>
                    <a:pt x="2635" y="1160"/>
                  </a:lnTo>
                  <a:lnTo>
                    <a:pt x="2629" y="1157"/>
                  </a:lnTo>
                  <a:lnTo>
                    <a:pt x="2624" y="1154"/>
                  </a:lnTo>
                  <a:lnTo>
                    <a:pt x="2619" y="1151"/>
                  </a:lnTo>
                  <a:lnTo>
                    <a:pt x="2614" y="1148"/>
                  </a:lnTo>
                  <a:lnTo>
                    <a:pt x="2605" y="1142"/>
                  </a:lnTo>
                  <a:lnTo>
                    <a:pt x="2597" y="1137"/>
                  </a:lnTo>
                  <a:lnTo>
                    <a:pt x="2589" y="1133"/>
                  </a:lnTo>
                  <a:lnTo>
                    <a:pt x="2585" y="1130"/>
                  </a:lnTo>
                  <a:lnTo>
                    <a:pt x="2577" y="1125"/>
                  </a:lnTo>
                  <a:lnTo>
                    <a:pt x="2575" y="1124"/>
                  </a:lnTo>
                  <a:lnTo>
                    <a:pt x="2575" y="1121"/>
                  </a:lnTo>
                  <a:lnTo>
                    <a:pt x="2577" y="1113"/>
                  </a:lnTo>
                  <a:lnTo>
                    <a:pt x="2578" y="1106"/>
                  </a:lnTo>
                  <a:lnTo>
                    <a:pt x="2580" y="1099"/>
                  </a:lnTo>
                  <a:lnTo>
                    <a:pt x="2582" y="1091"/>
                  </a:lnTo>
                  <a:lnTo>
                    <a:pt x="2585" y="1083"/>
                  </a:lnTo>
                  <a:lnTo>
                    <a:pt x="2586" y="1072"/>
                  </a:lnTo>
                  <a:lnTo>
                    <a:pt x="2588" y="1061"/>
                  </a:lnTo>
                  <a:lnTo>
                    <a:pt x="2588" y="1054"/>
                  </a:lnTo>
                  <a:lnTo>
                    <a:pt x="2589" y="1048"/>
                  </a:lnTo>
                  <a:lnTo>
                    <a:pt x="2590" y="1041"/>
                  </a:lnTo>
                  <a:lnTo>
                    <a:pt x="2591" y="1036"/>
                  </a:lnTo>
                  <a:lnTo>
                    <a:pt x="2591" y="1028"/>
                  </a:lnTo>
                  <a:lnTo>
                    <a:pt x="2592" y="1021"/>
                  </a:lnTo>
                  <a:lnTo>
                    <a:pt x="2594" y="1014"/>
                  </a:lnTo>
                  <a:lnTo>
                    <a:pt x="2595" y="1007"/>
                  </a:lnTo>
                  <a:lnTo>
                    <a:pt x="2595" y="999"/>
                  </a:lnTo>
                  <a:lnTo>
                    <a:pt x="2596" y="992"/>
                  </a:lnTo>
                  <a:lnTo>
                    <a:pt x="2597" y="984"/>
                  </a:lnTo>
                  <a:lnTo>
                    <a:pt x="2598" y="976"/>
                  </a:lnTo>
                  <a:lnTo>
                    <a:pt x="2597" y="967"/>
                  </a:lnTo>
                  <a:lnTo>
                    <a:pt x="2597" y="958"/>
                  </a:lnTo>
                  <a:lnTo>
                    <a:pt x="2597" y="949"/>
                  </a:lnTo>
                  <a:lnTo>
                    <a:pt x="2597" y="940"/>
                  </a:lnTo>
                  <a:lnTo>
                    <a:pt x="2596" y="931"/>
                  </a:lnTo>
                  <a:lnTo>
                    <a:pt x="2596" y="922"/>
                  </a:lnTo>
                  <a:lnTo>
                    <a:pt x="2596" y="913"/>
                  </a:lnTo>
                  <a:lnTo>
                    <a:pt x="2596" y="904"/>
                  </a:lnTo>
                  <a:lnTo>
                    <a:pt x="2595" y="894"/>
                  </a:lnTo>
                  <a:lnTo>
                    <a:pt x="2594" y="885"/>
                  </a:lnTo>
                  <a:lnTo>
                    <a:pt x="2592" y="875"/>
                  </a:lnTo>
                  <a:lnTo>
                    <a:pt x="2592" y="865"/>
                  </a:lnTo>
                  <a:lnTo>
                    <a:pt x="2590" y="855"/>
                  </a:lnTo>
                  <a:lnTo>
                    <a:pt x="2589" y="845"/>
                  </a:lnTo>
                  <a:lnTo>
                    <a:pt x="2588" y="835"/>
                  </a:lnTo>
                  <a:lnTo>
                    <a:pt x="2587" y="827"/>
                  </a:lnTo>
                  <a:lnTo>
                    <a:pt x="2584" y="816"/>
                  </a:lnTo>
                  <a:lnTo>
                    <a:pt x="2582" y="805"/>
                  </a:lnTo>
                  <a:lnTo>
                    <a:pt x="2579" y="794"/>
                  </a:lnTo>
                  <a:lnTo>
                    <a:pt x="2577" y="784"/>
                  </a:lnTo>
                  <a:lnTo>
                    <a:pt x="2574" y="773"/>
                  </a:lnTo>
                  <a:lnTo>
                    <a:pt x="2571" y="763"/>
                  </a:lnTo>
                  <a:lnTo>
                    <a:pt x="2567" y="752"/>
                  </a:lnTo>
                  <a:lnTo>
                    <a:pt x="2565" y="742"/>
                  </a:lnTo>
                  <a:lnTo>
                    <a:pt x="2561" y="731"/>
                  </a:lnTo>
                  <a:lnTo>
                    <a:pt x="2557" y="720"/>
                  </a:lnTo>
                  <a:lnTo>
                    <a:pt x="2553" y="709"/>
                  </a:lnTo>
                  <a:lnTo>
                    <a:pt x="2549" y="699"/>
                  </a:lnTo>
                  <a:lnTo>
                    <a:pt x="2543" y="689"/>
                  </a:lnTo>
                  <a:lnTo>
                    <a:pt x="2539" y="678"/>
                  </a:lnTo>
                  <a:lnTo>
                    <a:pt x="2533" y="667"/>
                  </a:lnTo>
                  <a:lnTo>
                    <a:pt x="2529" y="657"/>
                  </a:lnTo>
                  <a:lnTo>
                    <a:pt x="2522" y="645"/>
                  </a:lnTo>
                  <a:lnTo>
                    <a:pt x="2516" y="634"/>
                  </a:lnTo>
                  <a:lnTo>
                    <a:pt x="2508" y="624"/>
                  </a:lnTo>
                  <a:lnTo>
                    <a:pt x="2502" y="614"/>
                  </a:lnTo>
                  <a:lnTo>
                    <a:pt x="2493" y="604"/>
                  </a:lnTo>
                  <a:lnTo>
                    <a:pt x="2485" y="594"/>
                  </a:lnTo>
                  <a:lnTo>
                    <a:pt x="2476" y="586"/>
                  </a:lnTo>
                  <a:lnTo>
                    <a:pt x="2469" y="578"/>
                  </a:lnTo>
                  <a:lnTo>
                    <a:pt x="2459" y="568"/>
                  </a:lnTo>
                  <a:lnTo>
                    <a:pt x="2450" y="560"/>
                  </a:lnTo>
                  <a:lnTo>
                    <a:pt x="2440" y="552"/>
                  </a:lnTo>
                  <a:lnTo>
                    <a:pt x="2430" y="545"/>
                  </a:lnTo>
                  <a:lnTo>
                    <a:pt x="2419" y="536"/>
                  </a:lnTo>
                  <a:lnTo>
                    <a:pt x="2410" y="530"/>
                  </a:lnTo>
                  <a:lnTo>
                    <a:pt x="2400" y="523"/>
                  </a:lnTo>
                  <a:lnTo>
                    <a:pt x="2390" y="517"/>
                  </a:lnTo>
                  <a:lnTo>
                    <a:pt x="2378" y="509"/>
                  </a:lnTo>
                  <a:lnTo>
                    <a:pt x="2367" y="502"/>
                  </a:lnTo>
                  <a:lnTo>
                    <a:pt x="2355" y="496"/>
                  </a:lnTo>
                  <a:lnTo>
                    <a:pt x="2344" y="490"/>
                  </a:lnTo>
                  <a:lnTo>
                    <a:pt x="2332" y="484"/>
                  </a:lnTo>
                  <a:lnTo>
                    <a:pt x="2321" y="477"/>
                  </a:lnTo>
                  <a:lnTo>
                    <a:pt x="2309" y="472"/>
                  </a:lnTo>
                  <a:lnTo>
                    <a:pt x="2298" y="467"/>
                  </a:lnTo>
                  <a:lnTo>
                    <a:pt x="2286" y="461"/>
                  </a:lnTo>
                  <a:lnTo>
                    <a:pt x="2274" y="456"/>
                  </a:lnTo>
                  <a:lnTo>
                    <a:pt x="2262" y="451"/>
                  </a:lnTo>
                  <a:lnTo>
                    <a:pt x="2251" y="448"/>
                  </a:lnTo>
                  <a:lnTo>
                    <a:pt x="2239" y="443"/>
                  </a:lnTo>
                  <a:lnTo>
                    <a:pt x="2228" y="439"/>
                  </a:lnTo>
                  <a:lnTo>
                    <a:pt x="2216" y="436"/>
                  </a:lnTo>
                  <a:lnTo>
                    <a:pt x="2205" y="432"/>
                  </a:lnTo>
                  <a:lnTo>
                    <a:pt x="2192" y="428"/>
                  </a:lnTo>
                  <a:lnTo>
                    <a:pt x="2181" y="425"/>
                  </a:lnTo>
                  <a:lnTo>
                    <a:pt x="2169" y="421"/>
                  </a:lnTo>
                  <a:lnTo>
                    <a:pt x="2158" y="418"/>
                  </a:lnTo>
                  <a:lnTo>
                    <a:pt x="2148" y="415"/>
                  </a:lnTo>
                  <a:lnTo>
                    <a:pt x="2137" y="412"/>
                  </a:lnTo>
                  <a:lnTo>
                    <a:pt x="2125" y="409"/>
                  </a:lnTo>
                  <a:lnTo>
                    <a:pt x="2116" y="407"/>
                  </a:lnTo>
                  <a:lnTo>
                    <a:pt x="2105" y="404"/>
                  </a:lnTo>
                  <a:lnTo>
                    <a:pt x="2095" y="402"/>
                  </a:lnTo>
                  <a:lnTo>
                    <a:pt x="2086" y="400"/>
                  </a:lnTo>
                  <a:lnTo>
                    <a:pt x="2077" y="397"/>
                  </a:lnTo>
                  <a:lnTo>
                    <a:pt x="2067" y="395"/>
                  </a:lnTo>
                  <a:lnTo>
                    <a:pt x="2058" y="394"/>
                  </a:lnTo>
                  <a:lnTo>
                    <a:pt x="2049" y="392"/>
                  </a:lnTo>
                  <a:lnTo>
                    <a:pt x="2043" y="392"/>
                  </a:lnTo>
                  <a:lnTo>
                    <a:pt x="2034" y="390"/>
                  </a:lnTo>
                  <a:lnTo>
                    <a:pt x="2026" y="389"/>
                  </a:lnTo>
                  <a:lnTo>
                    <a:pt x="2020" y="386"/>
                  </a:lnTo>
                  <a:lnTo>
                    <a:pt x="2013" y="386"/>
                  </a:lnTo>
                  <a:lnTo>
                    <a:pt x="2007" y="385"/>
                  </a:lnTo>
                  <a:lnTo>
                    <a:pt x="2000" y="384"/>
                  </a:lnTo>
                  <a:lnTo>
                    <a:pt x="1995" y="383"/>
                  </a:lnTo>
                  <a:lnTo>
                    <a:pt x="1991" y="383"/>
                  </a:lnTo>
                  <a:lnTo>
                    <a:pt x="1984" y="382"/>
                  </a:lnTo>
                  <a:lnTo>
                    <a:pt x="1978" y="382"/>
                  </a:lnTo>
                  <a:lnTo>
                    <a:pt x="1974" y="382"/>
                  </a:lnTo>
                  <a:lnTo>
                    <a:pt x="1974" y="382"/>
                  </a:lnTo>
                  <a:lnTo>
                    <a:pt x="1974" y="379"/>
                  </a:lnTo>
                  <a:lnTo>
                    <a:pt x="1974" y="372"/>
                  </a:lnTo>
                  <a:lnTo>
                    <a:pt x="1973" y="367"/>
                  </a:lnTo>
                  <a:lnTo>
                    <a:pt x="1973" y="362"/>
                  </a:lnTo>
                  <a:lnTo>
                    <a:pt x="1973" y="356"/>
                  </a:lnTo>
                  <a:lnTo>
                    <a:pt x="1973" y="349"/>
                  </a:lnTo>
                  <a:lnTo>
                    <a:pt x="1971" y="340"/>
                  </a:lnTo>
                  <a:lnTo>
                    <a:pt x="1969" y="332"/>
                  </a:lnTo>
                  <a:lnTo>
                    <a:pt x="1968" y="322"/>
                  </a:lnTo>
                  <a:lnTo>
                    <a:pt x="1967" y="313"/>
                  </a:lnTo>
                  <a:lnTo>
                    <a:pt x="1964" y="302"/>
                  </a:lnTo>
                  <a:lnTo>
                    <a:pt x="1962" y="292"/>
                  </a:lnTo>
                  <a:lnTo>
                    <a:pt x="1958" y="281"/>
                  </a:lnTo>
                  <a:lnTo>
                    <a:pt x="1955" y="271"/>
                  </a:lnTo>
                  <a:lnTo>
                    <a:pt x="1952" y="265"/>
                  </a:lnTo>
                  <a:lnTo>
                    <a:pt x="1950" y="259"/>
                  </a:lnTo>
                  <a:lnTo>
                    <a:pt x="1948" y="253"/>
                  </a:lnTo>
                  <a:lnTo>
                    <a:pt x="1945" y="247"/>
                  </a:lnTo>
                  <a:lnTo>
                    <a:pt x="1942" y="241"/>
                  </a:lnTo>
                  <a:lnTo>
                    <a:pt x="1939" y="235"/>
                  </a:lnTo>
                  <a:lnTo>
                    <a:pt x="1935" y="229"/>
                  </a:lnTo>
                  <a:lnTo>
                    <a:pt x="1932" y="223"/>
                  </a:lnTo>
                  <a:lnTo>
                    <a:pt x="1928" y="217"/>
                  </a:lnTo>
                  <a:lnTo>
                    <a:pt x="1923" y="210"/>
                  </a:lnTo>
                  <a:lnTo>
                    <a:pt x="1919" y="205"/>
                  </a:lnTo>
                  <a:lnTo>
                    <a:pt x="1916" y="199"/>
                  </a:lnTo>
                  <a:lnTo>
                    <a:pt x="1910" y="193"/>
                  </a:lnTo>
                  <a:lnTo>
                    <a:pt x="1906" y="187"/>
                  </a:lnTo>
                  <a:lnTo>
                    <a:pt x="1902" y="182"/>
                  </a:lnTo>
                  <a:lnTo>
                    <a:pt x="1897" y="176"/>
                  </a:lnTo>
                  <a:lnTo>
                    <a:pt x="1891" y="170"/>
                  </a:lnTo>
                  <a:lnTo>
                    <a:pt x="1885" y="164"/>
                  </a:lnTo>
                  <a:lnTo>
                    <a:pt x="1879" y="159"/>
                  </a:lnTo>
                  <a:lnTo>
                    <a:pt x="1873" y="153"/>
                  </a:lnTo>
                  <a:lnTo>
                    <a:pt x="1865" y="147"/>
                  </a:lnTo>
                  <a:lnTo>
                    <a:pt x="1859" y="142"/>
                  </a:lnTo>
                  <a:lnTo>
                    <a:pt x="1852" y="137"/>
                  </a:lnTo>
                  <a:lnTo>
                    <a:pt x="1846" y="132"/>
                  </a:lnTo>
                  <a:lnTo>
                    <a:pt x="1837" y="126"/>
                  </a:lnTo>
                  <a:lnTo>
                    <a:pt x="1829" y="121"/>
                  </a:lnTo>
                  <a:lnTo>
                    <a:pt x="1821" y="116"/>
                  </a:lnTo>
                  <a:lnTo>
                    <a:pt x="1813" y="113"/>
                  </a:lnTo>
                  <a:lnTo>
                    <a:pt x="1804" y="107"/>
                  </a:lnTo>
                  <a:lnTo>
                    <a:pt x="1795" y="103"/>
                  </a:lnTo>
                  <a:lnTo>
                    <a:pt x="1785" y="100"/>
                  </a:lnTo>
                  <a:lnTo>
                    <a:pt x="1777" y="96"/>
                  </a:lnTo>
                  <a:lnTo>
                    <a:pt x="1766" y="92"/>
                  </a:lnTo>
                  <a:lnTo>
                    <a:pt x="1756" y="89"/>
                  </a:lnTo>
                  <a:lnTo>
                    <a:pt x="1745" y="85"/>
                  </a:lnTo>
                  <a:lnTo>
                    <a:pt x="1735" y="82"/>
                  </a:lnTo>
                  <a:lnTo>
                    <a:pt x="1724" y="79"/>
                  </a:lnTo>
                  <a:lnTo>
                    <a:pt x="1714" y="78"/>
                  </a:lnTo>
                  <a:lnTo>
                    <a:pt x="1704" y="75"/>
                  </a:lnTo>
                  <a:lnTo>
                    <a:pt x="1695" y="75"/>
                  </a:lnTo>
                  <a:lnTo>
                    <a:pt x="1684" y="73"/>
                  </a:lnTo>
                  <a:lnTo>
                    <a:pt x="1674" y="73"/>
                  </a:lnTo>
                  <a:lnTo>
                    <a:pt x="1664" y="73"/>
                  </a:lnTo>
                  <a:lnTo>
                    <a:pt x="1654" y="73"/>
                  </a:lnTo>
                  <a:lnTo>
                    <a:pt x="1644" y="73"/>
                  </a:lnTo>
                  <a:lnTo>
                    <a:pt x="1634" y="73"/>
                  </a:lnTo>
                  <a:lnTo>
                    <a:pt x="1625" y="74"/>
                  </a:lnTo>
                  <a:lnTo>
                    <a:pt x="1616" y="77"/>
                  </a:lnTo>
                  <a:lnTo>
                    <a:pt x="1606" y="77"/>
                  </a:lnTo>
                  <a:lnTo>
                    <a:pt x="1596" y="79"/>
                  </a:lnTo>
                  <a:lnTo>
                    <a:pt x="1586" y="80"/>
                  </a:lnTo>
                  <a:lnTo>
                    <a:pt x="1577" y="83"/>
                  </a:lnTo>
                  <a:lnTo>
                    <a:pt x="1568" y="84"/>
                  </a:lnTo>
                  <a:lnTo>
                    <a:pt x="1559" y="86"/>
                  </a:lnTo>
                  <a:lnTo>
                    <a:pt x="1550" y="90"/>
                  </a:lnTo>
                  <a:lnTo>
                    <a:pt x="1542" y="93"/>
                  </a:lnTo>
                  <a:lnTo>
                    <a:pt x="1533" y="95"/>
                  </a:lnTo>
                  <a:lnTo>
                    <a:pt x="1524" y="97"/>
                  </a:lnTo>
                  <a:lnTo>
                    <a:pt x="1515" y="101"/>
                  </a:lnTo>
                  <a:lnTo>
                    <a:pt x="1507" y="104"/>
                  </a:lnTo>
                  <a:lnTo>
                    <a:pt x="1499" y="107"/>
                  </a:lnTo>
                  <a:lnTo>
                    <a:pt x="1491" y="112"/>
                  </a:lnTo>
                  <a:lnTo>
                    <a:pt x="1482" y="115"/>
                  </a:lnTo>
                  <a:lnTo>
                    <a:pt x="1476" y="119"/>
                  </a:lnTo>
                  <a:lnTo>
                    <a:pt x="1467" y="123"/>
                  </a:lnTo>
                  <a:lnTo>
                    <a:pt x="1459" y="126"/>
                  </a:lnTo>
                  <a:lnTo>
                    <a:pt x="1452" y="129"/>
                  </a:lnTo>
                  <a:lnTo>
                    <a:pt x="1445" y="132"/>
                  </a:lnTo>
                  <a:lnTo>
                    <a:pt x="1437" y="136"/>
                  </a:lnTo>
                  <a:lnTo>
                    <a:pt x="1431" y="140"/>
                  </a:lnTo>
                  <a:lnTo>
                    <a:pt x="1424" y="143"/>
                  </a:lnTo>
                  <a:lnTo>
                    <a:pt x="1419" y="148"/>
                  </a:lnTo>
                  <a:lnTo>
                    <a:pt x="1412" y="151"/>
                  </a:lnTo>
                  <a:lnTo>
                    <a:pt x="1406" y="155"/>
                  </a:lnTo>
                  <a:lnTo>
                    <a:pt x="1399" y="159"/>
                  </a:lnTo>
                  <a:lnTo>
                    <a:pt x="1395" y="163"/>
                  </a:lnTo>
                  <a:lnTo>
                    <a:pt x="1388" y="166"/>
                  </a:lnTo>
                  <a:lnTo>
                    <a:pt x="1384" y="170"/>
                  </a:lnTo>
                  <a:lnTo>
                    <a:pt x="1378" y="173"/>
                  </a:lnTo>
                  <a:lnTo>
                    <a:pt x="1375" y="177"/>
                  </a:lnTo>
                  <a:lnTo>
                    <a:pt x="1365" y="183"/>
                  </a:lnTo>
                  <a:lnTo>
                    <a:pt x="1357" y="189"/>
                  </a:lnTo>
                  <a:lnTo>
                    <a:pt x="1350" y="194"/>
                  </a:lnTo>
                  <a:lnTo>
                    <a:pt x="1345" y="199"/>
                  </a:lnTo>
                  <a:lnTo>
                    <a:pt x="1339" y="205"/>
                  </a:lnTo>
                  <a:lnTo>
                    <a:pt x="1337" y="208"/>
                  </a:lnTo>
                  <a:lnTo>
                    <a:pt x="1335" y="206"/>
                  </a:lnTo>
                  <a:lnTo>
                    <a:pt x="1333" y="204"/>
                  </a:lnTo>
                  <a:lnTo>
                    <a:pt x="1329" y="198"/>
                  </a:lnTo>
                  <a:lnTo>
                    <a:pt x="1323" y="193"/>
                  </a:lnTo>
                  <a:lnTo>
                    <a:pt x="1316" y="185"/>
                  </a:lnTo>
                  <a:lnTo>
                    <a:pt x="1307" y="177"/>
                  </a:lnTo>
                  <a:lnTo>
                    <a:pt x="1302" y="173"/>
                  </a:lnTo>
                  <a:lnTo>
                    <a:pt x="1296" y="169"/>
                  </a:lnTo>
                  <a:lnTo>
                    <a:pt x="1291" y="164"/>
                  </a:lnTo>
                  <a:lnTo>
                    <a:pt x="1285" y="161"/>
                  </a:lnTo>
                  <a:lnTo>
                    <a:pt x="1277" y="155"/>
                  </a:lnTo>
                  <a:lnTo>
                    <a:pt x="1271" y="151"/>
                  </a:lnTo>
                  <a:lnTo>
                    <a:pt x="1263" y="147"/>
                  </a:lnTo>
                  <a:lnTo>
                    <a:pt x="1256" y="142"/>
                  </a:lnTo>
                  <a:lnTo>
                    <a:pt x="1247" y="138"/>
                  </a:lnTo>
                  <a:lnTo>
                    <a:pt x="1239" y="135"/>
                  </a:lnTo>
                  <a:lnTo>
                    <a:pt x="1230" y="131"/>
                  </a:lnTo>
                  <a:lnTo>
                    <a:pt x="1223" y="128"/>
                  </a:lnTo>
                  <a:lnTo>
                    <a:pt x="1212" y="125"/>
                  </a:lnTo>
                  <a:lnTo>
                    <a:pt x="1202" y="121"/>
                  </a:lnTo>
                  <a:lnTo>
                    <a:pt x="1192" y="118"/>
                  </a:lnTo>
                  <a:lnTo>
                    <a:pt x="1182" y="117"/>
                  </a:lnTo>
                  <a:lnTo>
                    <a:pt x="1170" y="115"/>
                  </a:lnTo>
                  <a:lnTo>
                    <a:pt x="1159" y="114"/>
                  </a:lnTo>
                  <a:lnTo>
                    <a:pt x="1148" y="114"/>
                  </a:lnTo>
                  <a:lnTo>
                    <a:pt x="1137" y="114"/>
                  </a:lnTo>
                  <a:lnTo>
                    <a:pt x="1134" y="105"/>
                  </a:lnTo>
                  <a:lnTo>
                    <a:pt x="1132" y="97"/>
                  </a:lnTo>
                  <a:lnTo>
                    <a:pt x="1130" y="90"/>
                  </a:lnTo>
                  <a:lnTo>
                    <a:pt x="1127" y="82"/>
                  </a:lnTo>
                  <a:lnTo>
                    <a:pt x="1124" y="72"/>
                  </a:lnTo>
                  <a:lnTo>
                    <a:pt x="1122" y="63"/>
                  </a:lnTo>
                  <a:lnTo>
                    <a:pt x="1120" y="55"/>
                  </a:lnTo>
                  <a:lnTo>
                    <a:pt x="1118" y="47"/>
                  </a:lnTo>
                  <a:lnTo>
                    <a:pt x="1123" y="46"/>
                  </a:lnTo>
                  <a:lnTo>
                    <a:pt x="1130" y="46"/>
                  </a:lnTo>
                  <a:lnTo>
                    <a:pt x="1136" y="46"/>
                  </a:lnTo>
                  <a:lnTo>
                    <a:pt x="1143" y="46"/>
                  </a:lnTo>
                  <a:lnTo>
                    <a:pt x="1149" y="46"/>
                  </a:lnTo>
                  <a:lnTo>
                    <a:pt x="1156" y="46"/>
                  </a:lnTo>
                  <a:lnTo>
                    <a:pt x="1162" y="46"/>
                  </a:lnTo>
                  <a:lnTo>
                    <a:pt x="1169" y="47"/>
                  </a:lnTo>
                  <a:lnTo>
                    <a:pt x="1180" y="48"/>
                  </a:lnTo>
                  <a:lnTo>
                    <a:pt x="1191" y="50"/>
                  </a:lnTo>
                  <a:lnTo>
                    <a:pt x="1202" y="52"/>
                  </a:lnTo>
                  <a:lnTo>
                    <a:pt x="1214" y="56"/>
                  </a:lnTo>
                  <a:lnTo>
                    <a:pt x="1224" y="58"/>
                  </a:lnTo>
                  <a:lnTo>
                    <a:pt x="1234" y="61"/>
                  </a:lnTo>
                  <a:lnTo>
                    <a:pt x="1242" y="64"/>
                  </a:lnTo>
                  <a:lnTo>
                    <a:pt x="1252" y="68"/>
                  </a:lnTo>
                  <a:lnTo>
                    <a:pt x="1260" y="71"/>
                  </a:lnTo>
                  <a:lnTo>
                    <a:pt x="1269" y="75"/>
                  </a:lnTo>
                  <a:lnTo>
                    <a:pt x="1276" y="80"/>
                  </a:lnTo>
                  <a:lnTo>
                    <a:pt x="1285" y="84"/>
                  </a:lnTo>
                  <a:lnTo>
                    <a:pt x="1291" y="87"/>
                  </a:lnTo>
                  <a:lnTo>
                    <a:pt x="1297" y="92"/>
                  </a:lnTo>
                  <a:lnTo>
                    <a:pt x="1303" y="95"/>
                  </a:lnTo>
                  <a:lnTo>
                    <a:pt x="1309" y="100"/>
                  </a:lnTo>
                  <a:lnTo>
                    <a:pt x="1314" y="103"/>
                  </a:lnTo>
                  <a:lnTo>
                    <a:pt x="1319" y="107"/>
                  </a:lnTo>
                  <a:lnTo>
                    <a:pt x="1323" y="110"/>
                  </a:lnTo>
                  <a:lnTo>
                    <a:pt x="1328" y="115"/>
                  </a:lnTo>
                  <a:lnTo>
                    <a:pt x="1333" y="119"/>
                  </a:lnTo>
                  <a:lnTo>
                    <a:pt x="1339" y="125"/>
                  </a:lnTo>
                  <a:lnTo>
                    <a:pt x="1341" y="127"/>
                  </a:lnTo>
                  <a:lnTo>
                    <a:pt x="1343" y="129"/>
                  </a:lnTo>
                  <a:lnTo>
                    <a:pt x="1344" y="127"/>
                  </a:lnTo>
                  <a:lnTo>
                    <a:pt x="1349" y="124"/>
                  </a:lnTo>
                  <a:lnTo>
                    <a:pt x="1351" y="120"/>
                  </a:lnTo>
                  <a:lnTo>
                    <a:pt x="1355" y="117"/>
                  </a:lnTo>
                  <a:lnTo>
                    <a:pt x="1360" y="114"/>
                  </a:lnTo>
                  <a:lnTo>
                    <a:pt x="1366" y="110"/>
                  </a:lnTo>
                  <a:lnTo>
                    <a:pt x="1372" y="105"/>
                  </a:lnTo>
                  <a:lnTo>
                    <a:pt x="1378" y="101"/>
                  </a:lnTo>
                  <a:lnTo>
                    <a:pt x="1386" y="95"/>
                  </a:lnTo>
                  <a:lnTo>
                    <a:pt x="1395" y="91"/>
                  </a:lnTo>
                  <a:lnTo>
                    <a:pt x="1402" y="84"/>
                  </a:lnTo>
                  <a:lnTo>
                    <a:pt x="1412" y="80"/>
                  </a:lnTo>
                  <a:lnTo>
                    <a:pt x="1422" y="73"/>
                  </a:lnTo>
                  <a:lnTo>
                    <a:pt x="1433" y="69"/>
                  </a:lnTo>
                  <a:lnTo>
                    <a:pt x="1437" y="66"/>
                  </a:lnTo>
                  <a:lnTo>
                    <a:pt x="1443" y="62"/>
                  </a:lnTo>
                  <a:lnTo>
                    <a:pt x="1447" y="59"/>
                  </a:lnTo>
                  <a:lnTo>
                    <a:pt x="1454" y="57"/>
                  </a:lnTo>
                  <a:lnTo>
                    <a:pt x="1459" y="54"/>
                  </a:lnTo>
                  <a:lnTo>
                    <a:pt x="1465" y="51"/>
                  </a:lnTo>
                  <a:lnTo>
                    <a:pt x="1471" y="48"/>
                  </a:lnTo>
                  <a:lnTo>
                    <a:pt x="1478" y="46"/>
                  </a:lnTo>
                  <a:lnTo>
                    <a:pt x="1483" y="43"/>
                  </a:lnTo>
                  <a:lnTo>
                    <a:pt x="1490" y="39"/>
                  </a:lnTo>
                  <a:lnTo>
                    <a:pt x="1496" y="37"/>
                  </a:lnTo>
                  <a:lnTo>
                    <a:pt x="1503" y="35"/>
                  </a:lnTo>
                  <a:lnTo>
                    <a:pt x="1510" y="32"/>
                  </a:lnTo>
                  <a:lnTo>
                    <a:pt x="1516" y="29"/>
                  </a:lnTo>
                  <a:lnTo>
                    <a:pt x="1523" y="27"/>
                  </a:lnTo>
                  <a:lnTo>
                    <a:pt x="1530" y="26"/>
                  </a:lnTo>
                  <a:lnTo>
                    <a:pt x="1537" y="23"/>
                  </a:lnTo>
                  <a:lnTo>
                    <a:pt x="1544" y="21"/>
                  </a:lnTo>
                  <a:lnTo>
                    <a:pt x="1550" y="19"/>
                  </a:lnTo>
                  <a:lnTo>
                    <a:pt x="1558" y="16"/>
                  </a:lnTo>
                  <a:lnTo>
                    <a:pt x="1564" y="14"/>
                  </a:lnTo>
                  <a:lnTo>
                    <a:pt x="1572" y="13"/>
                  </a:lnTo>
                  <a:lnTo>
                    <a:pt x="1580" y="11"/>
                  </a:lnTo>
                  <a:lnTo>
                    <a:pt x="1587" y="10"/>
                  </a:lnTo>
                  <a:lnTo>
                    <a:pt x="1594" y="8"/>
                  </a:lnTo>
                  <a:lnTo>
                    <a:pt x="1602" y="6"/>
                  </a:lnTo>
                  <a:lnTo>
                    <a:pt x="1609" y="4"/>
                  </a:lnTo>
                  <a:lnTo>
                    <a:pt x="1617" y="4"/>
                  </a:lnTo>
                  <a:lnTo>
                    <a:pt x="1625" y="3"/>
                  </a:lnTo>
                  <a:lnTo>
                    <a:pt x="1633" y="2"/>
                  </a:lnTo>
                  <a:lnTo>
                    <a:pt x="1641" y="2"/>
                  </a:lnTo>
                  <a:lnTo>
                    <a:pt x="1650" y="2"/>
                  </a:lnTo>
                  <a:lnTo>
                    <a:pt x="1658" y="1"/>
                  </a:lnTo>
                  <a:lnTo>
                    <a:pt x="1668" y="0"/>
                  </a:lnTo>
                  <a:lnTo>
                    <a:pt x="1677" y="0"/>
                  </a:lnTo>
                  <a:lnTo>
                    <a:pt x="1687" y="1"/>
                  </a:lnTo>
                  <a:lnTo>
                    <a:pt x="1697" y="1"/>
                  </a:lnTo>
                  <a:lnTo>
                    <a:pt x="1707" y="1"/>
                  </a:lnTo>
                  <a:lnTo>
                    <a:pt x="1717" y="2"/>
                  </a:lnTo>
                  <a:lnTo>
                    <a:pt x="1726" y="4"/>
                  </a:lnTo>
                  <a:lnTo>
                    <a:pt x="1736" y="5"/>
                  </a:lnTo>
                  <a:lnTo>
                    <a:pt x="1746" y="8"/>
                  </a:lnTo>
                  <a:lnTo>
                    <a:pt x="1756" y="9"/>
                  </a:lnTo>
                  <a:lnTo>
                    <a:pt x="1767" y="12"/>
                  </a:lnTo>
                  <a:lnTo>
                    <a:pt x="1777" y="15"/>
                  </a:lnTo>
                  <a:lnTo>
                    <a:pt x="1787" y="19"/>
                  </a:lnTo>
                  <a:lnTo>
                    <a:pt x="1796" y="22"/>
                  </a:lnTo>
                  <a:lnTo>
                    <a:pt x="1807" y="27"/>
                  </a:lnTo>
                  <a:lnTo>
                    <a:pt x="1817" y="31"/>
                  </a:lnTo>
                  <a:lnTo>
                    <a:pt x="1827" y="35"/>
                  </a:lnTo>
                  <a:lnTo>
                    <a:pt x="1837" y="39"/>
                  </a:lnTo>
                  <a:lnTo>
                    <a:pt x="1847" y="45"/>
                  </a:lnTo>
                  <a:lnTo>
                    <a:pt x="1856" y="49"/>
                  </a:lnTo>
                  <a:lnTo>
                    <a:pt x="1864" y="55"/>
                  </a:lnTo>
                  <a:lnTo>
                    <a:pt x="1873" y="60"/>
                  </a:lnTo>
                  <a:lnTo>
                    <a:pt x="1882" y="67"/>
                  </a:lnTo>
                  <a:lnTo>
                    <a:pt x="1890" y="71"/>
                  </a:lnTo>
                  <a:lnTo>
                    <a:pt x="1897" y="77"/>
                  </a:lnTo>
                  <a:lnTo>
                    <a:pt x="1904" y="82"/>
                  </a:lnTo>
                  <a:lnTo>
                    <a:pt x="1911" y="89"/>
                  </a:lnTo>
                  <a:lnTo>
                    <a:pt x="1918" y="94"/>
                  </a:lnTo>
                  <a:lnTo>
                    <a:pt x="1925" y="101"/>
                  </a:lnTo>
                  <a:lnTo>
                    <a:pt x="1931" y="107"/>
                  </a:lnTo>
                  <a:lnTo>
                    <a:pt x="1939" y="114"/>
                  </a:lnTo>
                  <a:lnTo>
                    <a:pt x="1943" y="119"/>
                  </a:lnTo>
                  <a:lnTo>
                    <a:pt x="1949" y="126"/>
                  </a:lnTo>
                  <a:lnTo>
                    <a:pt x="1954" y="131"/>
                  </a:lnTo>
                  <a:lnTo>
                    <a:pt x="1960" y="138"/>
                  </a:lnTo>
                  <a:lnTo>
                    <a:pt x="1964" y="143"/>
                  </a:lnTo>
                  <a:lnTo>
                    <a:pt x="1968" y="150"/>
                  </a:lnTo>
                  <a:lnTo>
                    <a:pt x="1973" y="156"/>
                  </a:lnTo>
                  <a:lnTo>
                    <a:pt x="1978" y="163"/>
                  </a:lnTo>
                  <a:lnTo>
                    <a:pt x="1981" y="169"/>
                  </a:lnTo>
                  <a:lnTo>
                    <a:pt x="1985" y="175"/>
                  </a:lnTo>
                  <a:lnTo>
                    <a:pt x="1988" y="182"/>
                  </a:lnTo>
                  <a:lnTo>
                    <a:pt x="1992" y="188"/>
                  </a:lnTo>
                  <a:lnTo>
                    <a:pt x="1996" y="194"/>
                  </a:lnTo>
                  <a:lnTo>
                    <a:pt x="1999" y="200"/>
                  </a:lnTo>
                  <a:lnTo>
                    <a:pt x="2002" y="207"/>
                  </a:lnTo>
                  <a:lnTo>
                    <a:pt x="2006" y="213"/>
                  </a:lnTo>
                  <a:lnTo>
                    <a:pt x="2009" y="224"/>
                  </a:lnTo>
                  <a:lnTo>
                    <a:pt x="2013" y="235"/>
                  </a:lnTo>
                  <a:lnTo>
                    <a:pt x="2017" y="246"/>
                  </a:lnTo>
                  <a:lnTo>
                    <a:pt x="2020" y="257"/>
                  </a:lnTo>
                  <a:lnTo>
                    <a:pt x="2022" y="267"/>
                  </a:lnTo>
                  <a:lnTo>
                    <a:pt x="2024" y="277"/>
                  </a:lnTo>
                  <a:lnTo>
                    <a:pt x="2026" y="286"/>
                  </a:lnTo>
                  <a:lnTo>
                    <a:pt x="2029" y="294"/>
                  </a:lnTo>
                  <a:lnTo>
                    <a:pt x="2029" y="301"/>
                  </a:lnTo>
                  <a:lnTo>
                    <a:pt x="2030" y="308"/>
                  </a:lnTo>
                  <a:lnTo>
                    <a:pt x="2030" y="313"/>
                  </a:lnTo>
                  <a:lnTo>
                    <a:pt x="2031" y="318"/>
                  </a:lnTo>
                  <a:lnTo>
                    <a:pt x="2031" y="325"/>
                  </a:lnTo>
                  <a:lnTo>
                    <a:pt x="2032" y="328"/>
                  </a:lnTo>
                  <a:lnTo>
                    <a:pt x="2033" y="328"/>
                  </a:lnTo>
                  <a:lnTo>
                    <a:pt x="2037" y="328"/>
                  </a:lnTo>
                  <a:lnTo>
                    <a:pt x="2043" y="328"/>
                  </a:lnTo>
                  <a:lnTo>
                    <a:pt x="2053" y="331"/>
                  </a:lnTo>
                  <a:lnTo>
                    <a:pt x="2057" y="331"/>
                  </a:lnTo>
                  <a:lnTo>
                    <a:pt x="2064" y="332"/>
                  </a:lnTo>
                  <a:lnTo>
                    <a:pt x="2070" y="333"/>
                  </a:lnTo>
                  <a:lnTo>
                    <a:pt x="2078" y="334"/>
                  </a:lnTo>
                  <a:lnTo>
                    <a:pt x="2084" y="335"/>
                  </a:lnTo>
                  <a:lnTo>
                    <a:pt x="2092" y="337"/>
                  </a:lnTo>
                  <a:lnTo>
                    <a:pt x="2102" y="338"/>
                  </a:lnTo>
                  <a:lnTo>
                    <a:pt x="2112" y="341"/>
                  </a:lnTo>
                  <a:lnTo>
                    <a:pt x="2119" y="343"/>
                  </a:lnTo>
                  <a:lnTo>
                    <a:pt x="2129" y="345"/>
                  </a:lnTo>
                  <a:lnTo>
                    <a:pt x="2139" y="346"/>
                  </a:lnTo>
                  <a:lnTo>
                    <a:pt x="2149" y="349"/>
                  </a:lnTo>
                  <a:lnTo>
                    <a:pt x="2159" y="351"/>
                  </a:lnTo>
                  <a:lnTo>
                    <a:pt x="2171" y="355"/>
                  </a:lnTo>
                  <a:lnTo>
                    <a:pt x="2182" y="358"/>
                  </a:lnTo>
                  <a:lnTo>
                    <a:pt x="2194" y="361"/>
                  </a:lnTo>
                  <a:lnTo>
                    <a:pt x="2205" y="364"/>
                  </a:lnTo>
                  <a:lnTo>
                    <a:pt x="2217" y="368"/>
                  </a:lnTo>
                  <a:lnTo>
                    <a:pt x="2228" y="371"/>
                  </a:lnTo>
                  <a:lnTo>
                    <a:pt x="2241" y="375"/>
                  </a:lnTo>
                  <a:lnTo>
                    <a:pt x="2253" y="379"/>
                  </a:lnTo>
                  <a:lnTo>
                    <a:pt x="2266" y="383"/>
                  </a:lnTo>
                  <a:lnTo>
                    <a:pt x="2279" y="387"/>
                  </a:lnTo>
                  <a:lnTo>
                    <a:pt x="2292" y="393"/>
                  </a:lnTo>
                  <a:lnTo>
                    <a:pt x="2304" y="396"/>
                  </a:lnTo>
                  <a:lnTo>
                    <a:pt x="2318" y="402"/>
                  </a:lnTo>
                  <a:lnTo>
                    <a:pt x="2330" y="406"/>
                  </a:lnTo>
                  <a:lnTo>
                    <a:pt x="2343" y="413"/>
                  </a:lnTo>
                  <a:lnTo>
                    <a:pt x="2355" y="418"/>
                  </a:lnTo>
                  <a:lnTo>
                    <a:pt x="2368" y="424"/>
                  </a:lnTo>
                  <a:lnTo>
                    <a:pt x="2381" y="430"/>
                  </a:lnTo>
                  <a:lnTo>
                    <a:pt x="2394" y="437"/>
                  </a:lnTo>
                  <a:lnTo>
                    <a:pt x="2406" y="443"/>
                  </a:lnTo>
                  <a:lnTo>
                    <a:pt x="2418" y="450"/>
                  </a:lnTo>
                  <a:lnTo>
                    <a:pt x="2430" y="456"/>
                  </a:lnTo>
                  <a:lnTo>
                    <a:pt x="2442" y="465"/>
                  </a:lnTo>
                  <a:lnTo>
                    <a:pt x="2453" y="472"/>
                  </a:lnTo>
                  <a:lnTo>
                    <a:pt x="2465" y="481"/>
                  </a:lnTo>
                  <a:lnTo>
                    <a:pt x="2477" y="488"/>
                  </a:lnTo>
                  <a:lnTo>
                    <a:pt x="2490" y="498"/>
                  </a:lnTo>
                  <a:lnTo>
                    <a:pt x="2499" y="506"/>
                  </a:lnTo>
                  <a:lnTo>
                    <a:pt x="2510" y="514"/>
                  </a:lnTo>
                  <a:lnTo>
                    <a:pt x="2520" y="523"/>
                  </a:lnTo>
                  <a:lnTo>
                    <a:pt x="2531" y="533"/>
                  </a:lnTo>
                  <a:lnTo>
                    <a:pt x="2540" y="543"/>
                  </a:lnTo>
                  <a:lnTo>
                    <a:pt x="2550" y="553"/>
                  </a:lnTo>
                  <a:lnTo>
                    <a:pt x="2559" y="564"/>
                  </a:lnTo>
                  <a:lnTo>
                    <a:pt x="2567" y="575"/>
                  </a:lnTo>
                  <a:lnTo>
                    <a:pt x="2574" y="585"/>
                  </a:lnTo>
                  <a:lnTo>
                    <a:pt x="2582" y="597"/>
                  </a:lnTo>
                  <a:lnTo>
                    <a:pt x="2588" y="608"/>
                  </a:lnTo>
                  <a:lnTo>
                    <a:pt x="2596" y="621"/>
                  </a:lnTo>
                  <a:lnTo>
                    <a:pt x="2601" y="633"/>
                  </a:lnTo>
                  <a:lnTo>
                    <a:pt x="2607" y="645"/>
                  </a:lnTo>
                  <a:lnTo>
                    <a:pt x="2611" y="658"/>
                  </a:lnTo>
                  <a:lnTo>
                    <a:pt x="2617" y="672"/>
                  </a:lnTo>
                  <a:lnTo>
                    <a:pt x="2620" y="684"/>
                  </a:lnTo>
                  <a:lnTo>
                    <a:pt x="2623" y="697"/>
                  </a:lnTo>
                  <a:lnTo>
                    <a:pt x="2626" y="709"/>
                  </a:lnTo>
                  <a:lnTo>
                    <a:pt x="2630" y="722"/>
                  </a:lnTo>
                  <a:lnTo>
                    <a:pt x="2632" y="735"/>
                  </a:lnTo>
                  <a:lnTo>
                    <a:pt x="2635" y="747"/>
                  </a:lnTo>
                  <a:lnTo>
                    <a:pt x="2637" y="759"/>
                  </a:lnTo>
                  <a:lnTo>
                    <a:pt x="2641" y="772"/>
                  </a:lnTo>
                  <a:lnTo>
                    <a:pt x="2642" y="783"/>
                  </a:lnTo>
                  <a:lnTo>
                    <a:pt x="2644" y="794"/>
                  </a:lnTo>
                  <a:lnTo>
                    <a:pt x="2646" y="805"/>
                  </a:lnTo>
                  <a:lnTo>
                    <a:pt x="2648" y="816"/>
                  </a:lnTo>
                  <a:lnTo>
                    <a:pt x="2649" y="825"/>
                  </a:lnTo>
                  <a:lnTo>
                    <a:pt x="2652" y="836"/>
                  </a:lnTo>
                  <a:lnTo>
                    <a:pt x="2653" y="847"/>
                  </a:lnTo>
                  <a:lnTo>
                    <a:pt x="2655" y="858"/>
                  </a:lnTo>
                  <a:lnTo>
                    <a:pt x="2655" y="867"/>
                  </a:lnTo>
                  <a:lnTo>
                    <a:pt x="2656" y="877"/>
                  </a:lnTo>
                  <a:lnTo>
                    <a:pt x="2657" y="886"/>
                  </a:lnTo>
                  <a:lnTo>
                    <a:pt x="2658" y="895"/>
                  </a:lnTo>
                  <a:lnTo>
                    <a:pt x="2658" y="904"/>
                  </a:lnTo>
                  <a:lnTo>
                    <a:pt x="2659" y="913"/>
                  </a:lnTo>
                  <a:lnTo>
                    <a:pt x="2659" y="922"/>
                  </a:lnTo>
                  <a:lnTo>
                    <a:pt x="2660" y="931"/>
                  </a:lnTo>
                  <a:lnTo>
                    <a:pt x="2660" y="938"/>
                  </a:lnTo>
                  <a:lnTo>
                    <a:pt x="2660" y="946"/>
                  </a:lnTo>
                  <a:lnTo>
                    <a:pt x="2660" y="954"/>
                  </a:lnTo>
                  <a:lnTo>
                    <a:pt x="2660" y="961"/>
                  </a:lnTo>
                  <a:lnTo>
                    <a:pt x="2660" y="968"/>
                  </a:lnTo>
                  <a:lnTo>
                    <a:pt x="2660" y="975"/>
                  </a:lnTo>
                  <a:lnTo>
                    <a:pt x="2660" y="982"/>
                  </a:lnTo>
                  <a:lnTo>
                    <a:pt x="2660" y="990"/>
                  </a:lnTo>
                  <a:lnTo>
                    <a:pt x="2659" y="995"/>
                  </a:lnTo>
                  <a:lnTo>
                    <a:pt x="2658" y="1002"/>
                  </a:lnTo>
                  <a:lnTo>
                    <a:pt x="2657" y="1007"/>
                  </a:lnTo>
                  <a:lnTo>
                    <a:pt x="2657" y="1014"/>
                  </a:lnTo>
                  <a:lnTo>
                    <a:pt x="2656" y="1025"/>
                  </a:lnTo>
                  <a:lnTo>
                    <a:pt x="2655" y="1036"/>
                  </a:lnTo>
                  <a:lnTo>
                    <a:pt x="2653" y="1044"/>
                  </a:lnTo>
                  <a:lnTo>
                    <a:pt x="2652" y="1053"/>
                  </a:lnTo>
                  <a:lnTo>
                    <a:pt x="2650" y="1061"/>
                  </a:lnTo>
                  <a:lnTo>
                    <a:pt x="2649" y="1068"/>
                  </a:lnTo>
                  <a:lnTo>
                    <a:pt x="2647" y="1074"/>
                  </a:lnTo>
                  <a:lnTo>
                    <a:pt x="2646" y="1079"/>
                  </a:lnTo>
                  <a:lnTo>
                    <a:pt x="2645" y="1084"/>
                  </a:lnTo>
                  <a:lnTo>
                    <a:pt x="2644" y="1088"/>
                  </a:lnTo>
                  <a:lnTo>
                    <a:pt x="2643" y="1093"/>
                  </a:lnTo>
                  <a:lnTo>
                    <a:pt x="2643" y="1095"/>
                  </a:lnTo>
                  <a:lnTo>
                    <a:pt x="2644" y="1095"/>
                  </a:lnTo>
                  <a:lnTo>
                    <a:pt x="2648" y="1098"/>
                  </a:lnTo>
                  <a:lnTo>
                    <a:pt x="2652" y="1099"/>
                  </a:lnTo>
                  <a:lnTo>
                    <a:pt x="2656" y="1101"/>
                  </a:lnTo>
                  <a:lnTo>
                    <a:pt x="2660" y="1105"/>
                  </a:lnTo>
                  <a:lnTo>
                    <a:pt x="2667" y="1109"/>
                  </a:lnTo>
                  <a:lnTo>
                    <a:pt x="2672" y="1112"/>
                  </a:lnTo>
                  <a:lnTo>
                    <a:pt x="2679" y="1117"/>
                  </a:lnTo>
                  <a:lnTo>
                    <a:pt x="2687" y="1121"/>
                  </a:lnTo>
                  <a:lnTo>
                    <a:pt x="2695" y="1128"/>
                  </a:lnTo>
                  <a:lnTo>
                    <a:pt x="2704" y="1133"/>
                  </a:lnTo>
                  <a:lnTo>
                    <a:pt x="2713" y="1140"/>
                  </a:lnTo>
                  <a:lnTo>
                    <a:pt x="2717" y="1143"/>
                  </a:lnTo>
                  <a:lnTo>
                    <a:pt x="2723" y="1146"/>
                  </a:lnTo>
                  <a:lnTo>
                    <a:pt x="2727" y="1149"/>
                  </a:lnTo>
                  <a:lnTo>
                    <a:pt x="2734" y="1154"/>
                  </a:lnTo>
                  <a:lnTo>
                    <a:pt x="2738" y="1157"/>
                  </a:lnTo>
                  <a:lnTo>
                    <a:pt x="2744" y="1160"/>
                  </a:lnTo>
                  <a:lnTo>
                    <a:pt x="2748" y="1165"/>
                  </a:lnTo>
                  <a:lnTo>
                    <a:pt x="2755" y="1169"/>
                  </a:lnTo>
                  <a:lnTo>
                    <a:pt x="2760" y="1172"/>
                  </a:lnTo>
                  <a:lnTo>
                    <a:pt x="2765" y="1177"/>
                  </a:lnTo>
                  <a:lnTo>
                    <a:pt x="2771" y="1181"/>
                  </a:lnTo>
                  <a:lnTo>
                    <a:pt x="2778" y="1187"/>
                  </a:lnTo>
                  <a:lnTo>
                    <a:pt x="2783" y="1190"/>
                  </a:lnTo>
                  <a:lnTo>
                    <a:pt x="2788" y="1195"/>
                  </a:lnTo>
                  <a:lnTo>
                    <a:pt x="2794" y="1200"/>
                  </a:lnTo>
                  <a:lnTo>
                    <a:pt x="2800" y="1205"/>
                  </a:lnTo>
                  <a:lnTo>
                    <a:pt x="2807" y="1210"/>
                  </a:lnTo>
                  <a:lnTo>
                    <a:pt x="2814" y="1215"/>
                  </a:lnTo>
                  <a:lnTo>
                    <a:pt x="2820" y="1220"/>
                  </a:lnTo>
                  <a:lnTo>
                    <a:pt x="2827" y="1226"/>
                  </a:lnTo>
                  <a:lnTo>
                    <a:pt x="2832" y="1230"/>
                  </a:lnTo>
                  <a:lnTo>
                    <a:pt x="2839" y="1236"/>
                  </a:lnTo>
                  <a:lnTo>
                    <a:pt x="2845" y="1241"/>
                  </a:lnTo>
                  <a:lnTo>
                    <a:pt x="2852" y="1248"/>
                  </a:lnTo>
                  <a:lnTo>
                    <a:pt x="2859" y="1253"/>
                  </a:lnTo>
                  <a:lnTo>
                    <a:pt x="2865" y="1260"/>
                  </a:lnTo>
                  <a:lnTo>
                    <a:pt x="2872" y="1267"/>
                  </a:lnTo>
                  <a:lnTo>
                    <a:pt x="2879" y="1273"/>
                  </a:lnTo>
                  <a:lnTo>
                    <a:pt x="2886" y="1280"/>
                  </a:lnTo>
                  <a:lnTo>
                    <a:pt x="2892" y="1286"/>
                  </a:lnTo>
                  <a:lnTo>
                    <a:pt x="2899" y="1293"/>
                  </a:lnTo>
                  <a:lnTo>
                    <a:pt x="2906" y="1299"/>
                  </a:lnTo>
                  <a:lnTo>
                    <a:pt x="2912" y="1306"/>
                  </a:lnTo>
                  <a:lnTo>
                    <a:pt x="2920" y="1314"/>
                  </a:lnTo>
                  <a:lnTo>
                    <a:pt x="2926" y="1321"/>
                  </a:lnTo>
                  <a:lnTo>
                    <a:pt x="2934" y="1329"/>
                  </a:lnTo>
                  <a:lnTo>
                    <a:pt x="2941" y="1336"/>
                  </a:lnTo>
                  <a:lnTo>
                    <a:pt x="2948" y="1344"/>
                  </a:lnTo>
                  <a:lnTo>
                    <a:pt x="2955" y="1352"/>
                  </a:lnTo>
                  <a:lnTo>
                    <a:pt x="2963" y="1361"/>
                  </a:lnTo>
                  <a:lnTo>
                    <a:pt x="2969" y="1368"/>
                  </a:lnTo>
                  <a:lnTo>
                    <a:pt x="2977" y="1377"/>
                  </a:lnTo>
                  <a:lnTo>
                    <a:pt x="2984" y="1386"/>
                  </a:lnTo>
                  <a:lnTo>
                    <a:pt x="2992" y="1396"/>
                  </a:lnTo>
                  <a:lnTo>
                    <a:pt x="2999" y="1405"/>
                  </a:lnTo>
                  <a:lnTo>
                    <a:pt x="3006" y="1413"/>
                  </a:lnTo>
                  <a:lnTo>
                    <a:pt x="3013" y="1422"/>
                  </a:lnTo>
                  <a:lnTo>
                    <a:pt x="3021" y="1432"/>
                  </a:lnTo>
                  <a:lnTo>
                    <a:pt x="3027" y="1442"/>
                  </a:lnTo>
                  <a:lnTo>
                    <a:pt x="3035" y="1452"/>
                  </a:lnTo>
                  <a:lnTo>
                    <a:pt x="3038" y="1456"/>
                  </a:lnTo>
                  <a:lnTo>
                    <a:pt x="3042" y="1462"/>
                  </a:lnTo>
                  <a:lnTo>
                    <a:pt x="3046" y="1466"/>
                  </a:lnTo>
                  <a:lnTo>
                    <a:pt x="3050" y="1472"/>
                  </a:lnTo>
                  <a:lnTo>
                    <a:pt x="3056" y="1482"/>
                  </a:lnTo>
                  <a:lnTo>
                    <a:pt x="3062" y="1492"/>
                  </a:lnTo>
                  <a:lnTo>
                    <a:pt x="3069" y="1502"/>
                  </a:lnTo>
                  <a:lnTo>
                    <a:pt x="3075" y="1512"/>
                  </a:lnTo>
                  <a:lnTo>
                    <a:pt x="3079" y="1516"/>
                  </a:lnTo>
                  <a:lnTo>
                    <a:pt x="3082" y="1522"/>
                  </a:lnTo>
                  <a:lnTo>
                    <a:pt x="3085" y="1527"/>
                  </a:lnTo>
                  <a:lnTo>
                    <a:pt x="3088" y="1533"/>
                  </a:lnTo>
                  <a:lnTo>
                    <a:pt x="3092" y="1538"/>
                  </a:lnTo>
                  <a:lnTo>
                    <a:pt x="3095" y="1544"/>
                  </a:lnTo>
                  <a:lnTo>
                    <a:pt x="3098" y="1549"/>
                  </a:lnTo>
                  <a:lnTo>
                    <a:pt x="3102" y="1556"/>
                  </a:lnTo>
                  <a:lnTo>
                    <a:pt x="3104" y="1560"/>
                  </a:lnTo>
                  <a:lnTo>
                    <a:pt x="3107" y="1566"/>
                  </a:lnTo>
                  <a:lnTo>
                    <a:pt x="3109" y="1571"/>
                  </a:lnTo>
                  <a:lnTo>
                    <a:pt x="3113" y="1578"/>
                  </a:lnTo>
                  <a:lnTo>
                    <a:pt x="3115" y="1583"/>
                  </a:lnTo>
                  <a:lnTo>
                    <a:pt x="3118" y="1589"/>
                  </a:lnTo>
                  <a:lnTo>
                    <a:pt x="3120" y="1594"/>
                  </a:lnTo>
                  <a:lnTo>
                    <a:pt x="3124" y="1601"/>
                  </a:lnTo>
                  <a:lnTo>
                    <a:pt x="3126" y="1606"/>
                  </a:lnTo>
                  <a:lnTo>
                    <a:pt x="3129" y="1612"/>
                  </a:lnTo>
                  <a:lnTo>
                    <a:pt x="3130" y="1617"/>
                  </a:lnTo>
                  <a:lnTo>
                    <a:pt x="3134" y="1624"/>
                  </a:lnTo>
                  <a:lnTo>
                    <a:pt x="3136" y="1629"/>
                  </a:lnTo>
                  <a:lnTo>
                    <a:pt x="3140" y="1636"/>
                  </a:lnTo>
                  <a:lnTo>
                    <a:pt x="3143" y="1642"/>
                  </a:lnTo>
                  <a:lnTo>
                    <a:pt x="3145" y="1649"/>
                  </a:lnTo>
                  <a:lnTo>
                    <a:pt x="3150" y="1659"/>
                  </a:lnTo>
                  <a:lnTo>
                    <a:pt x="3154" y="1670"/>
                  </a:lnTo>
                  <a:lnTo>
                    <a:pt x="3156" y="1680"/>
                  </a:lnTo>
                  <a:lnTo>
                    <a:pt x="3161" y="1691"/>
                  </a:lnTo>
                  <a:lnTo>
                    <a:pt x="3165" y="1702"/>
                  </a:lnTo>
                  <a:lnTo>
                    <a:pt x="3169" y="1713"/>
                  </a:lnTo>
                  <a:lnTo>
                    <a:pt x="3172" y="1724"/>
                  </a:lnTo>
                  <a:lnTo>
                    <a:pt x="3176" y="1736"/>
                  </a:lnTo>
                  <a:lnTo>
                    <a:pt x="3178" y="1747"/>
                  </a:lnTo>
                  <a:lnTo>
                    <a:pt x="3182" y="1759"/>
                  </a:lnTo>
                  <a:lnTo>
                    <a:pt x="3186" y="1770"/>
                  </a:lnTo>
                  <a:lnTo>
                    <a:pt x="3188" y="1782"/>
                  </a:lnTo>
                  <a:lnTo>
                    <a:pt x="3188" y="1788"/>
                  </a:lnTo>
                  <a:lnTo>
                    <a:pt x="3191" y="1794"/>
                  </a:lnTo>
                  <a:lnTo>
                    <a:pt x="3191" y="1800"/>
                  </a:lnTo>
                  <a:lnTo>
                    <a:pt x="3194" y="1806"/>
                  </a:lnTo>
                  <a:lnTo>
                    <a:pt x="3194" y="1812"/>
                  </a:lnTo>
                  <a:lnTo>
                    <a:pt x="3197" y="1818"/>
                  </a:lnTo>
                  <a:lnTo>
                    <a:pt x="3197" y="1825"/>
                  </a:lnTo>
                  <a:lnTo>
                    <a:pt x="3199" y="1832"/>
                  </a:lnTo>
                  <a:lnTo>
                    <a:pt x="3199" y="1839"/>
                  </a:lnTo>
                  <a:lnTo>
                    <a:pt x="3202" y="1847"/>
                  </a:lnTo>
                  <a:lnTo>
                    <a:pt x="3202" y="1855"/>
                  </a:lnTo>
                  <a:lnTo>
                    <a:pt x="3203" y="1863"/>
                  </a:lnTo>
                  <a:lnTo>
                    <a:pt x="3203" y="1870"/>
                  </a:lnTo>
                  <a:lnTo>
                    <a:pt x="3205" y="1878"/>
                  </a:lnTo>
                  <a:lnTo>
                    <a:pt x="3206" y="1885"/>
                  </a:lnTo>
                  <a:lnTo>
                    <a:pt x="3207" y="1893"/>
                  </a:lnTo>
                  <a:lnTo>
                    <a:pt x="3207" y="1899"/>
                  </a:lnTo>
                  <a:lnTo>
                    <a:pt x="3208" y="1906"/>
                  </a:lnTo>
                  <a:lnTo>
                    <a:pt x="3208" y="1913"/>
                  </a:lnTo>
                  <a:lnTo>
                    <a:pt x="3209" y="1919"/>
                  </a:lnTo>
                  <a:lnTo>
                    <a:pt x="3209" y="1925"/>
                  </a:lnTo>
                  <a:lnTo>
                    <a:pt x="3210" y="1931"/>
                  </a:lnTo>
                  <a:lnTo>
                    <a:pt x="3210" y="1938"/>
                  </a:lnTo>
                  <a:lnTo>
                    <a:pt x="3211" y="1944"/>
                  </a:lnTo>
                  <a:lnTo>
                    <a:pt x="3210" y="1950"/>
                  </a:lnTo>
                  <a:lnTo>
                    <a:pt x="3210" y="1956"/>
                  </a:lnTo>
                  <a:lnTo>
                    <a:pt x="3210" y="1962"/>
                  </a:lnTo>
                  <a:lnTo>
                    <a:pt x="3210" y="1968"/>
                  </a:lnTo>
                  <a:lnTo>
                    <a:pt x="3209" y="1979"/>
                  </a:lnTo>
                  <a:lnTo>
                    <a:pt x="3208" y="1990"/>
                  </a:lnTo>
                  <a:lnTo>
                    <a:pt x="3206" y="1999"/>
                  </a:lnTo>
                  <a:lnTo>
                    <a:pt x="3205" y="2009"/>
                  </a:lnTo>
                  <a:lnTo>
                    <a:pt x="3202" y="2017"/>
                  </a:lnTo>
                  <a:lnTo>
                    <a:pt x="3200" y="2025"/>
                  </a:lnTo>
                  <a:lnTo>
                    <a:pt x="3197" y="2032"/>
                  </a:lnTo>
                  <a:lnTo>
                    <a:pt x="3192" y="2038"/>
                  </a:lnTo>
                  <a:lnTo>
                    <a:pt x="3188" y="2044"/>
                  </a:lnTo>
                  <a:lnTo>
                    <a:pt x="3184" y="2049"/>
                  </a:lnTo>
                  <a:lnTo>
                    <a:pt x="3175" y="2056"/>
                  </a:lnTo>
                  <a:lnTo>
                    <a:pt x="3165" y="2061"/>
                  </a:lnTo>
                  <a:lnTo>
                    <a:pt x="3157" y="2063"/>
                  </a:lnTo>
                  <a:lnTo>
                    <a:pt x="3151" y="2064"/>
                  </a:lnTo>
                  <a:lnTo>
                    <a:pt x="3145" y="2064"/>
                  </a:lnTo>
                  <a:lnTo>
                    <a:pt x="3139" y="2064"/>
                  </a:lnTo>
                  <a:lnTo>
                    <a:pt x="3130" y="2061"/>
                  </a:lnTo>
                  <a:lnTo>
                    <a:pt x="3125" y="2060"/>
                  </a:lnTo>
                  <a:lnTo>
                    <a:pt x="3117" y="2058"/>
                  </a:lnTo>
                  <a:lnTo>
                    <a:pt x="3110" y="2056"/>
                  </a:lnTo>
                  <a:lnTo>
                    <a:pt x="3099" y="2051"/>
                  </a:lnTo>
                  <a:lnTo>
                    <a:pt x="3090" y="2046"/>
                  </a:lnTo>
                  <a:lnTo>
                    <a:pt x="3080" y="2040"/>
                  </a:lnTo>
                  <a:lnTo>
                    <a:pt x="3070" y="2034"/>
                  </a:lnTo>
                  <a:lnTo>
                    <a:pt x="3064" y="2030"/>
                  </a:lnTo>
                  <a:lnTo>
                    <a:pt x="3059" y="2026"/>
                  </a:lnTo>
                  <a:lnTo>
                    <a:pt x="3053" y="2022"/>
                  </a:lnTo>
                  <a:lnTo>
                    <a:pt x="3049" y="2019"/>
                  </a:lnTo>
                  <a:lnTo>
                    <a:pt x="3044" y="2014"/>
                  </a:lnTo>
                  <a:lnTo>
                    <a:pt x="3038" y="2011"/>
                  </a:lnTo>
                  <a:lnTo>
                    <a:pt x="3033" y="2007"/>
                  </a:lnTo>
                  <a:lnTo>
                    <a:pt x="3028" y="2003"/>
                  </a:lnTo>
                  <a:lnTo>
                    <a:pt x="3022" y="1998"/>
                  </a:lnTo>
                  <a:lnTo>
                    <a:pt x="3016" y="1994"/>
                  </a:lnTo>
                  <a:lnTo>
                    <a:pt x="3011" y="1988"/>
                  </a:lnTo>
                  <a:lnTo>
                    <a:pt x="3005" y="1984"/>
                  </a:lnTo>
                  <a:lnTo>
                    <a:pt x="2999" y="1978"/>
                  </a:lnTo>
                  <a:lnTo>
                    <a:pt x="2994" y="1974"/>
                  </a:lnTo>
                  <a:lnTo>
                    <a:pt x="2988" y="1968"/>
                  </a:lnTo>
                  <a:lnTo>
                    <a:pt x="2983" y="1964"/>
                  </a:lnTo>
                  <a:lnTo>
                    <a:pt x="2977" y="1957"/>
                  </a:lnTo>
                  <a:lnTo>
                    <a:pt x="2971" y="1953"/>
                  </a:lnTo>
                  <a:lnTo>
                    <a:pt x="2966" y="1947"/>
                  </a:lnTo>
                  <a:lnTo>
                    <a:pt x="2961" y="1942"/>
                  </a:lnTo>
                  <a:lnTo>
                    <a:pt x="2955" y="1936"/>
                  </a:lnTo>
                  <a:lnTo>
                    <a:pt x="2949" y="1931"/>
                  </a:lnTo>
                  <a:lnTo>
                    <a:pt x="2944" y="1925"/>
                  </a:lnTo>
                  <a:lnTo>
                    <a:pt x="2940" y="1920"/>
                  </a:lnTo>
                  <a:lnTo>
                    <a:pt x="2933" y="1914"/>
                  </a:lnTo>
                  <a:lnTo>
                    <a:pt x="2928" y="1907"/>
                  </a:lnTo>
                  <a:lnTo>
                    <a:pt x="2922" y="1901"/>
                  </a:lnTo>
                  <a:lnTo>
                    <a:pt x="2917" y="1895"/>
                  </a:lnTo>
                  <a:lnTo>
                    <a:pt x="2911" y="1888"/>
                  </a:lnTo>
                  <a:lnTo>
                    <a:pt x="2906" y="1883"/>
                  </a:lnTo>
                  <a:lnTo>
                    <a:pt x="2900" y="1876"/>
                  </a:lnTo>
                  <a:lnTo>
                    <a:pt x="2896" y="1871"/>
                  </a:lnTo>
                  <a:lnTo>
                    <a:pt x="2889" y="1864"/>
                  </a:lnTo>
                  <a:lnTo>
                    <a:pt x="2885" y="1858"/>
                  </a:lnTo>
                  <a:lnTo>
                    <a:pt x="2878" y="1851"/>
                  </a:lnTo>
                  <a:lnTo>
                    <a:pt x="2874" y="1846"/>
                  </a:lnTo>
                  <a:lnTo>
                    <a:pt x="2868" y="1839"/>
                  </a:lnTo>
                  <a:lnTo>
                    <a:pt x="2864" y="1834"/>
                  </a:lnTo>
                  <a:lnTo>
                    <a:pt x="2859" y="1827"/>
                  </a:lnTo>
                  <a:lnTo>
                    <a:pt x="2855" y="1822"/>
                  </a:lnTo>
                  <a:lnTo>
                    <a:pt x="2850" y="1815"/>
                  </a:lnTo>
                  <a:lnTo>
                    <a:pt x="2845" y="1809"/>
                  </a:lnTo>
                  <a:lnTo>
                    <a:pt x="2840" y="1802"/>
                  </a:lnTo>
                  <a:lnTo>
                    <a:pt x="2836" y="1797"/>
                  </a:lnTo>
                  <a:lnTo>
                    <a:pt x="2830" y="1790"/>
                  </a:lnTo>
                  <a:lnTo>
                    <a:pt x="2826" y="1784"/>
                  </a:lnTo>
                  <a:lnTo>
                    <a:pt x="2821" y="1778"/>
                  </a:lnTo>
                  <a:lnTo>
                    <a:pt x="2818" y="1772"/>
                  </a:lnTo>
                  <a:lnTo>
                    <a:pt x="2814" y="1766"/>
                  </a:lnTo>
                  <a:lnTo>
                    <a:pt x="2809" y="1760"/>
                  </a:lnTo>
                  <a:lnTo>
                    <a:pt x="2805" y="1755"/>
                  </a:lnTo>
                  <a:lnTo>
                    <a:pt x="2802" y="1749"/>
                  </a:lnTo>
                  <a:lnTo>
                    <a:pt x="2797" y="1743"/>
                  </a:lnTo>
                  <a:lnTo>
                    <a:pt x="2794" y="1737"/>
                  </a:lnTo>
                  <a:lnTo>
                    <a:pt x="2791" y="1732"/>
                  </a:lnTo>
                  <a:lnTo>
                    <a:pt x="2787" y="1728"/>
                  </a:lnTo>
                  <a:lnTo>
                    <a:pt x="2781" y="1717"/>
                  </a:lnTo>
                  <a:lnTo>
                    <a:pt x="2774" y="1707"/>
                  </a:lnTo>
                  <a:lnTo>
                    <a:pt x="2768" y="1697"/>
                  </a:lnTo>
                  <a:lnTo>
                    <a:pt x="2762" y="1687"/>
                  </a:lnTo>
                  <a:lnTo>
                    <a:pt x="2756" y="1677"/>
                  </a:lnTo>
                  <a:lnTo>
                    <a:pt x="2750" y="1667"/>
                  </a:lnTo>
                  <a:lnTo>
                    <a:pt x="2745" y="1657"/>
                  </a:lnTo>
                  <a:lnTo>
                    <a:pt x="2739" y="1648"/>
                  </a:lnTo>
                  <a:lnTo>
                    <a:pt x="2733" y="1638"/>
                  </a:lnTo>
                  <a:lnTo>
                    <a:pt x="2728" y="1628"/>
                  </a:lnTo>
                  <a:lnTo>
                    <a:pt x="2722" y="1618"/>
                  </a:lnTo>
                  <a:lnTo>
                    <a:pt x="2717" y="1608"/>
                  </a:lnTo>
                  <a:lnTo>
                    <a:pt x="2712" y="1598"/>
                  </a:lnTo>
                  <a:lnTo>
                    <a:pt x="2707" y="1589"/>
                  </a:lnTo>
                  <a:lnTo>
                    <a:pt x="2702" y="1579"/>
                  </a:lnTo>
                  <a:lnTo>
                    <a:pt x="2699" y="1570"/>
                  </a:lnTo>
                  <a:lnTo>
                    <a:pt x="2693" y="1560"/>
                  </a:lnTo>
                  <a:lnTo>
                    <a:pt x="2689" y="1550"/>
                  </a:lnTo>
                  <a:lnTo>
                    <a:pt x="2683" y="1540"/>
                  </a:lnTo>
                  <a:lnTo>
                    <a:pt x="2680" y="1530"/>
                  </a:lnTo>
                  <a:lnTo>
                    <a:pt x="2676" y="1521"/>
                  </a:lnTo>
                  <a:lnTo>
                    <a:pt x="2671" y="1512"/>
                  </a:lnTo>
                  <a:lnTo>
                    <a:pt x="2667" y="1503"/>
                  </a:lnTo>
                  <a:lnTo>
                    <a:pt x="2664" y="1494"/>
                  </a:lnTo>
                  <a:lnTo>
                    <a:pt x="2659" y="1484"/>
                  </a:lnTo>
                  <a:lnTo>
                    <a:pt x="2656" y="1476"/>
                  </a:lnTo>
                  <a:lnTo>
                    <a:pt x="2652" y="1467"/>
                  </a:lnTo>
                  <a:lnTo>
                    <a:pt x="2648" y="1458"/>
                  </a:lnTo>
                  <a:lnTo>
                    <a:pt x="2645" y="1449"/>
                  </a:lnTo>
                  <a:lnTo>
                    <a:pt x="2642" y="1442"/>
                  </a:lnTo>
                  <a:lnTo>
                    <a:pt x="2638" y="1433"/>
                  </a:lnTo>
                  <a:lnTo>
                    <a:pt x="2636" y="1426"/>
                  </a:lnTo>
                  <a:lnTo>
                    <a:pt x="2633" y="1418"/>
                  </a:lnTo>
                  <a:lnTo>
                    <a:pt x="2630" y="1410"/>
                  </a:lnTo>
                  <a:lnTo>
                    <a:pt x="2626" y="1401"/>
                  </a:lnTo>
                  <a:lnTo>
                    <a:pt x="2623" y="1395"/>
                  </a:lnTo>
                  <a:lnTo>
                    <a:pt x="2620" y="1387"/>
                  </a:lnTo>
                  <a:lnTo>
                    <a:pt x="2618" y="1380"/>
                  </a:lnTo>
                  <a:lnTo>
                    <a:pt x="2615" y="1374"/>
                  </a:lnTo>
                  <a:lnTo>
                    <a:pt x="2613" y="1367"/>
                  </a:lnTo>
                  <a:lnTo>
                    <a:pt x="2610" y="1361"/>
                  </a:lnTo>
                  <a:lnTo>
                    <a:pt x="2608" y="1354"/>
                  </a:lnTo>
                  <a:lnTo>
                    <a:pt x="2606" y="1348"/>
                  </a:lnTo>
                  <a:lnTo>
                    <a:pt x="2605" y="1342"/>
                  </a:lnTo>
                  <a:lnTo>
                    <a:pt x="2601" y="1331"/>
                  </a:lnTo>
                  <a:lnTo>
                    <a:pt x="2598" y="1322"/>
                  </a:lnTo>
                  <a:lnTo>
                    <a:pt x="2595" y="1313"/>
                  </a:lnTo>
                  <a:lnTo>
                    <a:pt x="2591" y="1305"/>
                  </a:lnTo>
                  <a:lnTo>
                    <a:pt x="2589" y="1297"/>
                  </a:lnTo>
                  <a:lnTo>
                    <a:pt x="2588" y="1293"/>
                  </a:lnTo>
                  <a:lnTo>
                    <a:pt x="2586" y="1285"/>
                  </a:lnTo>
                  <a:lnTo>
                    <a:pt x="2586" y="1283"/>
                  </a:lnTo>
                  <a:lnTo>
                    <a:pt x="2585" y="1284"/>
                  </a:lnTo>
                  <a:lnTo>
                    <a:pt x="2583" y="1289"/>
                  </a:lnTo>
                  <a:lnTo>
                    <a:pt x="2579" y="1295"/>
                  </a:lnTo>
                  <a:lnTo>
                    <a:pt x="2576" y="1305"/>
                  </a:lnTo>
                  <a:lnTo>
                    <a:pt x="2573" y="1309"/>
                  </a:lnTo>
                  <a:lnTo>
                    <a:pt x="2571" y="1316"/>
                  </a:lnTo>
                  <a:lnTo>
                    <a:pt x="2567" y="1322"/>
                  </a:lnTo>
                  <a:lnTo>
                    <a:pt x="2565" y="1330"/>
                  </a:lnTo>
                  <a:lnTo>
                    <a:pt x="2561" y="1337"/>
                  </a:lnTo>
                  <a:lnTo>
                    <a:pt x="2557" y="1345"/>
                  </a:lnTo>
                  <a:lnTo>
                    <a:pt x="2554" y="1354"/>
                  </a:lnTo>
                  <a:lnTo>
                    <a:pt x="2551" y="1364"/>
                  </a:lnTo>
                  <a:lnTo>
                    <a:pt x="2545" y="1373"/>
                  </a:lnTo>
                  <a:lnTo>
                    <a:pt x="2540" y="1383"/>
                  </a:lnTo>
                  <a:lnTo>
                    <a:pt x="2534" y="1393"/>
                  </a:lnTo>
                  <a:lnTo>
                    <a:pt x="2530" y="1402"/>
                  </a:lnTo>
                  <a:lnTo>
                    <a:pt x="2525" y="1412"/>
                  </a:lnTo>
                  <a:lnTo>
                    <a:pt x="2519" y="1424"/>
                  </a:lnTo>
                  <a:lnTo>
                    <a:pt x="2513" y="1435"/>
                  </a:lnTo>
                  <a:lnTo>
                    <a:pt x="2507" y="1448"/>
                  </a:lnTo>
                  <a:lnTo>
                    <a:pt x="2499" y="1459"/>
                  </a:lnTo>
                  <a:lnTo>
                    <a:pt x="2493" y="1471"/>
                  </a:lnTo>
                  <a:lnTo>
                    <a:pt x="2485" y="1482"/>
                  </a:lnTo>
                  <a:lnTo>
                    <a:pt x="2477" y="1495"/>
                  </a:lnTo>
                  <a:lnTo>
                    <a:pt x="2469" y="1507"/>
                  </a:lnTo>
                  <a:lnTo>
                    <a:pt x="2461" y="1521"/>
                  </a:lnTo>
                  <a:lnTo>
                    <a:pt x="2453" y="1534"/>
                  </a:lnTo>
                  <a:lnTo>
                    <a:pt x="2446" y="1547"/>
                  </a:lnTo>
                  <a:lnTo>
                    <a:pt x="2436" y="1559"/>
                  </a:lnTo>
                  <a:lnTo>
                    <a:pt x="2426" y="1571"/>
                  </a:lnTo>
                  <a:lnTo>
                    <a:pt x="2416" y="1583"/>
                  </a:lnTo>
                  <a:lnTo>
                    <a:pt x="2407" y="1596"/>
                  </a:lnTo>
                  <a:lnTo>
                    <a:pt x="2396" y="1608"/>
                  </a:lnTo>
                  <a:lnTo>
                    <a:pt x="2387" y="1621"/>
                  </a:lnTo>
                  <a:lnTo>
                    <a:pt x="2376" y="1633"/>
                  </a:lnTo>
                  <a:lnTo>
                    <a:pt x="2366" y="1647"/>
                  </a:lnTo>
                  <a:lnTo>
                    <a:pt x="2354" y="1657"/>
                  </a:lnTo>
                  <a:lnTo>
                    <a:pt x="2343" y="1670"/>
                  </a:lnTo>
                  <a:lnTo>
                    <a:pt x="2331" y="1680"/>
                  </a:lnTo>
                  <a:lnTo>
                    <a:pt x="2320" y="1693"/>
                  </a:lnTo>
                  <a:lnTo>
                    <a:pt x="2308" y="1703"/>
                  </a:lnTo>
                  <a:lnTo>
                    <a:pt x="2296" y="1714"/>
                  </a:lnTo>
                  <a:lnTo>
                    <a:pt x="2283" y="1725"/>
                  </a:lnTo>
                  <a:lnTo>
                    <a:pt x="2271" y="1736"/>
                  </a:lnTo>
                  <a:lnTo>
                    <a:pt x="2256" y="1745"/>
                  </a:lnTo>
                  <a:lnTo>
                    <a:pt x="2242" y="1755"/>
                  </a:lnTo>
                  <a:lnTo>
                    <a:pt x="2228" y="1764"/>
                  </a:lnTo>
                  <a:lnTo>
                    <a:pt x="2214" y="1774"/>
                  </a:lnTo>
                  <a:lnTo>
                    <a:pt x="2198" y="1781"/>
                  </a:lnTo>
                  <a:lnTo>
                    <a:pt x="2184" y="1789"/>
                  </a:lnTo>
                  <a:lnTo>
                    <a:pt x="2169" y="1797"/>
                  </a:lnTo>
                  <a:lnTo>
                    <a:pt x="2154" y="1804"/>
                  </a:lnTo>
                  <a:lnTo>
                    <a:pt x="2138" y="1810"/>
                  </a:lnTo>
                  <a:lnTo>
                    <a:pt x="2123" y="1816"/>
                  </a:lnTo>
                  <a:lnTo>
                    <a:pt x="2107" y="1822"/>
                  </a:lnTo>
                  <a:lnTo>
                    <a:pt x="2092" y="1827"/>
                  </a:lnTo>
                  <a:lnTo>
                    <a:pt x="2075" y="1830"/>
                  </a:lnTo>
                  <a:lnTo>
                    <a:pt x="2058" y="1834"/>
                  </a:lnTo>
                  <a:lnTo>
                    <a:pt x="2041" y="1837"/>
                  </a:lnTo>
                  <a:lnTo>
                    <a:pt x="2024" y="1840"/>
                  </a:lnTo>
                  <a:lnTo>
                    <a:pt x="2006" y="1841"/>
                  </a:lnTo>
                  <a:lnTo>
                    <a:pt x="1988" y="1843"/>
                  </a:lnTo>
                  <a:lnTo>
                    <a:pt x="1972" y="1844"/>
                  </a:lnTo>
                  <a:lnTo>
                    <a:pt x="1955" y="1845"/>
                  </a:lnTo>
                  <a:lnTo>
                    <a:pt x="1939" y="1845"/>
                  </a:lnTo>
                  <a:lnTo>
                    <a:pt x="1923" y="1846"/>
                  </a:lnTo>
                  <a:lnTo>
                    <a:pt x="1908" y="1846"/>
                  </a:lnTo>
                  <a:lnTo>
                    <a:pt x="1894" y="1847"/>
                  </a:lnTo>
                  <a:lnTo>
                    <a:pt x="1879" y="1846"/>
                  </a:lnTo>
                  <a:lnTo>
                    <a:pt x="1865" y="1846"/>
                  </a:lnTo>
                  <a:lnTo>
                    <a:pt x="1852" y="1846"/>
                  </a:lnTo>
                  <a:lnTo>
                    <a:pt x="1839" y="1846"/>
                  </a:lnTo>
                  <a:lnTo>
                    <a:pt x="1826" y="1845"/>
                  </a:lnTo>
                  <a:lnTo>
                    <a:pt x="1814" y="1845"/>
                  </a:lnTo>
                  <a:lnTo>
                    <a:pt x="1802" y="1844"/>
                  </a:lnTo>
                  <a:lnTo>
                    <a:pt x="1791" y="1844"/>
                  </a:lnTo>
                  <a:lnTo>
                    <a:pt x="1779" y="1841"/>
                  </a:lnTo>
                  <a:lnTo>
                    <a:pt x="1768" y="1840"/>
                  </a:lnTo>
                  <a:lnTo>
                    <a:pt x="1757" y="1839"/>
                  </a:lnTo>
                  <a:lnTo>
                    <a:pt x="1747" y="1838"/>
                  </a:lnTo>
                  <a:lnTo>
                    <a:pt x="1737" y="1836"/>
                  </a:lnTo>
                  <a:lnTo>
                    <a:pt x="1727" y="1835"/>
                  </a:lnTo>
                  <a:lnTo>
                    <a:pt x="1718" y="1834"/>
                  </a:lnTo>
                  <a:lnTo>
                    <a:pt x="1710" y="1833"/>
                  </a:lnTo>
                  <a:lnTo>
                    <a:pt x="1700" y="1830"/>
                  </a:lnTo>
                  <a:lnTo>
                    <a:pt x="1692" y="1828"/>
                  </a:lnTo>
                  <a:lnTo>
                    <a:pt x="1684" y="1826"/>
                  </a:lnTo>
                  <a:lnTo>
                    <a:pt x="1676" y="1825"/>
                  </a:lnTo>
                  <a:lnTo>
                    <a:pt x="1668" y="1823"/>
                  </a:lnTo>
                  <a:lnTo>
                    <a:pt x="1662" y="1822"/>
                  </a:lnTo>
                  <a:lnTo>
                    <a:pt x="1655" y="1820"/>
                  </a:lnTo>
                  <a:lnTo>
                    <a:pt x="1650" y="1818"/>
                  </a:lnTo>
                  <a:lnTo>
                    <a:pt x="1643" y="1815"/>
                  </a:lnTo>
                  <a:lnTo>
                    <a:pt x="1637" y="1813"/>
                  </a:lnTo>
                  <a:lnTo>
                    <a:pt x="1630" y="1811"/>
                  </a:lnTo>
                  <a:lnTo>
                    <a:pt x="1626" y="1809"/>
                  </a:lnTo>
                  <a:lnTo>
                    <a:pt x="1615" y="1804"/>
                  </a:lnTo>
                  <a:lnTo>
                    <a:pt x="1606" y="1800"/>
                  </a:lnTo>
                  <a:lnTo>
                    <a:pt x="1597" y="1795"/>
                  </a:lnTo>
                  <a:lnTo>
                    <a:pt x="1591" y="1791"/>
                  </a:lnTo>
                  <a:lnTo>
                    <a:pt x="1584" y="1788"/>
                  </a:lnTo>
                  <a:lnTo>
                    <a:pt x="1580" y="1784"/>
                  </a:lnTo>
                  <a:lnTo>
                    <a:pt x="1573" y="1781"/>
                  </a:lnTo>
                  <a:lnTo>
                    <a:pt x="1570" y="1778"/>
                  </a:lnTo>
                  <a:lnTo>
                    <a:pt x="1567" y="1775"/>
                  </a:lnTo>
                  <a:lnTo>
                    <a:pt x="1564" y="1774"/>
                  </a:lnTo>
                  <a:lnTo>
                    <a:pt x="1561" y="1769"/>
                  </a:lnTo>
                  <a:lnTo>
                    <a:pt x="1561" y="1769"/>
                  </a:lnTo>
                  <a:lnTo>
                    <a:pt x="1559" y="1769"/>
                  </a:lnTo>
                  <a:lnTo>
                    <a:pt x="1554" y="1770"/>
                  </a:lnTo>
                  <a:lnTo>
                    <a:pt x="1547" y="1772"/>
                  </a:lnTo>
                  <a:lnTo>
                    <a:pt x="1537" y="1776"/>
                  </a:lnTo>
                  <a:lnTo>
                    <a:pt x="1530" y="1777"/>
                  </a:lnTo>
                  <a:lnTo>
                    <a:pt x="1524" y="1779"/>
                  </a:lnTo>
                  <a:lnTo>
                    <a:pt x="1516" y="1780"/>
                  </a:lnTo>
                  <a:lnTo>
                    <a:pt x="1508" y="1783"/>
                  </a:lnTo>
                  <a:lnTo>
                    <a:pt x="1500" y="1786"/>
                  </a:lnTo>
                  <a:lnTo>
                    <a:pt x="1491" y="1788"/>
                  </a:lnTo>
                  <a:lnTo>
                    <a:pt x="1481" y="1791"/>
                  </a:lnTo>
                  <a:lnTo>
                    <a:pt x="1472" y="1794"/>
                  </a:lnTo>
                  <a:lnTo>
                    <a:pt x="1461" y="1797"/>
                  </a:lnTo>
                  <a:lnTo>
                    <a:pt x="1450" y="1799"/>
                  </a:lnTo>
                  <a:lnTo>
                    <a:pt x="1438" y="1801"/>
                  </a:lnTo>
                  <a:lnTo>
                    <a:pt x="1427" y="1804"/>
                  </a:lnTo>
                  <a:lnTo>
                    <a:pt x="1415" y="1806"/>
                  </a:lnTo>
                  <a:lnTo>
                    <a:pt x="1403" y="1810"/>
                  </a:lnTo>
                  <a:lnTo>
                    <a:pt x="1390" y="1813"/>
                  </a:lnTo>
                  <a:lnTo>
                    <a:pt x="1378" y="1816"/>
                  </a:lnTo>
                  <a:lnTo>
                    <a:pt x="1364" y="1818"/>
                  </a:lnTo>
                  <a:lnTo>
                    <a:pt x="1350" y="1821"/>
                  </a:lnTo>
                  <a:lnTo>
                    <a:pt x="1335" y="1823"/>
                  </a:lnTo>
                  <a:lnTo>
                    <a:pt x="1322" y="1826"/>
                  </a:lnTo>
                  <a:lnTo>
                    <a:pt x="1307" y="1828"/>
                  </a:lnTo>
                  <a:lnTo>
                    <a:pt x="1293" y="1830"/>
                  </a:lnTo>
                  <a:lnTo>
                    <a:pt x="1279" y="1833"/>
                  </a:lnTo>
                  <a:lnTo>
                    <a:pt x="1264" y="1836"/>
                  </a:lnTo>
                  <a:lnTo>
                    <a:pt x="1248" y="1837"/>
                  </a:lnTo>
                  <a:lnTo>
                    <a:pt x="1233" y="1838"/>
                  </a:lnTo>
                  <a:lnTo>
                    <a:pt x="1217" y="1839"/>
                  </a:lnTo>
                  <a:lnTo>
                    <a:pt x="1202" y="1840"/>
                  </a:lnTo>
                  <a:lnTo>
                    <a:pt x="1185" y="1840"/>
                  </a:lnTo>
                  <a:lnTo>
                    <a:pt x="1170" y="1841"/>
                  </a:lnTo>
                  <a:lnTo>
                    <a:pt x="1155" y="1841"/>
                  </a:lnTo>
                  <a:lnTo>
                    <a:pt x="1139" y="1843"/>
                  </a:lnTo>
                  <a:lnTo>
                    <a:pt x="1123" y="1841"/>
                  </a:lnTo>
                  <a:lnTo>
                    <a:pt x="1107" y="1841"/>
                  </a:lnTo>
                  <a:lnTo>
                    <a:pt x="1091" y="1840"/>
                  </a:lnTo>
                  <a:lnTo>
                    <a:pt x="1076" y="1839"/>
                  </a:lnTo>
                  <a:lnTo>
                    <a:pt x="1060" y="1837"/>
                  </a:lnTo>
                  <a:lnTo>
                    <a:pt x="1044" y="1836"/>
                  </a:lnTo>
                  <a:lnTo>
                    <a:pt x="1030" y="1834"/>
                  </a:lnTo>
                  <a:lnTo>
                    <a:pt x="1016" y="1833"/>
                  </a:lnTo>
                  <a:lnTo>
                    <a:pt x="999" y="1829"/>
                  </a:lnTo>
                  <a:lnTo>
                    <a:pt x="985" y="1826"/>
                  </a:lnTo>
                  <a:lnTo>
                    <a:pt x="970" y="1822"/>
                  </a:lnTo>
                  <a:lnTo>
                    <a:pt x="956" y="1818"/>
                  </a:lnTo>
                  <a:lnTo>
                    <a:pt x="941" y="1813"/>
                  </a:lnTo>
                  <a:lnTo>
                    <a:pt x="927" y="1809"/>
                  </a:lnTo>
                  <a:lnTo>
                    <a:pt x="914" y="1803"/>
                  </a:lnTo>
                  <a:lnTo>
                    <a:pt x="901" y="1799"/>
                  </a:lnTo>
                  <a:lnTo>
                    <a:pt x="888" y="1791"/>
                  </a:lnTo>
                  <a:lnTo>
                    <a:pt x="874" y="1784"/>
                  </a:lnTo>
                  <a:lnTo>
                    <a:pt x="862" y="1777"/>
                  </a:lnTo>
                  <a:lnTo>
                    <a:pt x="852" y="1769"/>
                  </a:lnTo>
                  <a:lnTo>
                    <a:pt x="839" y="1760"/>
                  </a:lnTo>
                  <a:lnTo>
                    <a:pt x="829" y="1752"/>
                  </a:lnTo>
                  <a:lnTo>
                    <a:pt x="819" y="1742"/>
                  </a:lnTo>
                  <a:lnTo>
                    <a:pt x="809" y="1732"/>
                  </a:lnTo>
                  <a:lnTo>
                    <a:pt x="798" y="1720"/>
                  </a:lnTo>
                  <a:lnTo>
                    <a:pt x="788" y="1710"/>
                  </a:lnTo>
                  <a:lnTo>
                    <a:pt x="779" y="1698"/>
                  </a:lnTo>
                  <a:lnTo>
                    <a:pt x="770" y="1688"/>
                  </a:lnTo>
                  <a:lnTo>
                    <a:pt x="761" y="1677"/>
                  </a:lnTo>
                  <a:lnTo>
                    <a:pt x="753" y="1666"/>
                  </a:lnTo>
                  <a:lnTo>
                    <a:pt x="744" y="1655"/>
                  </a:lnTo>
                  <a:lnTo>
                    <a:pt x="738" y="1645"/>
                  </a:lnTo>
                  <a:lnTo>
                    <a:pt x="730" y="1634"/>
                  </a:lnTo>
                  <a:lnTo>
                    <a:pt x="722" y="1624"/>
                  </a:lnTo>
                  <a:lnTo>
                    <a:pt x="716" y="1613"/>
                  </a:lnTo>
                  <a:lnTo>
                    <a:pt x="710" y="1603"/>
                  </a:lnTo>
                  <a:lnTo>
                    <a:pt x="704" y="1592"/>
                  </a:lnTo>
                  <a:lnTo>
                    <a:pt x="697" y="1582"/>
                  </a:lnTo>
                  <a:lnTo>
                    <a:pt x="692" y="1572"/>
                  </a:lnTo>
                  <a:lnTo>
                    <a:pt x="687" y="1562"/>
                  </a:lnTo>
                  <a:lnTo>
                    <a:pt x="681" y="1551"/>
                  </a:lnTo>
                  <a:lnTo>
                    <a:pt x="676" y="1541"/>
                  </a:lnTo>
                  <a:lnTo>
                    <a:pt x="671" y="1530"/>
                  </a:lnTo>
                  <a:lnTo>
                    <a:pt x="668" y="1521"/>
                  </a:lnTo>
                  <a:lnTo>
                    <a:pt x="663" y="1511"/>
                  </a:lnTo>
                  <a:lnTo>
                    <a:pt x="660" y="1501"/>
                  </a:lnTo>
                  <a:lnTo>
                    <a:pt x="657" y="1491"/>
                  </a:lnTo>
                  <a:lnTo>
                    <a:pt x="653" y="1482"/>
                  </a:lnTo>
                  <a:lnTo>
                    <a:pt x="649" y="1472"/>
                  </a:lnTo>
                  <a:lnTo>
                    <a:pt x="646" y="1463"/>
                  </a:lnTo>
                  <a:lnTo>
                    <a:pt x="642" y="1454"/>
                  </a:lnTo>
                  <a:lnTo>
                    <a:pt x="640" y="1445"/>
                  </a:lnTo>
                  <a:lnTo>
                    <a:pt x="637" y="1435"/>
                  </a:lnTo>
                  <a:lnTo>
                    <a:pt x="636" y="1428"/>
                  </a:lnTo>
                  <a:lnTo>
                    <a:pt x="634" y="1419"/>
                  </a:lnTo>
                  <a:lnTo>
                    <a:pt x="633" y="1411"/>
                  </a:lnTo>
                  <a:lnTo>
                    <a:pt x="629" y="1401"/>
                  </a:lnTo>
                  <a:lnTo>
                    <a:pt x="628" y="1394"/>
                  </a:lnTo>
                  <a:lnTo>
                    <a:pt x="626" y="1385"/>
                  </a:lnTo>
                  <a:lnTo>
                    <a:pt x="625" y="1378"/>
                  </a:lnTo>
                  <a:lnTo>
                    <a:pt x="623" y="1370"/>
                  </a:lnTo>
                  <a:lnTo>
                    <a:pt x="622" y="1362"/>
                  </a:lnTo>
                  <a:lnTo>
                    <a:pt x="620" y="1355"/>
                  </a:lnTo>
                  <a:lnTo>
                    <a:pt x="620" y="1349"/>
                  </a:lnTo>
                  <a:lnTo>
                    <a:pt x="619" y="1341"/>
                  </a:lnTo>
                  <a:lnTo>
                    <a:pt x="618" y="1335"/>
                  </a:lnTo>
                  <a:lnTo>
                    <a:pt x="617" y="1328"/>
                  </a:lnTo>
                  <a:lnTo>
                    <a:pt x="617" y="1322"/>
                  </a:lnTo>
                  <a:lnTo>
                    <a:pt x="616" y="1312"/>
                  </a:lnTo>
                  <a:lnTo>
                    <a:pt x="616" y="1302"/>
                  </a:lnTo>
                  <a:lnTo>
                    <a:pt x="615" y="1292"/>
                  </a:lnTo>
                  <a:lnTo>
                    <a:pt x="615" y="1283"/>
                  </a:lnTo>
                  <a:lnTo>
                    <a:pt x="615" y="1276"/>
                  </a:lnTo>
                  <a:lnTo>
                    <a:pt x="616" y="1271"/>
                  </a:lnTo>
                  <a:lnTo>
                    <a:pt x="616" y="1263"/>
                  </a:lnTo>
                  <a:lnTo>
                    <a:pt x="617" y="1261"/>
                  </a:lnTo>
                  <a:lnTo>
                    <a:pt x="615" y="1261"/>
                  </a:lnTo>
                  <a:lnTo>
                    <a:pt x="612" y="1264"/>
                  </a:lnTo>
                  <a:lnTo>
                    <a:pt x="606" y="1268"/>
                  </a:lnTo>
                  <a:lnTo>
                    <a:pt x="600" y="1274"/>
                  </a:lnTo>
                  <a:lnTo>
                    <a:pt x="594" y="1278"/>
                  </a:lnTo>
                  <a:lnTo>
                    <a:pt x="590" y="1281"/>
                  </a:lnTo>
                  <a:lnTo>
                    <a:pt x="584" y="1285"/>
                  </a:lnTo>
                  <a:lnTo>
                    <a:pt x="580" y="1291"/>
                  </a:lnTo>
                  <a:lnTo>
                    <a:pt x="573" y="1294"/>
                  </a:lnTo>
                  <a:lnTo>
                    <a:pt x="567" y="1299"/>
                  </a:lnTo>
                  <a:lnTo>
                    <a:pt x="560" y="1305"/>
                  </a:lnTo>
                  <a:lnTo>
                    <a:pt x="554" y="1312"/>
                  </a:lnTo>
                  <a:lnTo>
                    <a:pt x="545" y="1316"/>
                  </a:lnTo>
                  <a:lnTo>
                    <a:pt x="537" y="1321"/>
                  </a:lnTo>
                  <a:lnTo>
                    <a:pt x="528" y="1327"/>
                  </a:lnTo>
                  <a:lnTo>
                    <a:pt x="521" y="1333"/>
                  </a:lnTo>
                  <a:lnTo>
                    <a:pt x="511" y="1340"/>
                  </a:lnTo>
                  <a:lnTo>
                    <a:pt x="502" y="1347"/>
                  </a:lnTo>
                  <a:lnTo>
                    <a:pt x="493" y="1353"/>
                  </a:lnTo>
                  <a:lnTo>
                    <a:pt x="485" y="1360"/>
                  </a:lnTo>
                  <a:lnTo>
                    <a:pt x="474" y="1365"/>
                  </a:lnTo>
                  <a:lnTo>
                    <a:pt x="464" y="1372"/>
                  </a:lnTo>
                  <a:lnTo>
                    <a:pt x="454" y="1378"/>
                  </a:lnTo>
                  <a:lnTo>
                    <a:pt x="444" y="1385"/>
                  </a:lnTo>
                  <a:lnTo>
                    <a:pt x="433" y="1391"/>
                  </a:lnTo>
                  <a:lnTo>
                    <a:pt x="422" y="1398"/>
                  </a:lnTo>
                  <a:lnTo>
                    <a:pt x="411" y="1405"/>
                  </a:lnTo>
                  <a:lnTo>
                    <a:pt x="401" y="1411"/>
                  </a:lnTo>
                  <a:lnTo>
                    <a:pt x="389" y="1417"/>
                  </a:lnTo>
                  <a:lnTo>
                    <a:pt x="377" y="1422"/>
                  </a:lnTo>
                  <a:lnTo>
                    <a:pt x="365" y="1428"/>
                  </a:lnTo>
                  <a:lnTo>
                    <a:pt x="354" y="1434"/>
                  </a:lnTo>
                  <a:lnTo>
                    <a:pt x="342" y="1439"/>
                  </a:lnTo>
                  <a:lnTo>
                    <a:pt x="331" y="1444"/>
                  </a:lnTo>
                  <a:lnTo>
                    <a:pt x="319" y="1448"/>
                  </a:lnTo>
                  <a:lnTo>
                    <a:pt x="308" y="1454"/>
                  </a:lnTo>
                  <a:lnTo>
                    <a:pt x="295" y="1457"/>
                  </a:lnTo>
                  <a:lnTo>
                    <a:pt x="284" y="1462"/>
                  </a:lnTo>
                  <a:lnTo>
                    <a:pt x="271" y="1465"/>
                  </a:lnTo>
                  <a:lnTo>
                    <a:pt x="260" y="1469"/>
                  </a:lnTo>
                  <a:lnTo>
                    <a:pt x="248" y="1471"/>
                  </a:lnTo>
                  <a:lnTo>
                    <a:pt x="237" y="1475"/>
                  </a:lnTo>
                  <a:lnTo>
                    <a:pt x="225" y="1477"/>
                  </a:lnTo>
                  <a:lnTo>
                    <a:pt x="214" y="1480"/>
                  </a:lnTo>
                  <a:lnTo>
                    <a:pt x="202" y="1481"/>
                  </a:lnTo>
                  <a:lnTo>
                    <a:pt x="191" y="1482"/>
                  </a:lnTo>
                  <a:lnTo>
                    <a:pt x="179" y="1482"/>
                  </a:lnTo>
                  <a:lnTo>
                    <a:pt x="168" y="1482"/>
                  </a:lnTo>
                  <a:lnTo>
                    <a:pt x="156" y="1481"/>
                  </a:lnTo>
                  <a:lnTo>
                    <a:pt x="145" y="1481"/>
                  </a:lnTo>
                  <a:lnTo>
                    <a:pt x="135" y="1480"/>
                  </a:lnTo>
                  <a:lnTo>
                    <a:pt x="126" y="1479"/>
                  </a:lnTo>
                  <a:lnTo>
                    <a:pt x="115" y="1476"/>
                  </a:lnTo>
                  <a:lnTo>
                    <a:pt x="104" y="1472"/>
                  </a:lnTo>
                  <a:lnTo>
                    <a:pt x="94" y="1468"/>
                  </a:lnTo>
                  <a:lnTo>
                    <a:pt x="85" y="1465"/>
                  </a:lnTo>
                  <a:lnTo>
                    <a:pt x="75" y="1459"/>
                  </a:lnTo>
                  <a:lnTo>
                    <a:pt x="65" y="1454"/>
                  </a:lnTo>
                  <a:lnTo>
                    <a:pt x="57" y="1447"/>
                  </a:lnTo>
                  <a:lnTo>
                    <a:pt x="49" y="1441"/>
                  </a:lnTo>
                  <a:lnTo>
                    <a:pt x="41" y="1434"/>
                  </a:lnTo>
                  <a:lnTo>
                    <a:pt x="35" y="1428"/>
                  </a:lnTo>
                  <a:lnTo>
                    <a:pt x="30" y="1421"/>
                  </a:lnTo>
                  <a:lnTo>
                    <a:pt x="25" y="1414"/>
                  </a:lnTo>
                  <a:lnTo>
                    <a:pt x="19" y="1407"/>
                  </a:lnTo>
                  <a:lnTo>
                    <a:pt x="15" y="1400"/>
                  </a:lnTo>
                  <a:lnTo>
                    <a:pt x="12" y="1394"/>
                  </a:lnTo>
                  <a:lnTo>
                    <a:pt x="9" y="1387"/>
                  </a:lnTo>
                  <a:lnTo>
                    <a:pt x="6" y="1379"/>
                  </a:lnTo>
                  <a:lnTo>
                    <a:pt x="4" y="1372"/>
                  </a:lnTo>
                  <a:lnTo>
                    <a:pt x="3" y="1364"/>
                  </a:lnTo>
                  <a:lnTo>
                    <a:pt x="1" y="1357"/>
                  </a:lnTo>
                  <a:lnTo>
                    <a:pt x="0" y="1350"/>
                  </a:lnTo>
                  <a:lnTo>
                    <a:pt x="0" y="1342"/>
                  </a:lnTo>
                  <a:lnTo>
                    <a:pt x="0" y="1335"/>
                  </a:lnTo>
                  <a:lnTo>
                    <a:pt x="1" y="1328"/>
                  </a:lnTo>
                  <a:lnTo>
                    <a:pt x="1" y="1317"/>
                  </a:lnTo>
                  <a:lnTo>
                    <a:pt x="4" y="1307"/>
                  </a:lnTo>
                  <a:lnTo>
                    <a:pt x="5" y="1296"/>
                  </a:lnTo>
                  <a:lnTo>
                    <a:pt x="9" y="1286"/>
                  </a:lnTo>
                  <a:lnTo>
                    <a:pt x="12" y="1275"/>
                  </a:lnTo>
                  <a:lnTo>
                    <a:pt x="15" y="1266"/>
                  </a:lnTo>
                  <a:lnTo>
                    <a:pt x="19" y="1255"/>
                  </a:lnTo>
                  <a:lnTo>
                    <a:pt x="26" y="1245"/>
                  </a:lnTo>
                  <a:lnTo>
                    <a:pt x="29" y="1238"/>
                  </a:lnTo>
                  <a:lnTo>
                    <a:pt x="31" y="1233"/>
                  </a:lnTo>
                  <a:lnTo>
                    <a:pt x="35" y="1227"/>
                  </a:lnTo>
                  <a:lnTo>
                    <a:pt x="38" y="1223"/>
                  </a:lnTo>
                  <a:lnTo>
                    <a:pt x="41" y="1216"/>
                  </a:lnTo>
                  <a:lnTo>
                    <a:pt x="46" y="1211"/>
                  </a:lnTo>
                  <a:lnTo>
                    <a:pt x="48" y="1205"/>
                  </a:lnTo>
                  <a:lnTo>
                    <a:pt x="52" y="1201"/>
                  </a:lnTo>
                  <a:lnTo>
                    <a:pt x="55" y="1194"/>
                  </a:lnTo>
                  <a:lnTo>
                    <a:pt x="59" y="1190"/>
                  </a:lnTo>
                  <a:lnTo>
                    <a:pt x="63" y="1183"/>
                  </a:lnTo>
                  <a:lnTo>
                    <a:pt x="68" y="1179"/>
                  </a:lnTo>
                  <a:lnTo>
                    <a:pt x="71" y="1174"/>
                  </a:lnTo>
                  <a:lnTo>
                    <a:pt x="75" y="1168"/>
                  </a:lnTo>
                  <a:lnTo>
                    <a:pt x="80" y="1163"/>
                  </a:lnTo>
                  <a:lnTo>
                    <a:pt x="85" y="1158"/>
                  </a:lnTo>
                  <a:lnTo>
                    <a:pt x="92" y="1149"/>
                  </a:lnTo>
                  <a:lnTo>
                    <a:pt x="98" y="1142"/>
                  </a:lnTo>
                  <a:lnTo>
                    <a:pt x="105" y="1133"/>
                  </a:lnTo>
                  <a:lnTo>
                    <a:pt x="112" y="1125"/>
                  </a:lnTo>
                  <a:lnTo>
                    <a:pt x="119" y="1117"/>
                  </a:lnTo>
                  <a:lnTo>
                    <a:pt x="128" y="1109"/>
                  </a:lnTo>
                  <a:lnTo>
                    <a:pt x="135" y="1100"/>
                  </a:lnTo>
                  <a:lnTo>
                    <a:pt x="144" y="1093"/>
                  </a:lnTo>
                  <a:lnTo>
                    <a:pt x="151" y="1084"/>
                  </a:lnTo>
                  <a:lnTo>
                    <a:pt x="160" y="1076"/>
                  </a:lnTo>
                  <a:lnTo>
                    <a:pt x="167" y="1067"/>
                  </a:lnTo>
                  <a:lnTo>
                    <a:pt x="176" y="1060"/>
                  </a:lnTo>
                  <a:lnTo>
                    <a:pt x="184" y="1052"/>
                  </a:lnTo>
                  <a:lnTo>
                    <a:pt x="193" y="1044"/>
                  </a:lnTo>
                  <a:lnTo>
                    <a:pt x="201" y="1037"/>
                  </a:lnTo>
                  <a:lnTo>
                    <a:pt x="211" y="1030"/>
                  </a:lnTo>
                  <a:lnTo>
                    <a:pt x="219" y="1022"/>
                  </a:lnTo>
                  <a:lnTo>
                    <a:pt x="227" y="1015"/>
                  </a:lnTo>
                  <a:lnTo>
                    <a:pt x="236" y="1007"/>
                  </a:lnTo>
                  <a:lnTo>
                    <a:pt x="245" y="1001"/>
                  </a:lnTo>
                  <a:lnTo>
                    <a:pt x="253" y="993"/>
                  </a:lnTo>
                  <a:lnTo>
                    <a:pt x="262" y="985"/>
                  </a:lnTo>
                  <a:lnTo>
                    <a:pt x="270" y="979"/>
                  </a:lnTo>
                  <a:lnTo>
                    <a:pt x="280" y="972"/>
                  </a:lnTo>
                  <a:lnTo>
                    <a:pt x="288" y="966"/>
                  </a:lnTo>
                  <a:lnTo>
                    <a:pt x="297" y="959"/>
                  </a:lnTo>
                  <a:lnTo>
                    <a:pt x="305" y="952"/>
                  </a:lnTo>
                  <a:lnTo>
                    <a:pt x="315" y="946"/>
                  </a:lnTo>
                  <a:lnTo>
                    <a:pt x="323" y="939"/>
                  </a:lnTo>
                  <a:lnTo>
                    <a:pt x="331" y="933"/>
                  </a:lnTo>
                  <a:lnTo>
                    <a:pt x="340" y="927"/>
                  </a:lnTo>
                  <a:lnTo>
                    <a:pt x="349" y="922"/>
                  </a:lnTo>
                  <a:lnTo>
                    <a:pt x="357" y="915"/>
                  </a:lnTo>
                  <a:lnTo>
                    <a:pt x="364" y="909"/>
                  </a:lnTo>
                  <a:lnTo>
                    <a:pt x="372" y="903"/>
                  </a:lnTo>
                  <a:lnTo>
                    <a:pt x="380" y="898"/>
                  </a:lnTo>
                  <a:lnTo>
                    <a:pt x="386" y="892"/>
                  </a:lnTo>
                  <a:lnTo>
                    <a:pt x="394" y="888"/>
                  </a:lnTo>
                  <a:lnTo>
                    <a:pt x="401" y="882"/>
                  </a:lnTo>
                  <a:lnTo>
                    <a:pt x="409" y="878"/>
                  </a:lnTo>
                  <a:lnTo>
                    <a:pt x="416" y="872"/>
                  </a:lnTo>
                  <a:lnTo>
                    <a:pt x="422" y="868"/>
                  </a:lnTo>
                  <a:lnTo>
                    <a:pt x="429" y="863"/>
                  </a:lnTo>
                  <a:lnTo>
                    <a:pt x="435" y="859"/>
                  </a:lnTo>
                  <a:lnTo>
                    <a:pt x="441" y="855"/>
                  </a:lnTo>
                  <a:lnTo>
                    <a:pt x="447" y="852"/>
                  </a:lnTo>
                  <a:lnTo>
                    <a:pt x="453" y="848"/>
                  </a:lnTo>
                  <a:lnTo>
                    <a:pt x="460" y="845"/>
                  </a:lnTo>
                  <a:lnTo>
                    <a:pt x="468" y="837"/>
                  </a:lnTo>
                  <a:lnTo>
                    <a:pt x="478" y="832"/>
                  </a:lnTo>
                  <a:lnTo>
                    <a:pt x="485" y="827"/>
                  </a:lnTo>
                  <a:lnTo>
                    <a:pt x="492" y="823"/>
                  </a:lnTo>
                  <a:lnTo>
                    <a:pt x="498" y="820"/>
                  </a:lnTo>
                  <a:lnTo>
                    <a:pt x="502" y="818"/>
                  </a:lnTo>
                  <a:lnTo>
                    <a:pt x="504" y="817"/>
                  </a:lnTo>
                  <a:lnTo>
                    <a:pt x="506" y="817"/>
                  </a:lnTo>
                  <a:lnTo>
                    <a:pt x="502" y="816"/>
                  </a:lnTo>
                  <a:lnTo>
                    <a:pt x="496" y="816"/>
                  </a:lnTo>
                  <a:lnTo>
                    <a:pt x="489" y="816"/>
                  </a:lnTo>
                  <a:lnTo>
                    <a:pt x="484" y="816"/>
                  </a:lnTo>
                  <a:lnTo>
                    <a:pt x="476" y="816"/>
                  </a:lnTo>
                  <a:lnTo>
                    <a:pt x="469" y="816"/>
                  </a:lnTo>
                  <a:lnTo>
                    <a:pt x="460" y="814"/>
                  </a:lnTo>
                  <a:lnTo>
                    <a:pt x="451" y="814"/>
                  </a:lnTo>
                  <a:lnTo>
                    <a:pt x="440" y="813"/>
                  </a:lnTo>
                  <a:lnTo>
                    <a:pt x="430" y="813"/>
                  </a:lnTo>
                  <a:lnTo>
                    <a:pt x="423" y="812"/>
                  </a:lnTo>
                  <a:lnTo>
                    <a:pt x="418" y="812"/>
                  </a:lnTo>
                  <a:lnTo>
                    <a:pt x="411" y="811"/>
                  </a:lnTo>
                  <a:lnTo>
                    <a:pt x="406" y="811"/>
                  </a:lnTo>
                  <a:lnTo>
                    <a:pt x="399" y="810"/>
                  </a:lnTo>
                  <a:lnTo>
                    <a:pt x="393" y="810"/>
                  </a:lnTo>
                  <a:lnTo>
                    <a:pt x="386" y="810"/>
                  </a:lnTo>
                  <a:lnTo>
                    <a:pt x="381" y="810"/>
                  </a:lnTo>
                  <a:lnTo>
                    <a:pt x="373" y="808"/>
                  </a:lnTo>
                  <a:lnTo>
                    <a:pt x="366" y="808"/>
                  </a:lnTo>
                  <a:lnTo>
                    <a:pt x="359" y="806"/>
                  </a:lnTo>
                  <a:lnTo>
                    <a:pt x="352" y="806"/>
                  </a:lnTo>
                  <a:lnTo>
                    <a:pt x="345" y="804"/>
                  </a:lnTo>
                  <a:lnTo>
                    <a:pt x="337" y="804"/>
                  </a:lnTo>
                  <a:lnTo>
                    <a:pt x="329" y="801"/>
                  </a:lnTo>
                  <a:lnTo>
                    <a:pt x="323" y="801"/>
                  </a:lnTo>
                  <a:lnTo>
                    <a:pt x="314" y="799"/>
                  </a:lnTo>
                  <a:lnTo>
                    <a:pt x="307" y="798"/>
                  </a:lnTo>
                  <a:lnTo>
                    <a:pt x="299" y="797"/>
                  </a:lnTo>
                  <a:lnTo>
                    <a:pt x="292" y="796"/>
                  </a:lnTo>
                  <a:lnTo>
                    <a:pt x="283" y="794"/>
                  </a:lnTo>
                  <a:lnTo>
                    <a:pt x="277" y="793"/>
                  </a:lnTo>
                  <a:lnTo>
                    <a:pt x="268" y="791"/>
                  </a:lnTo>
                  <a:lnTo>
                    <a:pt x="261" y="790"/>
                  </a:lnTo>
                  <a:lnTo>
                    <a:pt x="253" y="787"/>
                  </a:lnTo>
                  <a:lnTo>
                    <a:pt x="245" y="786"/>
                  </a:lnTo>
                  <a:lnTo>
                    <a:pt x="236" y="783"/>
                  </a:lnTo>
                  <a:lnTo>
                    <a:pt x="228" y="782"/>
                  </a:lnTo>
                  <a:lnTo>
                    <a:pt x="220" y="778"/>
                  </a:lnTo>
                  <a:lnTo>
                    <a:pt x="212" y="777"/>
                  </a:lnTo>
                  <a:lnTo>
                    <a:pt x="204" y="774"/>
                  </a:lnTo>
                  <a:lnTo>
                    <a:pt x="197" y="773"/>
                  </a:lnTo>
                  <a:lnTo>
                    <a:pt x="188" y="770"/>
                  </a:lnTo>
                  <a:lnTo>
                    <a:pt x="180" y="767"/>
                  </a:lnTo>
                  <a:lnTo>
                    <a:pt x="173" y="764"/>
                  </a:lnTo>
                  <a:lnTo>
                    <a:pt x="165" y="762"/>
                  </a:lnTo>
                  <a:lnTo>
                    <a:pt x="157" y="759"/>
                  </a:lnTo>
                  <a:lnTo>
                    <a:pt x="150" y="756"/>
                  </a:lnTo>
                  <a:lnTo>
                    <a:pt x="142" y="753"/>
                  </a:lnTo>
                  <a:lnTo>
                    <a:pt x="135" y="751"/>
                  </a:lnTo>
                  <a:lnTo>
                    <a:pt x="132" y="680"/>
                  </a:lnTo>
                  <a:lnTo>
                    <a:pt x="533" y="772"/>
                  </a:lnTo>
                  <a:lnTo>
                    <a:pt x="530" y="768"/>
                  </a:lnTo>
                  <a:lnTo>
                    <a:pt x="524" y="761"/>
                  </a:lnTo>
                  <a:lnTo>
                    <a:pt x="520" y="753"/>
                  </a:lnTo>
                  <a:lnTo>
                    <a:pt x="515" y="747"/>
                  </a:lnTo>
                  <a:lnTo>
                    <a:pt x="510" y="739"/>
                  </a:lnTo>
                  <a:lnTo>
                    <a:pt x="504" y="730"/>
                  </a:lnTo>
                  <a:lnTo>
                    <a:pt x="501" y="725"/>
                  </a:lnTo>
                  <a:lnTo>
                    <a:pt x="498" y="719"/>
                  </a:lnTo>
                  <a:lnTo>
                    <a:pt x="495" y="714"/>
                  </a:lnTo>
                  <a:lnTo>
                    <a:pt x="491" y="708"/>
                  </a:lnTo>
                  <a:lnTo>
                    <a:pt x="488" y="702"/>
                  </a:lnTo>
                  <a:lnTo>
                    <a:pt x="485" y="696"/>
                  </a:lnTo>
                  <a:lnTo>
                    <a:pt x="481" y="691"/>
                  </a:lnTo>
                  <a:lnTo>
                    <a:pt x="479" y="685"/>
                  </a:lnTo>
                  <a:lnTo>
                    <a:pt x="476" y="678"/>
                  </a:lnTo>
                  <a:lnTo>
                    <a:pt x="473" y="671"/>
                  </a:lnTo>
                  <a:lnTo>
                    <a:pt x="469" y="664"/>
                  </a:lnTo>
                  <a:lnTo>
                    <a:pt x="466" y="658"/>
                  </a:lnTo>
                  <a:lnTo>
                    <a:pt x="463" y="650"/>
                  </a:lnTo>
                  <a:lnTo>
                    <a:pt x="460" y="644"/>
                  </a:lnTo>
                  <a:lnTo>
                    <a:pt x="457" y="636"/>
                  </a:lnTo>
                  <a:lnTo>
                    <a:pt x="455" y="629"/>
                  </a:lnTo>
                  <a:lnTo>
                    <a:pt x="452" y="621"/>
                  </a:lnTo>
                  <a:lnTo>
                    <a:pt x="449" y="613"/>
                  </a:lnTo>
                  <a:lnTo>
                    <a:pt x="446" y="604"/>
                  </a:lnTo>
                  <a:lnTo>
                    <a:pt x="444" y="597"/>
                  </a:lnTo>
                  <a:lnTo>
                    <a:pt x="441" y="588"/>
                  </a:lnTo>
                  <a:lnTo>
                    <a:pt x="440" y="580"/>
                  </a:lnTo>
                  <a:lnTo>
                    <a:pt x="438" y="572"/>
                  </a:lnTo>
                  <a:lnTo>
                    <a:pt x="437" y="565"/>
                  </a:lnTo>
                  <a:lnTo>
                    <a:pt x="434" y="556"/>
                  </a:lnTo>
                  <a:lnTo>
                    <a:pt x="433" y="547"/>
                  </a:lnTo>
                  <a:lnTo>
                    <a:pt x="432" y="539"/>
                  </a:lnTo>
                  <a:lnTo>
                    <a:pt x="432" y="531"/>
                  </a:lnTo>
                  <a:lnTo>
                    <a:pt x="432" y="522"/>
                  </a:lnTo>
                  <a:lnTo>
                    <a:pt x="432" y="513"/>
                  </a:lnTo>
                  <a:lnTo>
                    <a:pt x="432" y="505"/>
                  </a:lnTo>
                  <a:lnTo>
                    <a:pt x="433" y="497"/>
                  </a:lnTo>
                  <a:lnTo>
                    <a:pt x="433" y="487"/>
                  </a:lnTo>
                  <a:lnTo>
                    <a:pt x="434" y="479"/>
                  </a:lnTo>
                  <a:lnTo>
                    <a:pt x="435" y="470"/>
                  </a:lnTo>
                  <a:lnTo>
                    <a:pt x="438" y="462"/>
                  </a:lnTo>
                  <a:lnTo>
                    <a:pt x="439" y="453"/>
                  </a:lnTo>
                  <a:lnTo>
                    <a:pt x="442" y="444"/>
                  </a:lnTo>
                  <a:lnTo>
                    <a:pt x="445" y="436"/>
                  </a:lnTo>
                  <a:lnTo>
                    <a:pt x="449" y="428"/>
                  </a:lnTo>
                  <a:lnTo>
                    <a:pt x="452" y="419"/>
                  </a:lnTo>
                  <a:lnTo>
                    <a:pt x="455" y="412"/>
                  </a:lnTo>
                  <a:lnTo>
                    <a:pt x="460" y="403"/>
                  </a:lnTo>
                  <a:lnTo>
                    <a:pt x="466" y="395"/>
                  </a:lnTo>
                  <a:lnTo>
                    <a:pt x="470" y="386"/>
                  </a:lnTo>
                  <a:lnTo>
                    <a:pt x="477" y="379"/>
                  </a:lnTo>
                  <a:lnTo>
                    <a:pt x="484" y="371"/>
                  </a:lnTo>
                  <a:lnTo>
                    <a:pt x="491" y="364"/>
                  </a:lnTo>
                  <a:lnTo>
                    <a:pt x="498" y="356"/>
                  </a:lnTo>
                  <a:lnTo>
                    <a:pt x="504" y="348"/>
                  </a:lnTo>
                  <a:lnTo>
                    <a:pt x="511" y="341"/>
                  </a:lnTo>
                  <a:lnTo>
                    <a:pt x="519" y="335"/>
                  </a:lnTo>
                  <a:lnTo>
                    <a:pt x="525" y="328"/>
                  </a:lnTo>
                  <a:lnTo>
                    <a:pt x="533" y="323"/>
                  </a:lnTo>
                  <a:lnTo>
                    <a:pt x="539" y="317"/>
                  </a:lnTo>
                  <a:lnTo>
                    <a:pt x="547" y="313"/>
                  </a:lnTo>
                  <a:lnTo>
                    <a:pt x="554" y="308"/>
                  </a:lnTo>
                  <a:lnTo>
                    <a:pt x="561" y="303"/>
                  </a:lnTo>
                  <a:lnTo>
                    <a:pt x="568" y="299"/>
                  </a:lnTo>
                  <a:lnTo>
                    <a:pt x="576" y="296"/>
                  </a:lnTo>
                  <a:lnTo>
                    <a:pt x="582" y="292"/>
                  </a:lnTo>
                  <a:lnTo>
                    <a:pt x="590" y="289"/>
                  </a:lnTo>
                  <a:lnTo>
                    <a:pt x="597" y="287"/>
                  </a:lnTo>
                  <a:lnTo>
                    <a:pt x="605" y="285"/>
                  </a:lnTo>
                  <a:lnTo>
                    <a:pt x="612" y="281"/>
                  </a:lnTo>
                  <a:lnTo>
                    <a:pt x="618" y="278"/>
                  </a:lnTo>
                  <a:lnTo>
                    <a:pt x="625" y="276"/>
                  </a:lnTo>
                  <a:lnTo>
                    <a:pt x="633" y="275"/>
                  </a:lnTo>
                  <a:lnTo>
                    <a:pt x="639" y="273"/>
                  </a:lnTo>
                  <a:lnTo>
                    <a:pt x="646" y="271"/>
                  </a:lnTo>
                  <a:lnTo>
                    <a:pt x="652" y="271"/>
                  </a:lnTo>
                  <a:lnTo>
                    <a:pt x="660" y="271"/>
                  </a:lnTo>
                  <a:lnTo>
                    <a:pt x="665" y="270"/>
                  </a:lnTo>
                  <a:lnTo>
                    <a:pt x="672" y="269"/>
                  </a:lnTo>
                  <a:lnTo>
                    <a:pt x="679" y="269"/>
                  </a:lnTo>
                  <a:lnTo>
                    <a:pt x="685" y="269"/>
                  </a:lnTo>
                  <a:lnTo>
                    <a:pt x="692" y="269"/>
                  </a:lnTo>
                  <a:lnTo>
                    <a:pt x="698" y="269"/>
                  </a:lnTo>
                  <a:lnTo>
                    <a:pt x="705" y="270"/>
                  </a:lnTo>
                  <a:lnTo>
                    <a:pt x="711" y="271"/>
                  </a:lnTo>
                  <a:lnTo>
                    <a:pt x="722" y="271"/>
                  </a:lnTo>
                  <a:lnTo>
                    <a:pt x="733" y="274"/>
                  </a:lnTo>
                  <a:lnTo>
                    <a:pt x="743" y="275"/>
                  </a:lnTo>
                  <a:lnTo>
                    <a:pt x="754" y="278"/>
                  </a:lnTo>
                  <a:lnTo>
                    <a:pt x="763" y="280"/>
                  </a:lnTo>
                  <a:lnTo>
                    <a:pt x="773" y="282"/>
                  </a:lnTo>
                  <a:lnTo>
                    <a:pt x="780" y="286"/>
                  </a:lnTo>
                  <a:lnTo>
                    <a:pt x="789" y="289"/>
                  </a:lnTo>
                  <a:lnTo>
                    <a:pt x="795" y="291"/>
                  </a:lnTo>
                  <a:lnTo>
                    <a:pt x="801" y="293"/>
                  </a:lnTo>
                  <a:lnTo>
                    <a:pt x="806" y="296"/>
                  </a:lnTo>
                  <a:lnTo>
                    <a:pt x="811" y="299"/>
                  </a:lnTo>
                  <a:lnTo>
                    <a:pt x="816" y="301"/>
                  </a:lnTo>
                  <a:lnTo>
                    <a:pt x="820" y="303"/>
                  </a:lnTo>
                  <a:lnTo>
                    <a:pt x="820" y="301"/>
                  </a:lnTo>
                  <a:lnTo>
                    <a:pt x="823" y="296"/>
                  </a:lnTo>
                  <a:lnTo>
                    <a:pt x="825" y="290"/>
                  </a:lnTo>
                  <a:lnTo>
                    <a:pt x="829" y="286"/>
                  </a:lnTo>
                  <a:lnTo>
                    <a:pt x="832" y="280"/>
                  </a:lnTo>
                  <a:lnTo>
                    <a:pt x="837" y="275"/>
                  </a:lnTo>
                  <a:lnTo>
                    <a:pt x="841" y="267"/>
                  </a:lnTo>
                  <a:lnTo>
                    <a:pt x="846" y="260"/>
                  </a:lnTo>
                  <a:lnTo>
                    <a:pt x="850" y="253"/>
                  </a:lnTo>
                  <a:lnTo>
                    <a:pt x="857" y="245"/>
                  </a:lnTo>
                  <a:lnTo>
                    <a:pt x="864" y="236"/>
                  </a:lnTo>
                  <a:lnTo>
                    <a:pt x="870" y="228"/>
                  </a:lnTo>
                  <a:lnTo>
                    <a:pt x="877" y="219"/>
                  </a:lnTo>
                  <a:lnTo>
                    <a:pt x="885" y="211"/>
                  </a:lnTo>
                  <a:lnTo>
                    <a:pt x="892" y="201"/>
                  </a:lnTo>
                  <a:lnTo>
                    <a:pt x="900" y="191"/>
                  </a:lnTo>
                  <a:lnTo>
                    <a:pt x="903" y="186"/>
                  </a:lnTo>
                  <a:lnTo>
                    <a:pt x="907" y="182"/>
                  </a:lnTo>
                  <a:lnTo>
                    <a:pt x="912" y="176"/>
                  </a:lnTo>
                  <a:lnTo>
                    <a:pt x="917" y="172"/>
                  </a:lnTo>
                  <a:lnTo>
                    <a:pt x="920" y="166"/>
                  </a:lnTo>
                  <a:lnTo>
                    <a:pt x="925" y="162"/>
                  </a:lnTo>
                  <a:lnTo>
                    <a:pt x="929" y="156"/>
                  </a:lnTo>
                  <a:lnTo>
                    <a:pt x="935" y="152"/>
                  </a:lnTo>
                  <a:lnTo>
                    <a:pt x="939" y="147"/>
                  </a:lnTo>
                  <a:lnTo>
                    <a:pt x="945" y="142"/>
                  </a:lnTo>
                  <a:lnTo>
                    <a:pt x="949" y="137"/>
                  </a:lnTo>
                  <a:lnTo>
                    <a:pt x="954" y="133"/>
                  </a:lnTo>
                  <a:lnTo>
                    <a:pt x="959" y="128"/>
                  </a:lnTo>
                  <a:lnTo>
                    <a:pt x="964" y="124"/>
                  </a:lnTo>
                  <a:lnTo>
                    <a:pt x="969" y="119"/>
                  </a:lnTo>
                  <a:lnTo>
                    <a:pt x="974" y="115"/>
                  </a:lnTo>
                  <a:lnTo>
                    <a:pt x="979" y="110"/>
                  </a:lnTo>
                  <a:lnTo>
                    <a:pt x="984" y="106"/>
                  </a:lnTo>
                  <a:lnTo>
                    <a:pt x="988" y="102"/>
                  </a:lnTo>
                  <a:lnTo>
                    <a:pt x="995" y="98"/>
                  </a:lnTo>
                  <a:lnTo>
                    <a:pt x="999" y="94"/>
                  </a:lnTo>
                  <a:lnTo>
                    <a:pt x="1006" y="90"/>
                  </a:lnTo>
                  <a:lnTo>
                    <a:pt x="1010" y="86"/>
                  </a:lnTo>
                  <a:lnTo>
                    <a:pt x="1017" y="83"/>
                  </a:lnTo>
                  <a:lnTo>
                    <a:pt x="1022" y="80"/>
                  </a:lnTo>
                  <a:lnTo>
                    <a:pt x="1028" y="77"/>
                  </a:lnTo>
                  <a:lnTo>
                    <a:pt x="1033" y="73"/>
                  </a:lnTo>
                  <a:lnTo>
                    <a:pt x="1039" y="71"/>
                  </a:lnTo>
                  <a:lnTo>
                    <a:pt x="1043" y="78"/>
                  </a:lnTo>
                  <a:lnTo>
                    <a:pt x="1049" y="84"/>
                  </a:lnTo>
                  <a:lnTo>
                    <a:pt x="1052" y="91"/>
                  </a:lnTo>
                  <a:lnTo>
                    <a:pt x="1057" y="98"/>
                  </a:lnTo>
                  <a:lnTo>
                    <a:pt x="1062" y="105"/>
                  </a:lnTo>
                  <a:lnTo>
                    <a:pt x="1065" y="112"/>
                  </a:lnTo>
                  <a:lnTo>
                    <a:pt x="1069" y="118"/>
                  </a:lnTo>
                  <a:lnTo>
                    <a:pt x="1075" y="126"/>
                  </a:lnTo>
                  <a:lnTo>
                    <a:pt x="1068" y="127"/>
                  </a:lnTo>
                  <a:lnTo>
                    <a:pt x="1064" y="129"/>
                  </a:lnTo>
                  <a:lnTo>
                    <a:pt x="1058" y="132"/>
                  </a:lnTo>
                  <a:lnTo>
                    <a:pt x="1053" y="136"/>
                  </a:lnTo>
                  <a:lnTo>
                    <a:pt x="1046" y="139"/>
                  </a:lnTo>
                  <a:lnTo>
                    <a:pt x="1041" y="142"/>
                  </a:lnTo>
                  <a:lnTo>
                    <a:pt x="1035" y="146"/>
                  </a:lnTo>
                  <a:lnTo>
                    <a:pt x="1031" y="150"/>
                  </a:lnTo>
                  <a:lnTo>
                    <a:pt x="1025" y="153"/>
                  </a:lnTo>
                  <a:lnTo>
                    <a:pt x="1019" y="156"/>
                  </a:lnTo>
                  <a:lnTo>
                    <a:pt x="1014" y="161"/>
                  </a:lnTo>
                  <a:lnTo>
                    <a:pt x="1009" y="165"/>
                  </a:lnTo>
                  <a:lnTo>
                    <a:pt x="1004" y="170"/>
                  </a:lnTo>
                  <a:lnTo>
                    <a:pt x="999" y="175"/>
                  </a:lnTo>
                  <a:lnTo>
                    <a:pt x="994" y="179"/>
                  </a:lnTo>
                  <a:lnTo>
                    <a:pt x="989" y="185"/>
                  </a:lnTo>
                  <a:lnTo>
                    <a:pt x="983" y="188"/>
                  </a:lnTo>
                  <a:lnTo>
                    <a:pt x="979" y="194"/>
                  </a:lnTo>
                  <a:lnTo>
                    <a:pt x="973" y="198"/>
                  </a:lnTo>
                  <a:lnTo>
                    <a:pt x="969" y="204"/>
                  </a:lnTo>
                  <a:lnTo>
                    <a:pt x="963" y="208"/>
                  </a:lnTo>
                  <a:lnTo>
                    <a:pt x="959" y="213"/>
                  </a:lnTo>
                  <a:lnTo>
                    <a:pt x="953" y="219"/>
                  </a:lnTo>
                  <a:lnTo>
                    <a:pt x="950" y="224"/>
                  </a:lnTo>
                  <a:lnTo>
                    <a:pt x="945" y="229"/>
                  </a:lnTo>
                  <a:lnTo>
                    <a:pt x="940" y="234"/>
                  </a:lnTo>
                  <a:lnTo>
                    <a:pt x="936" y="240"/>
                  </a:lnTo>
                  <a:lnTo>
                    <a:pt x="933" y="245"/>
                  </a:lnTo>
                  <a:lnTo>
                    <a:pt x="928" y="250"/>
                  </a:lnTo>
                  <a:lnTo>
                    <a:pt x="924" y="256"/>
                  </a:lnTo>
                  <a:lnTo>
                    <a:pt x="920" y="260"/>
                  </a:lnTo>
                  <a:lnTo>
                    <a:pt x="917" y="267"/>
                  </a:lnTo>
                  <a:lnTo>
                    <a:pt x="908" y="277"/>
                  </a:lnTo>
                  <a:lnTo>
                    <a:pt x="901" y="287"/>
                  </a:lnTo>
                  <a:lnTo>
                    <a:pt x="894" y="297"/>
                  </a:lnTo>
                  <a:lnTo>
                    <a:pt x="889" y="306"/>
                  </a:lnTo>
                  <a:lnTo>
                    <a:pt x="882" y="315"/>
                  </a:lnTo>
                  <a:lnTo>
                    <a:pt x="876" y="324"/>
                  </a:lnTo>
                  <a:lnTo>
                    <a:pt x="870" y="332"/>
                  </a:lnTo>
                  <a:lnTo>
                    <a:pt x="867" y="340"/>
                  </a:lnTo>
                  <a:lnTo>
                    <a:pt x="862" y="346"/>
                  </a:lnTo>
                  <a:lnTo>
                    <a:pt x="859" y="352"/>
                  </a:lnTo>
                  <a:lnTo>
                    <a:pt x="856" y="357"/>
                  </a:lnTo>
                  <a:lnTo>
                    <a:pt x="854" y="362"/>
                  </a:lnTo>
                  <a:lnTo>
                    <a:pt x="849" y="369"/>
                  </a:lnTo>
                  <a:lnTo>
                    <a:pt x="849" y="372"/>
                  </a:lnTo>
                  <a:lnTo>
                    <a:pt x="849" y="3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0" name="Freeform 17"/>
            <p:cNvSpPr>
              <a:spLocks/>
            </p:cNvSpPr>
            <p:nvPr/>
          </p:nvSpPr>
          <p:spPr bwMode="auto">
            <a:xfrm>
              <a:off x="2672" y="2711"/>
              <a:ext cx="45" cy="30"/>
            </a:xfrm>
            <a:custGeom>
              <a:avLst/>
              <a:gdLst>
                <a:gd name="T0" fmla="*/ 28 w 136"/>
                <a:gd name="T1" fmla="*/ 88 h 88"/>
                <a:gd name="T2" fmla="*/ 29 w 136"/>
                <a:gd name="T3" fmla="*/ 85 h 88"/>
                <a:gd name="T4" fmla="*/ 35 w 136"/>
                <a:gd name="T5" fmla="*/ 82 h 88"/>
                <a:gd name="T6" fmla="*/ 39 w 136"/>
                <a:gd name="T7" fmla="*/ 80 h 88"/>
                <a:gd name="T8" fmla="*/ 44 w 136"/>
                <a:gd name="T9" fmla="*/ 78 h 88"/>
                <a:gd name="T10" fmla="*/ 50 w 136"/>
                <a:gd name="T11" fmla="*/ 76 h 88"/>
                <a:gd name="T12" fmla="*/ 59 w 136"/>
                <a:gd name="T13" fmla="*/ 75 h 88"/>
                <a:gd name="T14" fmla="*/ 64 w 136"/>
                <a:gd name="T15" fmla="*/ 71 h 88"/>
                <a:gd name="T16" fmla="*/ 73 w 136"/>
                <a:gd name="T17" fmla="*/ 69 h 88"/>
                <a:gd name="T18" fmla="*/ 82 w 136"/>
                <a:gd name="T19" fmla="*/ 67 h 88"/>
                <a:gd name="T20" fmla="*/ 91 w 136"/>
                <a:gd name="T21" fmla="*/ 67 h 88"/>
                <a:gd name="T22" fmla="*/ 101 w 136"/>
                <a:gd name="T23" fmla="*/ 65 h 88"/>
                <a:gd name="T24" fmla="*/ 112 w 136"/>
                <a:gd name="T25" fmla="*/ 65 h 88"/>
                <a:gd name="T26" fmla="*/ 118 w 136"/>
                <a:gd name="T27" fmla="*/ 65 h 88"/>
                <a:gd name="T28" fmla="*/ 123 w 136"/>
                <a:gd name="T29" fmla="*/ 65 h 88"/>
                <a:gd name="T30" fmla="*/ 130 w 136"/>
                <a:gd name="T31" fmla="*/ 66 h 88"/>
                <a:gd name="T32" fmla="*/ 136 w 136"/>
                <a:gd name="T33" fmla="*/ 67 h 88"/>
                <a:gd name="T34" fmla="*/ 133 w 136"/>
                <a:gd name="T35" fmla="*/ 0 h 88"/>
                <a:gd name="T36" fmla="*/ 131 w 136"/>
                <a:gd name="T37" fmla="*/ 0 h 88"/>
                <a:gd name="T38" fmla="*/ 129 w 136"/>
                <a:gd name="T39" fmla="*/ 0 h 88"/>
                <a:gd name="T40" fmla="*/ 124 w 136"/>
                <a:gd name="T41" fmla="*/ 0 h 88"/>
                <a:gd name="T42" fmla="*/ 119 w 136"/>
                <a:gd name="T43" fmla="*/ 0 h 88"/>
                <a:gd name="T44" fmla="*/ 111 w 136"/>
                <a:gd name="T45" fmla="*/ 0 h 88"/>
                <a:gd name="T46" fmla="*/ 104 w 136"/>
                <a:gd name="T47" fmla="*/ 1 h 88"/>
                <a:gd name="T48" fmla="*/ 94 w 136"/>
                <a:gd name="T49" fmla="*/ 2 h 88"/>
                <a:gd name="T50" fmla="*/ 85 w 136"/>
                <a:gd name="T51" fmla="*/ 4 h 88"/>
                <a:gd name="T52" fmla="*/ 74 w 136"/>
                <a:gd name="T53" fmla="*/ 6 h 88"/>
                <a:gd name="T54" fmla="*/ 64 w 136"/>
                <a:gd name="T55" fmla="*/ 8 h 88"/>
                <a:gd name="T56" fmla="*/ 53 w 136"/>
                <a:gd name="T57" fmla="*/ 10 h 88"/>
                <a:gd name="T58" fmla="*/ 42 w 136"/>
                <a:gd name="T59" fmla="*/ 13 h 88"/>
                <a:gd name="T60" fmla="*/ 29 w 136"/>
                <a:gd name="T61" fmla="*/ 16 h 88"/>
                <a:gd name="T62" fmla="*/ 18 w 136"/>
                <a:gd name="T63" fmla="*/ 21 h 88"/>
                <a:gd name="T64" fmla="*/ 8 w 136"/>
                <a:gd name="T65" fmla="*/ 25 h 88"/>
                <a:gd name="T66" fmla="*/ 0 w 136"/>
                <a:gd name="T67" fmla="*/ 32 h 88"/>
                <a:gd name="T68" fmla="*/ 28 w 136"/>
                <a:gd name="T69" fmla="*/ 88 h 88"/>
                <a:gd name="T70" fmla="*/ 28 w 136"/>
                <a:gd name="T71"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6" h="88">
                  <a:moveTo>
                    <a:pt x="28" y="88"/>
                  </a:moveTo>
                  <a:lnTo>
                    <a:pt x="29" y="85"/>
                  </a:lnTo>
                  <a:lnTo>
                    <a:pt x="35" y="82"/>
                  </a:lnTo>
                  <a:lnTo>
                    <a:pt x="39" y="80"/>
                  </a:lnTo>
                  <a:lnTo>
                    <a:pt x="44" y="78"/>
                  </a:lnTo>
                  <a:lnTo>
                    <a:pt x="50" y="76"/>
                  </a:lnTo>
                  <a:lnTo>
                    <a:pt x="59" y="75"/>
                  </a:lnTo>
                  <a:lnTo>
                    <a:pt x="64" y="71"/>
                  </a:lnTo>
                  <a:lnTo>
                    <a:pt x="73" y="69"/>
                  </a:lnTo>
                  <a:lnTo>
                    <a:pt x="82" y="67"/>
                  </a:lnTo>
                  <a:lnTo>
                    <a:pt x="91" y="67"/>
                  </a:lnTo>
                  <a:lnTo>
                    <a:pt x="101" y="65"/>
                  </a:lnTo>
                  <a:lnTo>
                    <a:pt x="112" y="65"/>
                  </a:lnTo>
                  <a:lnTo>
                    <a:pt x="118" y="65"/>
                  </a:lnTo>
                  <a:lnTo>
                    <a:pt x="123" y="65"/>
                  </a:lnTo>
                  <a:lnTo>
                    <a:pt x="130" y="66"/>
                  </a:lnTo>
                  <a:lnTo>
                    <a:pt x="136" y="67"/>
                  </a:lnTo>
                  <a:lnTo>
                    <a:pt x="133" y="0"/>
                  </a:lnTo>
                  <a:lnTo>
                    <a:pt x="131" y="0"/>
                  </a:lnTo>
                  <a:lnTo>
                    <a:pt x="129" y="0"/>
                  </a:lnTo>
                  <a:lnTo>
                    <a:pt x="124" y="0"/>
                  </a:lnTo>
                  <a:lnTo>
                    <a:pt x="119" y="0"/>
                  </a:lnTo>
                  <a:lnTo>
                    <a:pt x="111" y="0"/>
                  </a:lnTo>
                  <a:lnTo>
                    <a:pt x="104" y="1"/>
                  </a:lnTo>
                  <a:lnTo>
                    <a:pt x="94" y="2"/>
                  </a:lnTo>
                  <a:lnTo>
                    <a:pt x="85" y="4"/>
                  </a:lnTo>
                  <a:lnTo>
                    <a:pt x="74" y="6"/>
                  </a:lnTo>
                  <a:lnTo>
                    <a:pt x="64" y="8"/>
                  </a:lnTo>
                  <a:lnTo>
                    <a:pt x="53" y="10"/>
                  </a:lnTo>
                  <a:lnTo>
                    <a:pt x="42" y="13"/>
                  </a:lnTo>
                  <a:lnTo>
                    <a:pt x="29" y="16"/>
                  </a:lnTo>
                  <a:lnTo>
                    <a:pt x="18" y="21"/>
                  </a:lnTo>
                  <a:lnTo>
                    <a:pt x="8" y="25"/>
                  </a:lnTo>
                  <a:lnTo>
                    <a:pt x="0" y="32"/>
                  </a:lnTo>
                  <a:lnTo>
                    <a:pt x="28" y="88"/>
                  </a:lnTo>
                  <a:lnTo>
                    <a:pt x="28"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grpSp>
      <p:pic>
        <p:nvPicPr>
          <p:cNvPr id="24" name="Picture 4" descr="C:\Users\uriarte\AppData\Local\Microsoft\Windows\Temporary Internet Files\Content.IE5\69VJ1LSU\MC900413632[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23637" y="4240485"/>
            <a:ext cx="1763163" cy="12459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8157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a:spLocks noChangeAspect="1"/>
          </p:cNvSpPr>
          <p:nvPr/>
        </p:nvSpPr>
        <p:spPr>
          <a:xfrm>
            <a:off x="609600" y="4499956"/>
            <a:ext cx="7315200" cy="1596044"/>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4" name="TextBox 23"/>
          <p:cNvSpPr txBox="1">
            <a:spLocks noChangeAspect="1"/>
          </p:cNvSpPr>
          <p:nvPr/>
        </p:nvSpPr>
        <p:spPr>
          <a:xfrm>
            <a:off x="533400" y="2366356"/>
            <a:ext cx="7315200" cy="1596044"/>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4" name="TextBox 3"/>
          <p:cNvSpPr txBox="1">
            <a:spLocks noChangeAspect="1"/>
          </p:cNvSpPr>
          <p:nvPr/>
        </p:nvSpPr>
        <p:spPr>
          <a:xfrm>
            <a:off x="533400" y="381000"/>
            <a:ext cx="7315200" cy="1596044"/>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4459288" y="766763"/>
          <a:ext cx="722312" cy="757237"/>
        </p:xfrm>
        <a:graphic>
          <a:graphicData uri="http://schemas.openxmlformats.org/presentationml/2006/ole">
            <mc:AlternateContent xmlns:mc="http://schemas.openxmlformats.org/markup-compatibility/2006">
              <mc:Choice xmlns:v="urn:schemas-microsoft-com:vml" Requires="v">
                <p:oleObj spid="_x0000_s31827" name="Equation" r:id="rId3" imgW="253800" imgH="266400" progId="Equation.3">
                  <p:embed/>
                </p:oleObj>
              </mc:Choice>
              <mc:Fallback>
                <p:oleObj name="Equation" r:id="rId3" imgW="253800" imgH="266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59288" y="766763"/>
                        <a:ext cx="722312" cy="757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6096000" y="762000"/>
            <a:ext cx="1417311" cy="400110"/>
          </a:xfrm>
          <a:prstGeom prst="rect">
            <a:avLst/>
          </a:prstGeom>
          <a:noFill/>
        </p:spPr>
        <p:txBody>
          <a:bodyPr wrap="none" rtlCol="0">
            <a:spAutoFit/>
          </a:bodyPr>
          <a:lstStyle/>
          <a:p>
            <a:r>
              <a:rPr lang="en-US" sz="2000" b="1" dirty="0" smtClean="0">
                <a:solidFill>
                  <a:srgbClr val="0000CC"/>
                </a:solidFill>
              </a:rPr>
              <a:t>Data model</a:t>
            </a:r>
            <a:endParaRPr lang="en-GB" sz="2000" b="1" dirty="0">
              <a:solidFill>
                <a:srgbClr val="0000CC"/>
              </a:solidFill>
            </a:endParaRPr>
          </a:p>
        </p:txBody>
      </p:sp>
      <p:sp>
        <p:nvSpPr>
          <p:cNvPr id="14" name="TextBox 13"/>
          <p:cNvSpPr txBox="1"/>
          <p:nvPr/>
        </p:nvSpPr>
        <p:spPr>
          <a:xfrm>
            <a:off x="5943600" y="2630269"/>
            <a:ext cx="1723613" cy="400110"/>
          </a:xfrm>
          <a:prstGeom prst="rect">
            <a:avLst/>
          </a:prstGeom>
          <a:noFill/>
        </p:spPr>
        <p:txBody>
          <a:bodyPr wrap="none" rtlCol="0">
            <a:spAutoFit/>
          </a:bodyPr>
          <a:lstStyle/>
          <a:p>
            <a:r>
              <a:rPr lang="en-US" sz="2000" b="1" dirty="0" smtClean="0">
                <a:solidFill>
                  <a:srgbClr val="0000CC"/>
                </a:solidFill>
              </a:rPr>
              <a:t>Process model</a:t>
            </a:r>
          </a:p>
        </p:txBody>
      </p:sp>
      <p:graphicFrame>
        <p:nvGraphicFramePr>
          <p:cNvPr id="2052" name="Object 4"/>
          <p:cNvGraphicFramePr>
            <a:graphicFrameLocks noChangeAspect="1"/>
          </p:cNvGraphicFramePr>
          <p:nvPr/>
        </p:nvGraphicFramePr>
        <p:xfrm>
          <a:off x="4075113" y="2265363"/>
          <a:ext cx="822325" cy="1163637"/>
        </p:xfrm>
        <a:graphic>
          <a:graphicData uri="http://schemas.openxmlformats.org/presentationml/2006/ole">
            <mc:AlternateContent xmlns:mc="http://schemas.openxmlformats.org/markup-compatibility/2006">
              <mc:Choice xmlns:v="urn:schemas-microsoft-com:vml" Requires="v">
                <p:oleObj spid="_x0000_s31828" name="Equation" r:id="rId5" imgW="368280" imgH="520560" progId="Equation.3">
                  <p:embed/>
                </p:oleObj>
              </mc:Choice>
              <mc:Fallback>
                <p:oleObj name="Equation" r:id="rId5" imgW="368280" imgH="5205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5113" y="2265363"/>
                        <a:ext cx="822325" cy="1163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Straight Arrow Connector 10"/>
          <p:cNvCxnSpPr/>
          <p:nvPr/>
        </p:nvCxnSpPr>
        <p:spPr>
          <a:xfrm flipV="1">
            <a:off x="4800600" y="1447800"/>
            <a:ext cx="0" cy="1447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791200" y="4572000"/>
            <a:ext cx="2031838" cy="400110"/>
          </a:xfrm>
          <a:prstGeom prst="rect">
            <a:avLst/>
          </a:prstGeom>
          <a:noFill/>
        </p:spPr>
        <p:txBody>
          <a:bodyPr wrap="none" rtlCol="0">
            <a:spAutoFit/>
          </a:bodyPr>
          <a:lstStyle/>
          <a:p>
            <a:r>
              <a:rPr lang="en-US" sz="2000" b="1" dirty="0" smtClean="0">
                <a:solidFill>
                  <a:srgbClr val="0000CC"/>
                </a:solidFill>
              </a:rPr>
              <a:t>Parameter model</a:t>
            </a:r>
          </a:p>
        </p:txBody>
      </p:sp>
      <p:graphicFrame>
        <p:nvGraphicFramePr>
          <p:cNvPr id="1029" name="Object 5"/>
          <p:cNvGraphicFramePr>
            <a:graphicFrameLocks noChangeAspect="1"/>
          </p:cNvGraphicFramePr>
          <p:nvPr/>
        </p:nvGraphicFramePr>
        <p:xfrm>
          <a:off x="3544888" y="4899025"/>
          <a:ext cx="798512" cy="621643"/>
        </p:xfrm>
        <a:graphic>
          <a:graphicData uri="http://schemas.openxmlformats.org/presentationml/2006/ole">
            <mc:AlternateContent xmlns:mc="http://schemas.openxmlformats.org/markup-compatibility/2006">
              <mc:Choice xmlns:v="urn:schemas-microsoft-com:vml" Requires="v">
                <p:oleObj spid="_x0000_s31829" name="Equation" r:id="rId7" imgW="342720" imgH="266400" progId="Equation.3">
                  <p:embed/>
                </p:oleObj>
              </mc:Choice>
              <mc:Fallback>
                <p:oleObj name="Equation" r:id="rId7" imgW="342720" imgH="266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44888" y="4899025"/>
                        <a:ext cx="798512" cy="6216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6"/>
          <p:cNvGraphicFramePr>
            <a:graphicFrameLocks noChangeAspect="1"/>
          </p:cNvGraphicFramePr>
          <p:nvPr/>
        </p:nvGraphicFramePr>
        <p:xfrm>
          <a:off x="5094288" y="4953000"/>
          <a:ext cx="1077912" cy="601625"/>
        </p:xfrm>
        <a:graphic>
          <a:graphicData uri="http://schemas.openxmlformats.org/presentationml/2006/ole">
            <mc:AlternateContent xmlns:mc="http://schemas.openxmlformats.org/markup-compatibility/2006">
              <mc:Choice xmlns:v="urn:schemas-microsoft-com:vml" Requires="v">
                <p:oleObj spid="_x0000_s31830" name="Equation" r:id="rId9" imgW="431640" imgH="241200" progId="Equation.3">
                  <p:embed/>
                </p:oleObj>
              </mc:Choice>
              <mc:Fallback>
                <p:oleObj name="Equation" r:id="rId9" imgW="431640" imgH="241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94288" y="4953000"/>
                        <a:ext cx="1077912" cy="60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4191000" y="3505200"/>
            <a:ext cx="446088" cy="1447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4865688" y="3505200"/>
            <a:ext cx="685800" cy="1371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6" name="Object 6"/>
          <p:cNvGraphicFramePr>
            <a:graphicFrameLocks noChangeAspect="1"/>
          </p:cNvGraphicFramePr>
          <p:nvPr/>
        </p:nvGraphicFramePr>
        <p:xfrm>
          <a:off x="2738438" y="4648200"/>
          <a:ext cx="690562" cy="571728"/>
        </p:xfrm>
        <a:graphic>
          <a:graphicData uri="http://schemas.openxmlformats.org/presentationml/2006/ole">
            <mc:AlternateContent xmlns:mc="http://schemas.openxmlformats.org/markup-compatibility/2006">
              <mc:Choice xmlns:v="urn:schemas-microsoft-com:vml" Requires="v">
                <p:oleObj spid="_x0000_s31831" name="Equation" r:id="rId11" imgW="291960" imgH="241200" progId="Equation.3">
                  <p:embed/>
                </p:oleObj>
              </mc:Choice>
              <mc:Fallback>
                <p:oleObj name="Equation" r:id="rId11" imgW="29196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38438" y="4648200"/>
                        <a:ext cx="690562" cy="5717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Arrow Connector 16"/>
          <p:cNvCxnSpPr/>
          <p:nvPr/>
        </p:nvCxnSpPr>
        <p:spPr>
          <a:xfrm flipV="1">
            <a:off x="3276600" y="1371600"/>
            <a:ext cx="1219200" cy="3352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7" name="Object 7"/>
          <p:cNvGraphicFramePr>
            <a:graphicFrameLocks noChangeAspect="1"/>
          </p:cNvGraphicFramePr>
          <p:nvPr/>
        </p:nvGraphicFramePr>
        <p:xfrm>
          <a:off x="2835276" y="763587"/>
          <a:ext cx="361950" cy="684213"/>
        </p:xfrm>
        <a:graphic>
          <a:graphicData uri="http://schemas.openxmlformats.org/presentationml/2006/ole">
            <mc:AlternateContent xmlns:mc="http://schemas.openxmlformats.org/markup-compatibility/2006">
              <mc:Choice xmlns:v="urn:schemas-microsoft-com:vml" Requires="v">
                <p:oleObj spid="_x0000_s31832" name="Equation" r:id="rId13" imgW="126720" imgH="241200" progId="Equation.3">
                  <p:embed/>
                </p:oleObj>
              </mc:Choice>
              <mc:Fallback>
                <p:oleObj name="Equation" r:id="rId13" imgW="126720" imgH="2412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35276" y="763587"/>
                        <a:ext cx="361950"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Arrow Connector 20"/>
          <p:cNvCxnSpPr/>
          <p:nvPr/>
        </p:nvCxnSpPr>
        <p:spPr>
          <a:xfrm>
            <a:off x="3189288" y="1371600"/>
            <a:ext cx="1295400" cy="1676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3" name="Object 22"/>
          <p:cNvGraphicFramePr>
            <a:graphicFrameLocks noChangeAspect="1"/>
          </p:cNvGraphicFramePr>
          <p:nvPr/>
        </p:nvGraphicFramePr>
        <p:xfrm>
          <a:off x="533400" y="457200"/>
          <a:ext cx="2133600" cy="533400"/>
        </p:xfrm>
        <a:graphic>
          <a:graphicData uri="http://schemas.openxmlformats.org/presentationml/2006/ole">
            <mc:AlternateContent xmlns:mc="http://schemas.openxmlformats.org/markup-compatibility/2006">
              <mc:Choice xmlns:v="urn:schemas-microsoft-com:vml" Requires="v">
                <p:oleObj spid="_x0000_s31833" name="Equation" r:id="rId15" imgW="1066680" imgH="266400" progId="Equation.3">
                  <p:embed/>
                </p:oleObj>
              </mc:Choice>
              <mc:Fallback>
                <p:oleObj name="Equation" r:id="rId15" imgW="1066680" imgH="26640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3400" y="457200"/>
                        <a:ext cx="2133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53" name="Object 9"/>
          <p:cNvGraphicFramePr>
            <a:graphicFrameLocks noChangeAspect="1"/>
          </p:cNvGraphicFramePr>
          <p:nvPr/>
        </p:nvGraphicFramePr>
        <p:xfrm>
          <a:off x="609600" y="2389909"/>
          <a:ext cx="3124200" cy="540327"/>
        </p:xfrm>
        <a:graphic>
          <a:graphicData uri="http://schemas.openxmlformats.org/presentationml/2006/ole">
            <mc:AlternateContent xmlns:mc="http://schemas.openxmlformats.org/markup-compatibility/2006">
              <mc:Choice xmlns:v="urn:schemas-microsoft-com:vml" Requires="v">
                <p:oleObj spid="_x0000_s31834" name="Equation" r:id="rId17" imgW="1676160" imgH="266400" progId="Equation.3">
                  <p:embed/>
                </p:oleObj>
              </mc:Choice>
              <mc:Fallback>
                <p:oleObj name="Equation" r:id="rId17" imgW="1676160" imgH="26640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9600" y="2389909"/>
                        <a:ext cx="3124200" cy="5403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54" name="Object 10"/>
          <p:cNvGraphicFramePr>
            <a:graphicFrameLocks noChangeAspect="1"/>
          </p:cNvGraphicFramePr>
          <p:nvPr/>
        </p:nvGraphicFramePr>
        <p:xfrm>
          <a:off x="693738" y="5554663"/>
          <a:ext cx="3573462" cy="541337"/>
        </p:xfrm>
        <a:graphic>
          <a:graphicData uri="http://schemas.openxmlformats.org/presentationml/2006/ole">
            <mc:AlternateContent xmlns:mc="http://schemas.openxmlformats.org/markup-compatibility/2006">
              <mc:Choice xmlns:v="urn:schemas-microsoft-com:vml" Requires="v">
                <p:oleObj spid="_x0000_s31835" name="Equation" r:id="rId19" imgW="1917360" imgH="266400" progId="Equation.3">
                  <p:embed/>
                </p:oleObj>
              </mc:Choice>
              <mc:Fallback>
                <p:oleObj name="Equation" r:id="rId19" imgW="1917360" imgH="266400" progId="Equation.3">
                  <p:embed/>
                  <p:pic>
                    <p:nvPicPr>
                      <p:cNvPr id="0" name="Picture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93738" y="5554663"/>
                        <a:ext cx="3573462" cy="541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normAutofit/>
          </a:bodyPr>
          <a:lstStyle/>
          <a:p>
            <a:pPr>
              <a:buNone/>
            </a:pPr>
            <a:r>
              <a:rPr lang="en-US" sz="2800" dirty="0" smtClean="0"/>
              <a:t>Putting it all together:</a:t>
            </a:r>
            <a:endParaRPr lang="en-GB" sz="2800" dirty="0"/>
          </a:p>
        </p:txBody>
      </p:sp>
      <p:graphicFrame>
        <p:nvGraphicFramePr>
          <p:cNvPr id="4" name="Object 3"/>
          <p:cNvGraphicFramePr>
            <a:graphicFrameLocks noChangeAspect="1"/>
          </p:cNvGraphicFramePr>
          <p:nvPr/>
        </p:nvGraphicFramePr>
        <p:xfrm>
          <a:off x="761093" y="1600200"/>
          <a:ext cx="7087507" cy="4911234"/>
        </p:xfrm>
        <a:graphic>
          <a:graphicData uri="http://schemas.openxmlformats.org/presentationml/2006/ole">
            <mc:AlternateContent xmlns:mc="http://schemas.openxmlformats.org/markup-compatibility/2006">
              <mc:Choice xmlns:v="urn:schemas-microsoft-com:vml" Requires="v">
                <p:oleObj spid="_x0000_s32779" name="Equation" r:id="rId3" imgW="4356000" imgH="3136680" progId="Equation.3">
                  <p:embed/>
                </p:oleObj>
              </mc:Choice>
              <mc:Fallback>
                <p:oleObj name="Equation" r:id="rId3" imgW="4356000" imgH="31366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093" y="1600200"/>
                        <a:ext cx="7087507" cy="49112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6248400" y="4419600"/>
            <a:ext cx="2492349" cy="461665"/>
          </a:xfrm>
          <a:prstGeom prst="rect">
            <a:avLst/>
          </a:prstGeom>
          <a:noFill/>
        </p:spPr>
        <p:txBody>
          <a:bodyPr wrap="none" rtlCol="0">
            <a:spAutoFit/>
          </a:bodyPr>
          <a:lstStyle/>
          <a:p>
            <a:r>
              <a:rPr lang="en-US" sz="2400" b="1" dirty="0" smtClean="0">
                <a:solidFill>
                  <a:srgbClr val="0000CC"/>
                </a:solidFill>
              </a:rPr>
              <a:t>JAGS pseudo code</a:t>
            </a:r>
            <a:endParaRPr lang="en-GB" sz="2400" b="1" dirty="0">
              <a:solidFill>
                <a:srgbClr val="0000CC"/>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Roadmap: Models of increasing complexity</a:t>
            </a:r>
            <a:endParaRPr lang="en-GB" dirty="0"/>
          </a:p>
        </p:txBody>
      </p:sp>
      <p:sp>
        <p:nvSpPr>
          <p:cNvPr id="3" name="Content Placeholder 2"/>
          <p:cNvSpPr>
            <a:spLocks noGrp="1"/>
          </p:cNvSpPr>
          <p:nvPr>
            <p:ph idx="1"/>
          </p:nvPr>
        </p:nvSpPr>
        <p:spPr>
          <a:xfrm>
            <a:off x="457200" y="1112837"/>
            <a:ext cx="8229600" cy="4525963"/>
          </a:xfrm>
        </p:spPr>
        <p:txBody>
          <a:bodyPr>
            <a:noAutofit/>
          </a:bodyPr>
          <a:lstStyle/>
          <a:p>
            <a:r>
              <a:rPr lang="en-US" sz="2400" dirty="0" smtClean="0"/>
              <a:t>Poisson plots: Individual differences via random effects.</a:t>
            </a:r>
          </a:p>
          <a:p>
            <a:r>
              <a:rPr lang="en-US" sz="2400" dirty="0" smtClean="0"/>
              <a:t>Hidden process models</a:t>
            </a:r>
          </a:p>
          <a:p>
            <a:pPr lvl="1"/>
            <a:r>
              <a:rPr lang="en-US" sz="2400" dirty="0" smtClean="0"/>
              <a:t>Light limitation of trees</a:t>
            </a:r>
          </a:p>
          <a:p>
            <a:pPr lvl="2"/>
            <a:r>
              <a:rPr lang="en-US" dirty="0" smtClean="0"/>
              <a:t>Simple non-hierarchical model</a:t>
            </a:r>
          </a:p>
          <a:p>
            <a:pPr lvl="2"/>
            <a:r>
              <a:rPr lang="en-US" dirty="0" smtClean="0"/>
              <a:t>Adding individual differences in max growth rate</a:t>
            </a:r>
          </a:p>
          <a:p>
            <a:pPr lvl="1"/>
            <a:r>
              <a:rPr lang="en-US" sz="2400" dirty="0" smtClean="0"/>
              <a:t>LIDET decomposition: sampling errors in </a:t>
            </a:r>
            <a:r>
              <a:rPr lang="en-US" sz="2400" dirty="0" err="1" smtClean="0"/>
              <a:t>y’s</a:t>
            </a:r>
            <a:endParaRPr lang="en-US" sz="2400" dirty="0" smtClean="0"/>
          </a:p>
          <a:p>
            <a:pPr lvl="1"/>
            <a:r>
              <a:rPr lang="en-US" sz="2400" dirty="0" smtClean="0">
                <a:solidFill>
                  <a:srgbClr val="0000FF"/>
                </a:solidFill>
              </a:rPr>
              <a:t>Light limitation of trees</a:t>
            </a:r>
          </a:p>
          <a:p>
            <a:pPr lvl="2"/>
            <a:r>
              <a:rPr lang="en-US" dirty="0" smtClean="0">
                <a:solidFill>
                  <a:srgbClr val="0000FF"/>
                </a:solidFill>
              </a:rPr>
              <a:t>Errors in covariates</a:t>
            </a:r>
          </a:p>
          <a:p>
            <a:pPr lvl="2"/>
            <a:r>
              <a:rPr lang="en-US" dirty="0" smtClean="0"/>
              <a:t>Adding a treatment</a:t>
            </a:r>
          </a:p>
        </p:txBody>
      </p:sp>
    </p:spTree>
    <p:extLst>
      <p:ext uri="{BB962C8B-B14F-4D97-AF65-F5344CB8AC3E}">
        <p14:creationId xmlns:p14="http://schemas.microsoft.com/office/powerpoint/2010/main" val="21804832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12837"/>
            <a:ext cx="8229600" cy="4525963"/>
          </a:xfrm>
        </p:spPr>
        <p:txBody>
          <a:bodyPr>
            <a:noAutofit/>
          </a:bodyPr>
          <a:lstStyle/>
          <a:p>
            <a:pPr marL="0" indent="0">
              <a:buNone/>
            </a:pPr>
            <a:r>
              <a:rPr lang="en-US" sz="2200" dirty="0" smtClean="0"/>
              <a:t>We now want to add a way to represent uncertainty in the observations of light—in other words, we want to model the data as well as the process. This makes sense—a single measure of light cannot represent the light that is “seen” by a tree.</a:t>
            </a:r>
          </a:p>
          <a:p>
            <a:pPr marL="0" indent="0">
              <a:buNone/>
            </a:pPr>
            <a:endParaRPr lang="en-US" sz="2200" dirty="0"/>
          </a:p>
          <a:p>
            <a:pPr marL="0" indent="0">
              <a:buNone/>
            </a:pPr>
            <a:r>
              <a:rPr lang="en-US" sz="2200" dirty="0" smtClean="0"/>
              <a:t>For each tree, we take 10 different measurements of light at different points in the canopy. For now, we assume that the growth rates (the </a:t>
            </a:r>
            <a:r>
              <a:rPr lang="en-US" sz="2200" dirty="0" err="1" smtClean="0"/>
              <a:t>y’s</a:t>
            </a:r>
            <a:r>
              <a:rPr lang="en-US" sz="2200" dirty="0" smtClean="0"/>
              <a:t>) are measured perfectly.</a:t>
            </a:r>
          </a:p>
          <a:p>
            <a:pPr marL="0" indent="0">
              <a:buNone/>
            </a:pPr>
            <a:endParaRPr lang="en-US" sz="2200" dirty="0"/>
          </a:p>
          <a:p>
            <a:pPr marL="0" indent="0">
              <a:buNone/>
            </a:pPr>
            <a:r>
              <a:rPr lang="en-US" sz="2200" dirty="0" smtClean="0"/>
              <a:t>There are n=50 trees with j=10 light observations per tree for a total of n*j=500 observations. We will index the observations within a plant using </a:t>
            </a:r>
            <a:r>
              <a:rPr lang="en-US" sz="2200" dirty="0" err="1" smtClean="0"/>
              <a:t>i</a:t>
            </a:r>
            <a:r>
              <a:rPr lang="en-US" sz="2200" dirty="0" smtClean="0"/>
              <a:t>[j] to mean tree </a:t>
            </a:r>
            <a:r>
              <a:rPr lang="en-US" sz="2200" dirty="0" err="1"/>
              <a:t>i</a:t>
            </a:r>
            <a:r>
              <a:rPr lang="en-US" sz="2200" dirty="0" smtClean="0"/>
              <a:t> containing light measurement j. The total set of light measurements are indexed N=1….n*j. This notation is useful because the number of measurements per tree can vary.</a:t>
            </a:r>
          </a:p>
          <a:p>
            <a:pPr marL="0" indent="0">
              <a:buNone/>
            </a:pPr>
            <a:endParaRPr lang="en-US" sz="2200" dirty="0"/>
          </a:p>
          <a:p>
            <a:pPr marL="0" indent="0">
              <a:buNone/>
            </a:pPr>
            <a:endParaRPr lang="en-GB" sz="2200" dirty="0"/>
          </a:p>
        </p:txBody>
      </p:sp>
      <p:sp>
        <p:nvSpPr>
          <p:cNvPr id="4" name="Title 1"/>
          <p:cNvSpPr>
            <a:spLocks noGrp="1"/>
          </p:cNvSpPr>
          <p:nvPr>
            <p:ph type="title"/>
          </p:nvPr>
        </p:nvSpPr>
        <p:spPr>
          <a:xfrm>
            <a:off x="457200" y="76200"/>
            <a:ext cx="8229600" cy="1143000"/>
          </a:xfrm>
        </p:spPr>
        <p:txBody>
          <a:bodyPr>
            <a:normAutofit/>
          </a:bodyPr>
          <a:lstStyle/>
          <a:p>
            <a:r>
              <a:rPr lang="en-US" sz="3200" dirty="0" smtClean="0"/>
              <a:t>Accounting for errors in covariates</a:t>
            </a:r>
            <a:endParaRPr lang="en-GB" sz="32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a:spLocks/>
          </p:cNvSpPr>
          <p:nvPr/>
        </p:nvSpPr>
        <p:spPr>
          <a:xfrm>
            <a:off x="533400" y="19050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3" name="TextBox 22"/>
          <p:cNvSpPr txBox="1">
            <a:spLocks/>
          </p:cNvSpPr>
          <p:nvPr/>
        </p:nvSpPr>
        <p:spPr>
          <a:xfrm>
            <a:off x="533400" y="35814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7" name="TextBox 26"/>
          <p:cNvSpPr txBox="1">
            <a:spLocks/>
          </p:cNvSpPr>
          <p:nvPr/>
        </p:nvSpPr>
        <p:spPr>
          <a:xfrm>
            <a:off x="533400" y="52578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4" name="TextBox 3"/>
          <p:cNvSpPr txBox="1">
            <a:spLocks/>
          </p:cNvSpPr>
          <p:nvPr/>
        </p:nvSpPr>
        <p:spPr>
          <a:xfrm>
            <a:off x="533400" y="1524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4567238" y="192087"/>
          <a:ext cx="506412" cy="684213"/>
        </p:xfrm>
        <a:graphic>
          <a:graphicData uri="http://schemas.openxmlformats.org/presentationml/2006/ole">
            <mc:AlternateContent xmlns:mc="http://schemas.openxmlformats.org/markup-compatibility/2006">
              <mc:Choice xmlns:v="urn:schemas-microsoft-com:vml" Requires="v">
                <p:oleObj spid="_x0000_s33850" name="Equation" r:id="rId3" imgW="177480" imgH="241200" progId="Equation.3">
                  <p:embed/>
                </p:oleObj>
              </mc:Choice>
              <mc:Fallback>
                <p:oleObj name="Equation" r:id="rId3" imgW="1774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238" y="192087"/>
                        <a:ext cx="506412"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6682667" y="457200"/>
            <a:ext cx="861133" cy="707886"/>
          </a:xfrm>
          <a:prstGeom prst="rect">
            <a:avLst/>
          </a:prstGeom>
          <a:noFill/>
        </p:spPr>
        <p:txBody>
          <a:bodyPr wrap="none" rtlCol="0">
            <a:spAutoFit/>
          </a:bodyPr>
          <a:lstStyle/>
          <a:p>
            <a:r>
              <a:rPr lang="en-US" sz="2000" b="1" dirty="0" smtClean="0">
                <a:solidFill>
                  <a:srgbClr val="0000CC"/>
                </a:solidFill>
              </a:rPr>
              <a:t>Data </a:t>
            </a:r>
          </a:p>
          <a:p>
            <a:r>
              <a:rPr lang="en-US" sz="2000" b="1" dirty="0" smtClean="0">
                <a:solidFill>
                  <a:srgbClr val="0000CC"/>
                </a:solidFill>
              </a:rPr>
              <a:t>model</a:t>
            </a:r>
            <a:endParaRPr lang="en-GB" sz="2000" b="1" dirty="0">
              <a:solidFill>
                <a:srgbClr val="0000CC"/>
              </a:solidFill>
            </a:endParaRPr>
          </a:p>
        </p:txBody>
      </p:sp>
      <p:sp>
        <p:nvSpPr>
          <p:cNvPr id="14" name="TextBox 13"/>
          <p:cNvSpPr txBox="1"/>
          <p:nvPr/>
        </p:nvSpPr>
        <p:spPr>
          <a:xfrm>
            <a:off x="6649054" y="2133600"/>
            <a:ext cx="1047146" cy="707886"/>
          </a:xfrm>
          <a:prstGeom prst="rect">
            <a:avLst/>
          </a:prstGeom>
          <a:noFill/>
        </p:spPr>
        <p:txBody>
          <a:bodyPr wrap="none" rtlCol="0">
            <a:spAutoFit/>
          </a:bodyPr>
          <a:lstStyle/>
          <a:p>
            <a:r>
              <a:rPr lang="en-US" sz="2000" b="1" dirty="0" smtClean="0">
                <a:solidFill>
                  <a:srgbClr val="0000CC"/>
                </a:solidFill>
              </a:rPr>
              <a:t>Process </a:t>
            </a:r>
          </a:p>
          <a:p>
            <a:r>
              <a:rPr lang="en-US" sz="2000" b="1" dirty="0" smtClean="0">
                <a:solidFill>
                  <a:srgbClr val="0000CC"/>
                </a:solidFill>
              </a:rPr>
              <a:t>model</a:t>
            </a:r>
          </a:p>
        </p:txBody>
      </p:sp>
      <p:sp>
        <p:nvSpPr>
          <p:cNvPr id="16" name="TextBox 15"/>
          <p:cNvSpPr txBox="1"/>
          <p:nvPr/>
        </p:nvSpPr>
        <p:spPr>
          <a:xfrm>
            <a:off x="6493229" y="3733800"/>
            <a:ext cx="1355371" cy="707886"/>
          </a:xfrm>
          <a:prstGeom prst="rect">
            <a:avLst/>
          </a:prstGeom>
          <a:noFill/>
        </p:spPr>
        <p:txBody>
          <a:bodyPr wrap="none" rtlCol="0">
            <a:spAutoFit/>
          </a:bodyPr>
          <a:lstStyle/>
          <a:p>
            <a:r>
              <a:rPr lang="en-US" sz="2000" b="1" dirty="0" smtClean="0">
                <a:solidFill>
                  <a:srgbClr val="0000CC"/>
                </a:solidFill>
              </a:rPr>
              <a:t>Parameter </a:t>
            </a:r>
          </a:p>
          <a:p>
            <a:r>
              <a:rPr lang="en-US" sz="2000" b="1" dirty="0" smtClean="0">
                <a:solidFill>
                  <a:srgbClr val="0000CC"/>
                </a:solidFill>
              </a:rPr>
              <a:t>model</a:t>
            </a:r>
          </a:p>
        </p:txBody>
      </p:sp>
      <p:graphicFrame>
        <p:nvGraphicFramePr>
          <p:cNvPr id="1030" name="Object 6"/>
          <p:cNvGraphicFramePr>
            <a:graphicFrameLocks noChangeAspect="1"/>
          </p:cNvGraphicFramePr>
          <p:nvPr/>
        </p:nvGraphicFramePr>
        <p:xfrm>
          <a:off x="1828800" y="5518150"/>
          <a:ext cx="696913" cy="538163"/>
        </p:xfrm>
        <a:graphic>
          <a:graphicData uri="http://schemas.openxmlformats.org/presentationml/2006/ole">
            <mc:AlternateContent xmlns:mc="http://schemas.openxmlformats.org/markup-compatibility/2006">
              <mc:Choice xmlns:v="urn:schemas-microsoft-com:vml" Requires="v">
                <p:oleObj spid="_x0000_s33851" name="Equation" r:id="rId5" imgW="279360" imgH="215640" progId="Equation.3">
                  <p:embed/>
                </p:oleObj>
              </mc:Choice>
              <mc:Fallback>
                <p:oleObj name="Equation" r:id="rId5" imgW="279360" imgH="21564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5518150"/>
                        <a:ext cx="696913" cy="538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4114800" y="1066800"/>
            <a:ext cx="685800" cy="3048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5029200" y="1066800"/>
            <a:ext cx="685800" cy="3048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6" name="Object 6"/>
          <p:cNvGraphicFramePr>
            <a:graphicFrameLocks noChangeAspect="1"/>
          </p:cNvGraphicFramePr>
          <p:nvPr/>
        </p:nvGraphicFramePr>
        <p:xfrm>
          <a:off x="2025650" y="4038600"/>
          <a:ext cx="449263" cy="571500"/>
        </p:xfrm>
        <a:graphic>
          <a:graphicData uri="http://schemas.openxmlformats.org/presentationml/2006/ole">
            <mc:AlternateContent xmlns:mc="http://schemas.openxmlformats.org/markup-compatibility/2006">
              <mc:Choice xmlns:v="urn:schemas-microsoft-com:vml" Requires="v">
                <p:oleObj spid="_x0000_s33852" name="Equation" r:id="rId7" imgW="190440" imgH="241200" progId="Equation.3">
                  <p:embed/>
                </p:oleObj>
              </mc:Choice>
              <mc:Fallback>
                <p:oleObj name="Equation" r:id="rId7" imgW="190440" imgH="24120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25650" y="4038600"/>
                        <a:ext cx="449263"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Arrow Connector 16"/>
          <p:cNvCxnSpPr/>
          <p:nvPr/>
        </p:nvCxnSpPr>
        <p:spPr>
          <a:xfrm flipV="1">
            <a:off x="2514600" y="838200"/>
            <a:ext cx="2057400" cy="3276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7" name="Object 7"/>
          <p:cNvGraphicFramePr>
            <a:graphicFrameLocks noChangeAspect="1"/>
          </p:cNvGraphicFramePr>
          <p:nvPr/>
        </p:nvGraphicFramePr>
        <p:xfrm>
          <a:off x="2743200" y="228600"/>
          <a:ext cx="469900" cy="684212"/>
        </p:xfrm>
        <a:graphic>
          <a:graphicData uri="http://schemas.openxmlformats.org/presentationml/2006/ole">
            <mc:AlternateContent xmlns:mc="http://schemas.openxmlformats.org/markup-compatibility/2006">
              <mc:Choice xmlns:v="urn:schemas-microsoft-com:vml" Requires="v">
                <p:oleObj spid="_x0000_s33853" name="Equation" r:id="rId9" imgW="164880" imgH="241200" progId="Equation.3">
                  <p:embed/>
                </p:oleObj>
              </mc:Choice>
              <mc:Fallback>
                <p:oleObj name="Equation" r:id="rId9" imgW="164880" imgH="24120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43200" y="228600"/>
                        <a:ext cx="469900" cy="684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Arrow Connector 20"/>
          <p:cNvCxnSpPr/>
          <p:nvPr/>
        </p:nvCxnSpPr>
        <p:spPr>
          <a:xfrm flipV="1">
            <a:off x="3276600" y="609600"/>
            <a:ext cx="1219200" cy="76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3800" name="Object 8"/>
          <p:cNvGraphicFramePr>
            <a:graphicFrameLocks noChangeAspect="1"/>
          </p:cNvGraphicFramePr>
          <p:nvPr/>
        </p:nvGraphicFramePr>
        <p:xfrm>
          <a:off x="3560763" y="4113213"/>
          <a:ext cx="658812" cy="420687"/>
        </p:xfrm>
        <a:graphic>
          <a:graphicData uri="http://schemas.openxmlformats.org/presentationml/2006/ole">
            <mc:AlternateContent xmlns:mc="http://schemas.openxmlformats.org/markup-compatibility/2006">
              <mc:Choice xmlns:v="urn:schemas-microsoft-com:vml" Requires="v">
                <p:oleObj spid="_x0000_s33854" name="Equation" r:id="rId11" imgW="279360" imgH="177480" progId="Equation.3">
                  <p:embed/>
                </p:oleObj>
              </mc:Choice>
              <mc:Fallback>
                <p:oleObj name="Equation" r:id="rId11" imgW="279360" imgH="177480" progId="Equation.3">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60763" y="4113213"/>
                        <a:ext cx="658812"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01" name="Object 9"/>
          <p:cNvGraphicFramePr>
            <a:graphicFrameLocks noChangeAspect="1"/>
          </p:cNvGraphicFramePr>
          <p:nvPr/>
        </p:nvGraphicFramePr>
        <p:xfrm>
          <a:off x="4981575" y="4010025"/>
          <a:ext cx="808038" cy="631825"/>
        </p:xfrm>
        <a:graphic>
          <a:graphicData uri="http://schemas.openxmlformats.org/presentationml/2006/ole">
            <mc:AlternateContent xmlns:mc="http://schemas.openxmlformats.org/markup-compatibility/2006">
              <mc:Choice xmlns:v="urn:schemas-microsoft-com:vml" Requires="v">
                <p:oleObj spid="_x0000_s33855" name="Equation" r:id="rId13" imgW="342720" imgH="266400" progId="Equation.3">
                  <p:embed/>
                </p:oleObj>
              </mc:Choice>
              <mc:Fallback>
                <p:oleObj name="Equation" r:id="rId13" imgW="342720" imgH="266400" progId="Equation.3">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81575" y="4010025"/>
                        <a:ext cx="808038"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3" name="Straight Arrow Connector 32"/>
          <p:cNvCxnSpPr/>
          <p:nvPr/>
        </p:nvCxnSpPr>
        <p:spPr>
          <a:xfrm flipV="1">
            <a:off x="2133600" y="4648200"/>
            <a:ext cx="7620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647331" y="5543490"/>
            <a:ext cx="2125069" cy="400110"/>
          </a:xfrm>
          <a:prstGeom prst="rect">
            <a:avLst/>
          </a:prstGeom>
          <a:noFill/>
        </p:spPr>
        <p:txBody>
          <a:bodyPr wrap="none" rtlCol="0">
            <a:spAutoFit/>
          </a:bodyPr>
          <a:lstStyle/>
          <a:p>
            <a:r>
              <a:rPr lang="en-US" sz="2000" b="1" dirty="0" smtClean="0">
                <a:solidFill>
                  <a:srgbClr val="0000CC"/>
                </a:solidFill>
              </a:rPr>
              <a:t>Hyper-parameters</a:t>
            </a:r>
          </a:p>
        </p:txBody>
      </p:sp>
      <p:sp>
        <p:nvSpPr>
          <p:cNvPr id="38" name="TextBox 37"/>
          <p:cNvSpPr txBox="1"/>
          <p:nvPr/>
        </p:nvSpPr>
        <p:spPr>
          <a:xfrm>
            <a:off x="685800" y="1981200"/>
            <a:ext cx="2438400" cy="923330"/>
          </a:xfrm>
          <a:prstGeom prst="rect">
            <a:avLst/>
          </a:prstGeom>
          <a:noFill/>
        </p:spPr>
        <p:txBody>
          <a:bodyPr wrap="square" rtlCol="0">
            <a:spAutoFit/>
          </a:bodyPr>
          <a:lstStyle/>
          <a:p>
            <a:r>
              <a:rPr lang="en-US" dirty="0" smtClean="0"/>
              <a:t>Same as before but assuming perfect observations of x and y</a:t>
            </a:r>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p:cNvPicPr>
            <a:picLocks noChangeAspect="1" noChangeArrowheads="1"/>
          </p:cNvPicPr>
          <p:nvPr/>
        </p:nvPicPr>
        <p:blipFill>
          <a:blip r:embed="rId2" cstate="print"/>
          <a:srcRect/>
          <a:stretch>
            <a:fillRect/>
          </a:stretch>
        </p:blipFill>
        <p:spPr bwMode="auto">
          <a:xfrm>
            <a:off x="685800" y="1066800"/>
            <a:ext cx="8172450" cy="4629150"/>
          </a:xfrm>
          <a:prstGeom prst="rect">
            <a:avLst/>
          </a:prstGeom>
          <a:noFill/>
          <a:ln w="9525">
            <a:noFill/>
            <a:miter lim="800000"/>
            <a:headEnd/>
            <a:tailEnd/>
          </a:ln>
        </p:spPr>
      </p:pic>
    </p:spTree>
    <p:extLst>
      <p:ext uri="{BB962C8B-B14F-4D97-AF65-F5344CB8AC3E}">
        <p14:creationId xmlns:p14="http://schemas.microsoft.com/office/powerpoint/2010/main" val="5768467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a:spLocks/>
          </p:cNvSpPr>
          <p:nvPr/>
        </p:nvSpPr>
        <p:spPr>
          <a:xfrm>
            <a:off x="533400" y="19050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3" name="TextBox 22"/>
          <p:cNvSpPr txBox="1">
            <a:spLocks/>
          </p:cNvSpPr>
          <p:nvPr/>
        </p:nvSpPr>
        <p:spPr>
          <a:xfrm>
            <a:off x="533400" y="35814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7" name="TextBox 26"/>
          <p:cNvSpPr txBox="1">
            <a:spLocks/>
          </p:cNvSpPr>
          <p:nvPr/>
        </p:nvSpPr>
        <p:spPr>
          <a:xfrm>
            <a:off x="533400" y="52578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4" name="TextBox 3"/>
          <p:cNvSpPr txBox="1">
            <a:spLocks/>
          </p:cNvSpPr>
          <p:nvPr/>
        </p:nvSpPr>
        <p:spPr>
          <a:xfrm>
            <a:off x="533400" y="1524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5360988" y="192087"/>
          <a:ext cx="506412" cy="684213"/>
        </p:xfrm>
        <a:graphic>
          <a:graphicData uri="http://schemas.openxmlformats.org/presentationml/2006/ole">
            <mc:AlternateContent xmlns:mc="http://schemas.openxmlformats.org/markup-compatibility/2006">
              <mc:Choice xmlns:v="urn:schemas-microsoft-com:vml" Requires="v">
                <p:oleObj spid="_x0000_s34872" name="Equation" r:id="rId3" imgW="177480" imgH="241200" progId="Equation.3">
                  <p:embed/>
                </p:oleObj>
              </mc:Choice>
              <mc:Fallback>
                <p:oleObj name="Equation" r:id="rId3" imgW="1774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0988" y="192087"/>
                        <a:ext cx="506412"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6682667" y="457200"/>
            <a:ext cx="861133" cy="707886"/>
          </a:xfrm>
          <a:prstGeom prst="rect">
            <a:avLst/>
          </a:prstGeom>
          <a:noFill/>
        </p:spPr>
        <p:txBody>
          <a:bodyPr wrap="none" rtlCol="0">
            <a:spAutoFit/>
          </a:bodyPr>
          <a:lstStyle/>
          <a:p>
            <a:r>
              <a:rPr lang="en-US" sz="2000" b="1" dirty="0" smtClean="0">
                <a:solidFill>
                  <a:srgbClr val="0000CC"/>
                </a:solidFill>
              </a:rPr>
              <a:t>Data </a:t>
            </a:r>
          </a:p>
          <a:p>
            <a:r>
              <a:rPr lang="en-US" sz="2000" b="1" dirty="0" smtClean="0">
                <a:solidFill>
                  <a:srgbClr val="0000CC"/>
                </a:solidFill>
              </a:rPr>
              <a:t>model</a:t>
            </a:r>
            <a:endParaRPr lang="en-GB" sz="2000" b="1" dirty="0">
              <a:solidFill>
                <a:srgbClr val="0000CC"/>
              </a:solidFill>
            </a:endParaRPr>
          </a:p>
        </p:txBody>
      </p:sp>
      <p:sp>
        <p:nvSpPr>
          <p:cNvPr id="14" name="TextBox 13"/>
          <p:cNvSpPr txBox="1"/>
          <p:nvPr/>
        </p:nvSpPr>
        <p:spPr>
          <a:xfrm>
            <a:off x="6649054" y="2133600"/>
            <a:ext cx="1047146" cy="707886"/>
          </a:xfrm>
          <a:prstGeom prst="rect">
            <a:avLst/>
          </a:prstGeom>
          <a:noFill/>
        </p:spPr>
        <p:txBody>
          <a:bodyPr wrap="none" rtlCol="0">
            <a:spAutoFit/>
          </a:bodyPr>
          <a:lstStyle/>
          <a:p>
            <a:r>
              <a:rPr lang="en-US" sz="2000" b="1" dirty="0" smtClean="0">
                <a:solidFill>
                  <a:srgbClr val="0000CC"/>
                </a:solidFill>
              </a:rPr>
              <a:t>Process </a:t>
            </a:r>
          </a:p>
          <a:p>
            <a:r>
              <a:rPr lang="en-US" sz="2000" b="1" dirty="0" smtClean="0">
                <a:solidFill>
                  <a:srgbClr val="0000CC"/>
                </a:solidFill>
              </a:rPr>
              <a:t>model</a:t>
            </a:r>
          </a:p>
        </p:txBody>
      </p:sp>
      <p:sp>
        <p:nvSpPr>
          <p:cNvPr id="16" name="TextBox 15"/>
          <p:cNvSpPr txBox="1"/>
          <p:nvPr/>
        </p:nvSpPr>
        <p:spPr>
          <a:xfrm>
            <a:off x="6493229" y="3733800"/>
            <a:ext cx="1355371" cy="707886"/>
          </a:xfrm>
          <a:prstGeom prst="rect">
            <a:avLst/>
          </a:prstGeom>
          <a:noFill/>
        </p:spPr>
        <p:txBody>
          <a:bodyPr wrap="none" rtlCol="0">
            <a:spAutoFit/>
          </a:bodyPr>
          <a:lstStyle/>
          <a:p>
            <a:r>
              <a:rPr lang="en-US" sz="2000" b="1" dirty="0" smtClean="0">
                <a:solidFill>
                  <a:srgbClr val="0000CC"/>
                </a:solidFill>
              </a:rPr>
              <a:t>Parameter </a:t>
            </a:r>
          </a:p>
          <a:p>
            <a:r>
              <a:rPr lang="en-US" sz="2000" b="1" dirty="0" smtClean="0">
                <a:solidFill>
                  <a:srgbClr val="0000CC"/>
                </a:solidFill>
              </a:rPr>
              <a:t>model</a:t>
            </a:r>
          </a:p>
        </p:txBody>
      </p:sp>
      <p:graphicFrame>
        <p:nvGraphicFramePr>
          <p:cNvPr id="1030" name="Object 6"/>
          <p:cNvGraphicFramePr>
            <a:graphicFrameLocks noChangeAspect="1"/>
          </p:cNvGraphicFramePr>
          <p:nvPr/>
        </p:nvGraphicFramePr>
        <p:xfrm>
          <a:off x="2960687" y="5518150"/>
          <a:ext cx="696913" cy="538163"/>
        </p:xfrm>
        <a:graphic>
          <a:graphicData uri="http://schemas.openxmlformats.org/presentationml/2006/ole">
            <mc:AlternateContent xmlns:mc="http://schemas.openxmlformats.org/markup-compatibility/2006">
              <mc:Choice xmlns:v="urn:schemas-microsoft-com:vml" Requires="v">
                <p:oleObj spid="_x0000_s34873" name="Equation" r:id="rId5" imgW="279360" imgH="215640" progId="Equation.3">
                  <p:embed/>
                </p:oleObj>
              </mc:Choice>
              <mc:Fallback>
                <p:oleObj name="Equation" r:id="rId5" imgW="27936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0687" y="5518150"/>
                        <a:ext cx="696913" cy="538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4572000" y="914400"/>
            <a:ext cx="914400" cy="3048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715000" y="914400"/>
            <a:ext cx="0" cy="3200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6" name="Object 6"/>
          <p:cNvGraphicFramePr>
            <a:graphicFrameLocks noChangeAspect="1"/>
          </p:cNvGraphicFramePr>
          <p:nvPr/>
        </p:nvGraphicFramePr>
        <p:xfrm>
          <a:off x="3048000" y="4038600"/>
          <a:ext cx="449263" cy="571500"/>
        </p:xfrm>
        <a:graphic>
          <a:graphicData uri="http://schemas.openxmlformats.org/presentationml/2006/ole">
            <mc:AlternateContent xmlns:mc="http://schemas.openxmlformats.org/markup-compatibility/2006">
              <mc:Choice xmlns:v="urn:schemas-microsoft-com:vml" Requires="v">
                <p:oleObj spid="_x0000_s34874" name="Equation" r:id="rId7" imgW="190440" imgH="241200" progId="Equation.3">
                  <p:embed/>
                </p:oleObj>
              </mc:Choice>
              <mc:Fallback>
                <p:oleObj name="Equation" r:id="rId7" imgW="190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0" y="4038600"/>
                        <a:ext cx="449263"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Arrow Connector 16"/>
          <p:cNvCxnSpPr/>
          <p:nvPr/>
        </p:nvCxnSpPr>
        <p:spPr>
          <a:xfrm flipV="1">
            <a:off x="3352800" y="762000"/>
            <a:ext cx="2057400" cy="3276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7" name="Object 7"/>
          <p:cNvGraphicFramePr>
            <a:graphicFrameLocks noChangeAspect="1"/>
          </p:cNvGraphicFramePr>
          <p:nvPr/>
        </p:nvGraphicFramePr>
        <p:xfrm>
          <a:off x="3581400" y="152400"/>
          <a:ext cx="795338" cy="757237"/>
        </p:xfrm>
        <a:graphic>
          <a:graphicData uri="http://schemas.openxmlformats.org/presentationml/2006/ole">
            <mc:AlternateContent xmlns:mc="http://schemas.openxmlformats.org/markup-compatibility/2006">
              <mc:Choice xmlns:v="urn:schemas-microsoft-com:vml" Requires="v">
                <p:oleObj spid="_x0000_s34875" name="Equation" r:id="rId9" imgW="279360" imgH="266400" progId="Equation.3">
                  <p:embed/>
                </p:oleObj>
              </mc:Choice>
              <mc:Fallback>
                <p:oleObj name="Equation" r:id="rId9" imgW="279360" imgH="2664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81400" y="152400"/>
                        <a:ext cx="795338" cy="757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Arrow Connector 20"/>
          <p:cNvCxnSpPr/>
          <p:nvPr/>
        </p:nvCxnSpPr>
        <p:spPr>
          <a:xfrm>
            <a:off x="4419600" y="609600"/>
            <a:ext cx="9144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3800" name="Object 8"/>
          <p:cNvGraphicFramePr>
            <a:graphicFrameLocks noChangeAspect="1"/>
          </p:cNvGraphicFramePr>
          <p:nvPr/>
        </p:nvGraphicFramePr>
        <p:xfrm>
          <a:off x="4294188" y="4113213"/>
          <a:ext cx="658812" cy="420687"/>
        </p:xfrm>
        <a:graphic>
          <a:graphicData uri="http://schemas.openxmlformats.org/presentationml/2006/ole">
            <mc:AlternateContent xmlns:mc="http://schemas.openxmlformats.org/markup-compatibility/2006">
              <mc:Choice xmlns:v="urn:schemas-microsoft-com:vml" Requires="v">
                <p:oleObj spid="_x0000_s34876" name="Equation" r:id="rId11" imgW="279360" imgH="177480" progId="Equation.3">
                  <p:embed/>
                </p:oleObj>
              </mc:Choice>
              <mc:Fallback>
                <p:oleObj name="Equation" r:id="rId11" imgW="279360" imgH="17748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94188" y="4113213"/>
                        <a:ext cx="658812"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01" name="Object 9"/>
          <p:cNvGraphicFramePr>
            <a:graphicFrameLocks noChangeAspect="1"/>
          </p:cNvGraphicFramePr>
          <p:nvPr/>
        </p:nvGraphicFramePr>
        <p:xfrm>
          <a:off x="5287962" y="4010025"/>
          <a:ext cx="808038" cy="631825"/>
        </p:xfrm>
        <a:graphic>
          <a:graphicData uri="http://schemas.openxmlformats.org/presentationml/2006/ole">
            <mc:AlternateContent xmlns:mc="http://schemas.openxmlformats.org/markup-compatibility/2006">
              <mc:Choice xmlns:v="urn:schemas-microsoft-com:vml" Requires="v">
                <p:oleObj spid="_x0000_s34877" name="Equation" r:id="rId13" imgW="342720" imgH="266400" progId="Equation.3">
                  <p:embed/>
                </p:oleObj>
              </mc:Choice>
              <mc:Fallback>
                <p:oleObj name="Equation" r:id="rId13" imgW="342720" imgH="2664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87962" y="4010025"/>
                        <a:ext cx="808038"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3" name="Straight Arrow Connector 32"/>
          <p:cNvCxnSpPr/>
          <p:nvPr/>
        </p:nvCxnSpPr>
        <p:spPr>
          <a:xfrm flipV="1">
            <a:off x="3189287" y="4648200"/>
            <a:ext cx="7620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257800" y="5543490"/>
            <a:ext cx="2125069" cy="400110"/>
          </a:xfrm>
          <a:prstGeom prst="rect">
            <a:avLst/>
          </a:prstGeom>
          <a:noFill/>
        </p:spPr>
        <p:txBody>
          <a:bodyPr wrap="none" rtlCol="0">
            <a:spAutoFit/>
          </a:bodyPr>
          <a:lstStyle/>
          <a:p>
            <a:r>
              <a:rPr lang="en-US" sz="2000" b="1" dirty="0" smtClean="0">
                <a:solidFill>
                  <a:srgbClr val="0000CC"/>
                </a:solidFill>
              </a:rPr>
              <a:t>Hyper-parameters</a:t>
            </a:r>
          </a:p>
        </p:txBody>
      </p:sp>
      <p:sp>
        <p:nvSpPr>
          <p:cNvPr id="38" name="TextBox 37"/>
          <p:cNvSpPr txBox="1"/>
          <p:nvPr/>
        </p:nvSpPr>
        <p:spPr>
          <a:xfrm>
            <a:off x="685800" y="1981200"/>
            <a:ext cx="3124200" cy="646331"/>
          </a:xfrm>
          <a:prstGeom prst="rect">
            <a:avLst/>
          </a:prstGeom>
          <a:noFill/>
        </p:spPr>
        <p:txBody>
          <a:bodyPr wrap="square" rtlCol="0">
            <a:spAutoFit/>
          </a:bodyPr>
          <a:lstStyle/>
          <a:p>
            <a:r>
              <a:rPr lang="en-US" dirty="0" smtClean="0"/>
              <a:t>Write out Bayesian model using P() notation.</a:t>
            </a:r>
            <a:endParaRPr lang="en-GB" dirty="0"/>
          </a:p>
        </p:txBody>
      </p:sp>
      <p:sp>
        <p:nvSpPr>
          <p:cNvPr id="29" name="TextBox 28"/>
          <p:cNvSpPr txBox="1"/>
          <p:nvPr/>
        </p:nvSpPr>
        <p:spPr>
          <a:xfrm>
            <a:off x="762000" y="381000"/>
            <a:ext cx="2698111" cy="646331"/>
          </a:xfrm>
          <a:prstGeom prst="rect">
            <a:avLst/>
          </a:prstGeom>
          <a:noFill/>
        </p:spPr>
        <p:txBody>
          <a:bodyPr wrap="none" rtlCol="0">
            <a:spAutoFit/>
          </a:bodyPr>
          <a:lstStyle/>
          <a:p>
            <a:r>
              <a:rPr lang="en-US" dirty="0" smtClean="0"/>
              <a:t>Xi[j] reads tree </a:t>
            </a:r>
            <a:r>
              <a:rPr lang="en-US" dirty="0" err="1" smtClean="0"/>
              <a:t>i</a:t>
            </a:r>
            <a:r>
              <a:rPr lang="en-US" dirty="0" smtClean="0"/>
              <a:t> containing</a:t>
            </a:r>
          </a:p>
          <a:p>
            <a:r>
              <a:rPr lang="en-US" dirty="0"/>
              <a:t>l</a:t>
            </a:r>
            <a:r>
              <a:rPr lang="en-US" dirty="0" smtClean="0"/>
              <a:t>ight observation j.</a:t>
            </a: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a:spLocks/>
          </p:cNvSpPr>
          <p:nvPr/>
        </p:nvSpPr>
        <p:spPr>
          <a:xfrm>
            <a:off x="609600" y="1905000"/>
            <a:ext cx="82296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3" name="TextBox 22"/>
          <p:cNvSpPr txBox="1">
            <a:spLocks/>
          </p:cNvSpPr>
          <p:nvPr/>
        </p:nvSpPr>
        <p:spPr>
          <a:xfrm>
            <a:off x="609600" y="3505200"/>
            <a:ext cx="82296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7" name="TextBox 26"/>
          <p:cNvSpPr txBox="1">
            <a:spLocks/>
          </p:cNvSpPr>
          <p:nvPr/>
        </p:nvSpPr>
        <p:spPr>
          <a:xfrm>
            <a:off x="609600" y="5105400"/>
            <a:ext cx="82296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4" name="TextBox 3"/>
          <p:cNvSpPr txBox="1">
            <a:spLocks/>
          </p:cNvSpPr>
          <p:nvPr/>
        </p:nvSpPr>
        <p:spPr>
          <a:xfrm>
            <a:off x="609600" y="152400"/>
            <a:ext cx="82296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6580188" y="192087"/>
          <a:ext cx="506412" cy="684213"/>
        </p:xfrm>
        <a:graphic>
          <a:graphicData uri="http://schemas.openxmlformats.org/presentationml/2006/ole">
            <mc:AlternateContent xmlns:mc="http://schemas.openxmlformats.org/markup-compatibility/2006">
              <mc:Choice xmlns:v="urn:schemas-microsoft-com:vml" Requires="v">
                <p:oleObj spid="_x0000_s35950" name="Equation" r:id="rId3" imgW="177480" imgH="241200" progId="Equation.3">
                  <p:embed/>
                </p:oleObj>
              </mc:Choice>
              <mc:Fallback>
                <p:oleObj name="Equation" r:id="rId3" imgW="1774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0188" y="192087"/>
                        <a:ext cx="506412"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7696200" y="304800"/>
            <a:ext cx="861133" cy="707886"/>
          </a:xfrm>
          <a:prstGeom prst="rect">
            <a:avLst/>
          </a:prstGeom>
          <a:noFill/>
        </p:spPr>
        <p:txBody>
          <a:bodyPr wrap="none" rtlCol="0">
            <a:spAutoFit/>
          </a:bodyPr>
          <a:lstStyle/>
          <a:p>
            <a:r>
              <a:rPr lang="en-US" sz="2000" b="1" dirty="0" smtClean="0">
                <a:solidFill>
                  <a:srgbClr val="0000CC"/>
                </a:solidFill>
              </a:rPr>
              <a:t>Data </a:t>
            </a:r>
          </a:p>
          <a:p>
            <a:r>
              <a:rPr lang="en-US" sz="2000" b="1" dirty="0" smtClean="0">
                <a:solidFill>
                  <a:srgbClr val="0000CC"/>
                </a:solidFill>
              </a:rPr>
              <a:t>model</a:t>
            </a:r>
            <a:endParaRPr lang="en-GB" sz="2000" b="1" dirty="0">
              <a:solidFill>
                <a:srgbClr val="0000CC"/>
              </a:solidFill>
            </a:endParaRPr>
          </a:p>
        </p:txBody>
      </p:sp>
      <p:sp>
        <p:nvSpPr>
          <p:cNvPr id="14" name="TextBox 13"/>
          <p:cNvSpPr txBox="1"/>
          <p:nvPr/>
        </p:nvSpPr>
        <p:spPr>
          <a:xfrm>
            <a:off x="7620000" y="1905000"/>
            <a:ext cx="1047146" cy="707886"/>
          </a:xfrm>
          <a:prstGeom prst="rect">
            <a:avLst/>
          </a:prstGeom>
          <a:noFill/>
        </p:spPr>
        <p:txBody>
          <a:bodyPr wrap="none" rtlCol="0">
            <a:spAutoFit/>
          </a:bodyPr>
          <a:lstStyle/>
          <a:p>
            <a:r>
              <a:rPr lang="en-US" sz="2000" b="1" dirty="0" smtClean="0">
                <a:solidFill>
                  <a:srgbClr val="0000CC"/>
                </a:solidFill>
              </a:rPr>
              <a:t>Process </a:t>
            </a:r>
          </a:p>
          <a:p>
            <a:r>
              <a:rPr lang="en-US" sz="2000" b="1" dirty="0" smtClean="0">
                <a:solidFill>
                  <a:srgbClr val="0000CC"/>
                </a:solidFill>
              </a:rPr>
              <a:t>model</a:t>
            </a:r>
          </a:p>
        </p:txBody>
      </p:sp>
      <p:sp>
        <p:nvSpPr>
          <p:cNvPr id="16" name="TextBox 15"/>
          <p:cNvSpPr txBox="1"/>
          <p:nvPr/>
        </p:nvSpPr>
        <p:spPr>
          <a:xfrm>
            <a:off x="7467600" y="3581400"/>
            <a:ext cx="1355371" cy="707886"/>
          </a:xfrm>
          <a:prstGeom prst="rect">
            <a:avLst/>
          </a:prstGeom>
          <a:noFill/>
        </p:spPr>
        <p:txBody>
          <a:bodyPr wrap="none" rtlCol="0">
            <a:spAutoFit/>
          </a:bodyPr>
          <a:lstStyle/>
          <a:p>
            <a:r>
              <a:rPr lang="en-US" sz="2000" b="1" dirty="0" smtClean="0">
                <a:solidFill>
                  <a:srgbClr val="0000CC"/>
                </a:solidFill>
              </a:rPr>
              <a:t>Parameter </a:t>
            </a:r>
          </a:p>
          <a:p>
            <a:r>
              <a:rPr lang="en-US" sz="2000" b="1" dirty="0" smtClean="0">
                <a:solidFill>
                  <a:srgbClr val="0000CC"/>
                </a:solidFill>
              </a:rPr>
              <a:t>model</a:t>
            </a:r>
          </a:p>
        </p:txBody>
      </p:sp>
      <p:graphicFrame>
        <p:nvGraphicFramePr>
          <p:cNvPr id="1030" name="Object 6"/>
          <p:cNvGraphicFramePr>
            <a:graphicFrameLocks noChangeAspect="1"/>
          </p:cNvGraphicFramePr>
          <p:nvPr/>
        </p:nvGraphicFramePr>
        <p:xfrm>
          <a:off x="4941887" y="5557837"/>
          <a:ext cx="696913" cy="538163"/>
        </p:xfrm>
        <a:graphic>
          <a:graphicData uri="http://schemas.openxmlformats.org/presentationml/2006/ole">
            <mc:AlternateContent xmlns:mc="http://schemas.openxmlformats.org/markup-compatibility/2006">
              <mc:Choice xmlns:v="urn:schemas-microsoft-com:vml" Requires="v">
                <p:oleObj spid="_x0000_s35951" name="Equation" r:id="rId5" imgW="279360" imgH="215640" progId="Equation.3">
                  <p:embed/>
                </p:oleObj>
              </mc:Choice>
              <mc:Fallback>
                <p:oleObj name="Equation" r:id="rId5" imgW="27936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1887" y="5557837"/>
                        <a:ext cx="696913" cy="538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6019800" y="914400"/>
            <a:ext cx="685800" cy="3124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6934200" y="914400"/>
            <a:ext cx="0" cy="3200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6" name="Object 6"/>
          <p:cNvGraphicFramePr>
            <a:graphicFrameLocks noChangeAspect="1"/>
          </p:cNvGraphicFramePr>
          <p:nvPr/>
        </p:nvGraphicFramePr>
        <p:xfrm>
          <a:off x="5113337" y="4038600"/>
          <a:ext cx="449263" cy="571500"/>
        </p:xfrm>
        <a:graphic>
          <a:graphicData uri="http://schemas.openxmlformats.org/presentationml/2006/ole">
            <mc:AlternateContent xmlns:mc="http://schemas.openxmlformats.org/markup-compatibility/2006">
              <mc:Choice xmlns:v="urn:schemas-microsoft-com:vml" Requires="v">
                <p:oleObj spid="_x0000_s35952" name="Equation" r:id="rId7" imgW="190440" imgH="241200" progId="Equation.3">
                  <p:embed/>
                </p:oleObj>
              </mc:Choice>
              <mc:Fallback>
                <p:oleObj name="Equation" r:id="rId7" imgW="190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13337" y="4038600"/>
                        <a:ext cx="449263"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Arrow Connector 16"/>
          <p:cNvCxnSpPr/>
          <p:nvPr/>
        </p:nvCxnSpPr>
        <p:spPr>
          <a:xfrm flipV="1">
            <a:off x="5410200" y="838200"/>
            <a:ext cx="1143000" cy="3276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7" name="Object 7"/>
          <p:cNvGraphicFramePr>
            <a:graphicFrameLocks noChangeAspect="1"/>
          </p:cNvGraphicFramePr>
          <p:nvPr/>
        </p:nvGraphicFramePr>
        <p:xfrm>
          <a:off x="4572000" y="152400"/>
          <a:ext cx="795338" cy="757237"/>
        </p:xfrm>
        <a:graphic>
          <a:graphicData uri="http://schemas.openxmlformats.org/presentationml/2006/ole">
            <mc:AlternateContent xmlns:mc="http://schemas.openxmlformats.org/markup-compatibility/2006">
              <mc:Choice xmlns:v="urn:schemas-microsoft-com:vml" Requires="v">
                <p:oleObj spid="_x0000_s35953" name="Equation" r:id="rId9" imgW="279360" imgH="266400" progId="Equation.3">
                  <p:embed/>
                </p:oleObj>
              </mc:Choice>
              <mc:Fallback>
                <p:oleObj name="Equation" r:id="rId9" imgW="279360" imgH="2664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0" y="152400"/>
                        <a:ext cx="795338" cy="757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Arrow Connector 20"/>
          <p:cNvCxnSpPr/>
          <p:nvPr/>
        </p:nvCxnSpPr>
        <p:spPr>
          <a:xfrm>
            <a:off x="5638800" y="609600"/>
            <a:ext cx="9144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3800" name="Object 8"/>
          <p:cNvGraphicFramePr>
            <a:graphicFrameLocks noChangeAspect="1"/>
          </p:cNvGraphicFramePr>
          <p:nvPr/>
        </p:nvGraphicFramePr>
        <p:xfrm>
          <a:off x="5818188" y="4075113"/>
          <a:ext cx="658812" cy="420687"/>
        </p:xfrm>
        <a:graphic>
          <a:graphicData uri="http://schemas.openxmlformats.org/presentationml/2006/ole">
            <mc:AlternateContent xmlns:mc="http://schemas.openxmlformats.org/markup-compatibility/2006">
              <mc:Choice xmlns:v="urn:schemas-microsoft-com:vml" Requires="v">
                <p:oleObj spid="_x0000_s35954" name="Equation" r:id="rId11" imgW="279360" imgH="177480" progId="Equation.3">
                  <p:embed/>
                </p:oleObj>
              </mc:Choice>
              <mc:Fallback>
                <p:oleObj name="Equation" r:id="rId11" imgW="279360" imgH="17748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18188" y="4075113"/>
                        <a:ext cx="658812"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01" name="Object 9"/>
          <p:cNvGraphicFramePr>
            <a:graphicFrameLocks noChangeAspect="1"/>
          </p:cNvGraphicFramePr>
          <p:nvPr/>
        </p:nvGraphicFramePr>
        <p:xfrm>
          <a:off x="6735762" y="4010025"/>
          <a:ext cx="808038" cy="631825"/>
        </p:xfrm>
        <a:graphic>
          <a:graphicData uri="http://schemas.openxmlformats.org/presentationml/2006/ole">
            <mc:AlternateContent xmlns:mc="http://schemas.openxmlformats.org/markup-compatibility/2006">
              <mc:Choice xmlns:v="urn:schemas-microsoft-com:vml" Requires="v">
                <p:oleObj spid="_x0000_s35955" name="Equation" r:id="rId13" imgW="342720" imgH="266400" progId="Equation.3">
                  <p:embed/>
                </p:oleObj>
              </mc:Choice>
              <mc:Fallback>
                <p:oleObj name="Equation" r:id="rId13" imgW="342720" imgH="2664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2" y="4010025"/>
                        <a:ext cx="808038"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3" name="Straight Arrow Connector 32"/>
          <p:cNvCxnSpPr/>
          <p:nvPr/>
        </p:nvCxnSpPr>
        <p:spPr>
          <a:xfrm flipV="1">
            <a:off x="5257800" y="4611687"/>
            <a:ext cx="7620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714131" y="5543490"/>
            <a:ext cx="2125069" cy="400110"/>
          </a:xfrm>
          <a:prstGeom prst="rect">
            <a:avLst/>
          </a:prstGeom>
          <a:noFill/>
        </p:spPr>
        <p:txBody>
          <a:bodyPr wrap="none" rtlCol="0">
            <a:spAutoFit/>
          </a:bodyPr>
          <a:lstStyle/>
          <a:p>
            <a:r>
              <a:rPr lang="en-US" sz="2000" b="1" dirty="0" smtClean="0">
                <a:solidFill>
                  <a:srgbClr val="0000CC"/>
                </a:solidFill>
              </a:rPr>
              <a:t>Hyper-parameters</a:t>
            </a:r>
          </a:p>
        </p:txBody>
      </p:sp>
      <p:graphicFrame>
        <p:nvGraphicFramePr>
          <p:cNvPr id="24" name="Object 23"/>
          <p:cNvGraphicFramePr>
            <a:graphicFrameLocks noChangeAspect="1"/>
          </p:cNvGraphicFramePr>
          <p:nvPr/>
        </p:nvGraphicFramePr>
        <p:xfrm>
          <a:off x="914400" y="410721"/>
          <a:ext cx="2311400" cy="503679"/>
        </p:xfrm>
        <a:graphic>
          <a:graphicData uri="http://schemas.openxmlformats.org/presentationml/2006/ole">
            <mc:AlternateContent xmlns:mc="http://schemas.openxmlformats.org/markup-compatibility/2006">
              <mc:Choice xmlns:v="urn:schemas-microsoft-com:vml" Requires="v">
                <p:oleObj spid="_x0000_s35956" name="Equation" r:id="rId15" imgW="1143000" imgH="266400" progId="Equation.3">
                  <p:embed/>
                </p:oleObj>
              </mc:Choice>
              <mc:Fallback>
                <p:oleObj name="Equation" r:id="rId15" imgW="1143000" imgH="26640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14400" y="410721"/>
                        <a:ext cx="2311400" cy="5036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9" name="Object 9"/>
          <p:cNvGraphicFramePr>
            <a:graphicFrameLocks noChangeAspect="1"/>
          </p:cNvGraphicFramePr>
          <p:nvPr/>
        </p:nvGraphicFramePr>
        <p:xfrm>
          <a:off x="671512" y="2055359"/>
          <a:ext cx="3214688" cy="459241"/>
        </p:xfrm>
        <a:graphic>
          <a:graphicData uri="http://schemas.openxmlformats.org/presentationml/2006/ole">
            <mc:AlternateContent xmlns:mc="http://schemas.openxmlformats.org/markup-compatibility/2006">
              <mc:Choice xmlns:v="urn:schemas-microsoft-com:vml" Requires="v">
                <p:oleObj spid="_x0000_s35957" name="Equation" r:id="rId17" imgW="1866600" imgH="266400" progId="Equation.3">
                  <p:embed/>
                </p:oleObj>
              </mc:Choice>
              <mc:Fallback>
                <p:oleObj name="Equation" r:id="rId17" imgW="1866600" imgH="26640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71512" y="2055359"/>
                        <a:ext cx="3214688" cy="4592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50" name="Object 10"/>
          <p:cNvGraphicFramePr>
            <a:graphicFrameLocks noChangeAspect="1"/>
          </p:cNvGraphicFramePr>
          <p:nvPr/>
        </p:nvGraphicFramePr>
        <p:xfrm>
          <a:off x="4610100" y="3467100"/>
          <a:ext cx="419100" cy="571500"/>
        </p:xfrm>
        <a:graphic>
          <a:graphicData uri="http://schemas.openxmlformats.org/presentationml/2006/ole">
            <mc:AlternateContent xmlns:mc="http://schemas.openxmlformats.org/markup-compatibility/2006">
              <mc:Choice xmlns:v="urn:schemas-microsoft-com:vml" Requires="v">
                <p:oleObj spid="_x0000_s35958" name="Equation" r:id="rId19" imgW="177480" imgH="241200" progId="Equation.3">
                  <p:embed/>
                </p:oleObj>
              </mc:Choice>
              <mc:Fallback>
                <p:oleObj name="Equation" r:id="rId19" imgW="177480" imgH="241200" progId="Equation.3">
                  <p:embed/>
                  <p:pic>
                    <p:nvPicPr>
                      <p:cNvPr id="0" name="Picture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610100" y="3467100"/>
                        <a:ext cx="41910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2" name="Straight Arrow Connector 31"/>
          <p:cNvCxnSpPr/>
          <p:nvPr/>
        </p:nvCxnSpPr>
        <p:spPr>
          <a:xfrm flipV="1">
            <a:off x="4876800" y="685800"/>
            <a:ext cx="1676400" cy="2819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5851" name="Object 11"/>
          <p:cNvGraphicFramePr>
            <a:graphicFrameLocks noChangeAspect="1"/>
          </p:cNvGraphicFramePr>
          <p:nvPr/>
        </p:nvGraphicFramePr>
        <p:xfrm>
          <a:off x="3732212" y="3505200"/>
          <a:ext cx="687388" cy="573088"/>
        </p:xfrm>
        <a:graphic>
          <a:graphicData uri="http://schemas.openxmlformats.org/presentationml/2006/ole">
            <mc:AlternateContent xmlns:mc="http://schemas.openxmlformats.org/markup-compatibility/2006">
              <mc:Choice xmlns:v="urn:schemas-microsoft-com:vml" Requires="v">
                <p:oleObj spid="_x0000_s35959" name="Equation" r:id="rId21" imgW="291960" imgH="241200" progId="Equation.3">
                  <p:embed/>
                </p:oleObj>
              </mc:Choice>
              <mc:Fallback>
                <p:oleObj name="Equation" r:id="rId21" imgW="291960" imgH="241200" progId="Equation.3">
                  <p:embed/>
                  <p:pic>
                    <p:nvPicPr>
                      <p:cNvPr id="0" name="Picture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32212" y="3505200"/>
                        <a:ext cx="687388" cy="573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6" name="Straight Arrow Connector 35"/>
          <p:cNvCxnSpPr/>
          <p:nvPr/>
        </p:nvCxnSpPr>
        <p:spPr>
          <a:xfrm flipV="1">
            <a:off x="4038600" y="838200"/>
            <a:ext cx="1066800" cy="2743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5852" name="Object 12"/>
          <p:cNvGraphicFramePr>
            <a:graphicFrameLocks noChangeAspect="1"/>
          </p:cNvGraphicFramePr>
          <p:nvPr/>
        </p:nvGraphicFramePr>
        <p:xfrm>
          <a:off x="680389" y="3886201"/>
          <a:ext cx="3815411" cy="914400"/>
        </p:xfrm>
        <a:graphic>
          <a:graphicData uri="http://schemas.openxmlformats.org/presentationml/2006/ole">
            <mc:AlternateContent xmlns:mc="http://schemas.openxmlformats.org/markup-compatibility/2006">
              <mc:Choice xmlns:v="urn:schemas-microsoft-com:vml" Requires="v">
                <p:oleObj spid="_x0000_s35960" name="Equation" r:id="rId23" imgW="2273040" imgH="545760" progId="Equation.3">
                  <p:embed/>
                </p:oleObj>
              </mc:Choice>
              <mc:Fallback>
                <p:oleObj name="Equation" r:id="rId23" imgW="2273040" imgH="545760" progId="Equation.3">
                  <p:embed/>
                  <p:pic>
                    <p:nvPicPr>
                      <p:cNvPr id="0" name="Picture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80389" y="3886201"/>
                        <a:ext cx="3815411"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 name="Object 49"/>
          <p:cNvGraphicFramePr>
            <a:graphicFrameLocks noChangeAspect="1"/>
          </p:cNvGraphicFramePr>
          <p:nvPr/>
        </p:nvGraphicFramePr>
        <p:xfrm>
          <a:off x="838200" y="5715000"/>
          <a:ext cx="1447800" cy="457200"/>
        </p:xfrm>
        <a:graphic>
          <a:graphicData uri="http://schemas.openxmlformats.org/presentationml/2006/ole">
            <mc:AlternateContent xmlns:mc="http://schemas.openxmlformats.org/markup-compatibility/2006">
              <mc:Choice xmlns:v="urn:schemas-microsoft-com:vml" Requires="v">
                <p:oleObj spid="_x0000_s35961" name="Equation" r:id="rId25" imgW="723600" imgH="228600" progId="Equation.3">
                  <p:embed/>
                </p:oleObj>
              </mc:Choice>
              <mc:Fallback>
                <p:oleObj name="Equation" r:id="rId25" imgW="723600" imgH="228600" progId="Equation.3">
                  <p:embed/>
                  <p:pic>
                    <p:nvPicPr>
                      <p:cNvPr id="0" name="Picture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38200" y="5715000"/>
                        <a:ext cx="14478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457200" y="457200"/>
          <a:ext cx="8382000" cy="5840806"/>
        </p:xfrm>
        <a:graphic>
          <a:graphicData uri="http://schemas.openxmlformats.org/presentationml/2006/ole">
            <mc:AlternateContent xmlns:mc="http://schemas.openxmlformats.org/markup-compatibility/2006">
              <mc:Choice xmlns:v="urn:schemas-microsoft-com:vml" Requires="v">
                <p:oleObj spid="_x0000_s36875" name="Equation" r:id="rId3" imgW="5041800" imgH="3924000" progId="Equation.3">
                  <p:embed/>
                </p:oleObj>
              </mc:Choice>
              <mc:Fallback>
                <p:oleObj name="Equation" r:id="rId3" imgW="5041800" imgH="39240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57200"/>
                        <a:ext cx="8382000" cy="58408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3960878" y="2590800"/>
            <a:ext cx="1421671" cy="369332"/>
          </a:xfrm>
          <a:prstGeom prst="rect">
            <a:avLst/>
          </a:prstGeom>
          <a:noFill/>
        </p:spPr>
        <p:txBody>
          <a:bodyPr wrap="none" rtlCol="0">
            <a:spAutoFit/>
          </a:bodyPr>
          <a:lstStyle/>
          <a:p>
            <a:r>
              <a:rPr lang="en-US" b="1" dirty="0" smtClean="0">
                <a:solidFill>
                  <a:srgbClr val="0000CC"/>
                </a:solidFill>
              </a:rPr>
              <a:t>What is this?</a:t>
            </a:r>
            <a:endParaRPr lang="en-GB" b="1" dirty="0">
              <a:solidFill>
                <a:srgbClr val="0000CC"/>
              </a:solidFill>
            </a:endParaRPr>
          </a:p>
        </p:txBody>
      </p:sp>
      <p:sp>
        <p:nvSpPr>
          <p:cNvPr id="8" name="TextBox 7"/>
          <p:cNvSpPr txBox="1"/>
          <p:nvPr/>
        </p:nvSpPr>
        <p:spPr>
          <a:xfrm>
            <a:off x="1219200" y="6183868"/>
            <a:ext cx="5736635" cy="369332"/>
          </a:xfrm>
          <a:prstGeom prst="rect">
            <a:avLst/>
          </a:prstGeom>
          <a:noFill/>
        </p:spPr>
        <p:txBody>
          <a:bodyPr wrap="none" rtlCol="0">
            <a:spAutoFit/>
          </a:bodyPr>
          <a:lstStyle/>
          <a:p>
            <a:r>
              <a:rPr lang="en-US" b="1" dirty="0" smtClean="0">
                <a:solidFill>
                  <a:srgbClr val="0000CC"/>
                </a:solidFill>
              </a:rPr>
              <a:t>N is the number of light readings, N is the number of trees</a:t>
            </a:r>
            <a:endParaRPr lang="en-GB" b="1" dirty="0">
              <a:solidFill>
                <a:srgbClr val="0000CC"/>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2" name="Object 4"/>
          <p:cNvGraphicFramePr>
            <a:graphicFrameLocks noChangeAspect="1"/>
          </p:cNvGraphicFramePr>
          <p:nvPr/>
        </p:nvGraphicFramePr>
        <p:xfrm>
          <a:off x="1347788" y="912812"/>
          <a:ext cx="5586412" cy="5411788"/>
        </p:xfrm>
        <a:graphic>
          <a:graphicData uri="http://schemas.openxmlformats.org/presentationml/2006/ole">
            <mc:AlternateContent xmlns:mc="http://schemas.openxmlformats.org/markup-compatibility/2006">
              <mc:Choice xmlns:v="urn:schemas-microsoft-com:vml" Requires="v">
                <p:oleObj spid="_x0000_s37901" name="Equation" r:id="rId3" imgW="2844720" imgH="2755800" progId="Equation.3">
                  <p:embed/>
                </p:oleObj>
              </mc:Choice>
              <mc:Fallback>
                <p:oleObj name="Equation" r:id="rId3" imgW="2844720" imgH="27558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7788" y="912812"/>
                        <a:ext cx="5586412" cy="5411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a:bodyPr>
          <a:lstStyle/>
          <a:p>
            <a:pPr marL="0" indent="0">
              <a:buNone/>
              <a:tabLst>
                <a:tab pos="1708150" algn="l"/>
              </a:tabLst>
            </a:pPr>
            <a:r>
              <a:rPr lang="en-US" sz="3000" u="sng" dirty="0" smtClean="0"/>
              <a:t>Exercise</a:t>
            </a:r>
            <a:r>
              <a:rPr lang="en-US" sz="3000" dirty="0" smtClean="0"/>
              <a:t>: Write out a simple Bayesian model for estimating the average number of ticks per sheep. How would you estimate that mean?</a:t>
            </a:r>
            <a:endParaRPr lang="en-GB" sz="3000" dirty="0"/>
          </a:p>
        </p:txBody>
      </p:sp>
      <p:graphicFrame>
        <p:nvGraphicFramePr>
          <p:cNvPr id="26625" name="Object 1"/>
          <p:cNvGraphicFramePr>
            <a:graphicFrameLocks noChangeAspect="1"/>
          </p:cNvGraphicFramePr>
          <p:nvPr/>
        </p:nvGraphicFramePr>
        <p:xfrm>
          <a:off x="1563688" y="3276600"/>
          <a:ext cx="5862637" cy="2776538"/>
        </p:xfrm>
        <a:graphic>
          <a:graphicData uri="http://schemas.openxmlformats.org/presentationml/2006/ole">
            <mc:AlternateContent xmlns:mc="http://schemas.openxmlformats.org/markup-compatibility/2006">
              <mc:Choice xmlns:v="urn:schemas-microsoft-com:vml" Requires="v">
                <p:oleObj spid="_x0000_s26634" name="Equation" r:id="rId3" imgW="2793960" imgH="1434960" progId="Equation.3">
                  <p:embed/>
                </p:oleObj>
              </mc:Choice>
              <mc:Fallback>
                <p:oleObj name="Equation" r:id="rId3" imgW="2793960" imgH="143496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3688" y="3276600"/>
                        <a:ext cx="5862637" cy="2776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1027"/>
          <p:cNvGraphicFramePr>
            <a:graphicFrameLocks noChangeAspect="1"/>
          </p:cNvGraphicFramePr>
          <p:nvPr>
            <p:extLst>
              <p:ext uri="{D42A27DB-BD31-4B8C-83A1-F6EECF244321}">
                <p14:modId xmlns:p14="http://schemas.microsoft.com/office/powerpoint/2010/main" val="133859254"/>
              </p:ext>
            </p:extLst>
          </p:nvPr>
        </p:nvGraphicFramePr>
        <p:xfrm>
          <a:off x="457200" y="223838"/>
          <a:ext cx="6280150" cy="6119812"/>
        </p:xfrm>
        <a:graphic>
          <a:graphicData uri="http://schemas.openxmlformats.org/presentationml/2006/ole">
            <mc:AlternateContent xmlns:mc="http://schemas.openxmlformats.org/markup-compatibility/2006">
              <mc:Choice xmlns:v="urn:schemas-microsoft-com:vml" Requires="v">
                <p:oleObj spid="_x0000_s38923" name="Equation" r:id="rId3" imgW="4190760" imgH="4673520" progId="Equation.3">
                  <p:embed/>
                </p:oleObj>
              </mc:Choice>
              <mc:Fallback>
                <p:oleObj name="Equation" r:id="rId3" imgW="4190760" imgH="4673520" progId="Equation.3">
                  <p:embed/>
                  <p:pic>
                    <p:nvPicPr>
                      <p:cNvPr id="0" name="Object 1027"/>
                      <p:cNvPicPr>
                        <a:picLocks noChangeAspect="1" noChangeArrowheads="1"/>
                      </p:cNvPicPr>
                      <p:nvPr/>
                    </p:nvPicPr>
                    <p:blipFill>
                      <a:blip r:embed="rId4"/>
                      <a:srcRect/>
                      <a:stretch>
                        <a:fillRect/>
                      </a:stretch>
                    </p:blipFill>
                    <p:spPr bwMode="auto">
                      <a:xfrm>
                        <a:off x="457200" y="223838"/>
                        <a:ext cx="6280150" cy="6119812"/>
                      </a:xfrm>
                      <a:prstGeom prst="rect">
                        <a:avLst/>
                      </a:prstGeom>
                      <a:noFill/>
                      <a:extLst/>
                    </p:spPr>
                  </p:pic>
                </p:oleObj>
              </mc:Fallback>
            </mc:AlternateContent>
          </a:graphicData>
        </a:graphic>
      </p:graphicFrame>
      <p:sp>
        <p:nvSpPr>
          <p:cNvPr id="5" name="TextBox 4"/>
          <p:cNvSpPr txBox="1"/>
          <p:nvPr/>
        </p:nvSpPr>
        <p:spPr>
          <a:xfrm>
            <a:off x="6096000" y="1981200"/>
            <a:ext cx="2517997" cy="461665"/>
          </a:xfrm>
          <a:prstGeom prst="rect">
            <a:avLst/>
          </a:prstGeom>
          <a:noFill/>
        </p:spPr>
        <p:txBody>
          <a:bodyPr wrap="none" rtlCol="0">
            <a:spAutoFit/>
          </a:bodyPr>
          <a:lstStyle/>
          <a:p>
            <a:r>
              <a:rPr lang="en-US" sz="2400" b="1" dirty="0" smtClean="0">
                <a:solidFill>
                  <a:srgbClr val="0000CC"/>
                </a:solidFill>
              </a:rPr>
              <a:t>JAGS pseudo-code</a:t>
            </a:r>
            <a:endParaRPr lang="en-GB" sz="2400" b="1" dirty="0">
              <a:solidFill>
                <a:srgbClr val="0000CC"/>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Roadmap: Models of increasing complexity</a:t>
            </a:r>
            <a:endParaRPr lang="en-GB" dirty="0"/>
          </a:p>
        </p:txBody>
      </p:sp>
      <p:sp>
        <p:nvSpPr>
          <p:cNvPr id="3" name="Content Placeholder 2"/>
          <p:cNvSpPr>
            <a:spLocks noGrp="1"/>
          </p:cNvSpPr>
          <p:nvPr>
            <p:ph idx="1"/>
          </p:nvPr>
        </p:nvSpPr>
        <p:spPr>
          <a:xfrm>
            <a:off x="457200" y="1112837"/>
            <a:ext cx="8229600" cy="4525963"/>
          </a:xfrm>
        </p:spPr>
        <p:txBody>
          <a:bodyPr>
            <a:noAutofit/>
          </a:bodyPr>
          <a:lstStyle/>
          <a:p>
            <a:r>
              <a:rPr lang="en-US" sz="2400" dirty="0" smtClean="0"/>
              <a:t>Poisson plots: Individual differences via random effects.</a:t>
            </a:r>
          </a:p>
          <a:p>
            <a:r>
              <a:rPr lang="en-US" sz="2400" dirty="0" smtClean="0"/>
              <a:t>Hidden process models</a:t>
            </a:r>
          </a:p>
          <a:p>
            <a:pPr lvl="1"/>
            <a:r>
              <a:rPr lang="en-US" sz="2400" dirty="0" smtClean="0"/>
              <a:t>Light limitation of trees</a:t>
            </a:r>
          </a:p>
          <a:p>
            <a:pPr lvl="2"/>
            <a:r>
              <a:rPr lang="en-US" dirty="0" smtClean="0"/>
              <a:t>Simple non-hierarchical model</a:t>
            </a:r>
          </a:p>
          <a:p>
            <a:pPr lvl="2"/>
            <a:r>
              <a:rPr lang="en-US" dirty="0" smtClean="0"/>
              <a:t>Adding individual differences in max growth rate</a:t>
            </a:r>
          </a:p>
          <a:p>
            <a:pPr lvl="1"/>
            <a:r>
              <a:rPr lang="en-US" sz="2400" dirty="0" smtClean="0"/>
              <a:t>LIDET decomposition: sampling errors in </a:t>
            </a:r>
            <a:r>
              <a:rPr lang="en-US" sz="2400" dirty="0" err="1" smtClean="0"/>
              <a:t>y’s</a:t>
            </a:r>
            <a:endParaRPr lang="en-US" sz="2400" dirty="0" smtClean="0"/>
          </a:p>
          <a:p>
            <a:pPr lvl="1"/>
            <a:r>
              <a:rPr lang="en-US" sz="2400" dirty="0" smtClean="0">
                <a:solidFill>
                  <a:srgbClr val="0000FF"/>
                </a:solidFill>
              </a:rPr>
              <a:t>Light limitation of trees</a:t>
            </a:r>
          </a:p>
          <a:p>
            <a:pPr lvl="2"/>
            <a:r>
              <a:rPr lang="en-US" dirty="0" smtClean="0"/>
              <a:t>Errors in covariates</a:t>
            </a:r>
          </a:p>
          <a:p>
            <a:pPr lvl="2"/>
            <a:r>
              <a:rPr lang="en-US" dirty="0" smtClean="0">
                <a:solidFill>
                  <a:srgbClr val="0000FF"/>
                </a:solidFill>
              </a:rPr>
              <a:t>Adding a treatment</a:t>
            </a:r>
          </a:p>
        </p:txBody>
      </p:sp>
    </p:spTree>
    <p:extLst>
      <p:ext uri="{BB962C8B-B14F-4D97-AF65-F5344CB8AC3E}">
        <p14:creationId xmlns:p14="http://schemas.microsoft.com/office/powerpoint/2010/main" val="1994572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7"/>
            <a:ext cx="8229600" cy="4525963"/>
          </a:xfrm>
        </p:spPr>
        <p:txBody>
          <a:bodyPr>
            <a:normAutofit/>
          </a:bodyPr>
          <a:lstStyle/>
          <a:p>
            <a:pPr marL="0" indent="0">
              <a:buNone/>
            </a:pPr>
            <a:r>
              <a:rPr lang="en-US" sz="2800" dirty="0" smtClean="0"/>
              <a:t>We now want to estimate the effect of CO</a:t>
            </a:r>
            <a:r>
              <a:rPr lang="en-US" sz="2800" baseline="-25000" dirty="0" smtClean="0"/>
              <a:t>2</a:t>
            </a:r>
            <a:r>
              <a:rPr lang="en-US" sz="2800" dirty="0" smtClean="0"/>
              <a:t> enrichment on the effect of light on growth. We have two levels of CO</a:t>
            </a:r>
            <a:r>
              <a:rPr lang="en-US" sz="2800" baseline="-25000" dirty="0" smtClean="0"/>
              <a:t>2</a:t>
            </a:r>
            <a:r>
              <a:rPr lang="en-US" sz="2800" dirty="0" smtClean="0"/>
              <a:t>: ambient (365 </a:t>
            </a:r>
            <a:r>
              <a:rPr lang="en-US" sz="2800" dirty="0" err="1" smtClean="0"/>
              <a:t>ppm</a:t>
            </a:r>
            <a:r>
              <a:rPr lang="en-US" sz="2800" dirty="0" smtClean="0"/>
              <a:t>) and elevated (565 </a:t>
            </a:r>
            <a:r>
              <a:rPr lang="en-US" sz="2800" dirty="0" err="1" smtClean="0"/>
              <a:t>ppm</a:t>
            </a:r>
            <a:r>
              <a:rPr lang="en-US" sz="2800" dirty="0" smtClean="0"/>
              <a:t>). We want to examine the effect of treatment on maximum growth rate.</a:t>
            </a:r>
          </a:p>
          <a:p>
            <a:pPr marL="0" indent="0">
              <a:buNone/>
            </a:pPr>
            <a:endParaRPr lang="en-US" sz="2800" dirty="0" smtClean="0"/>
          </a:p>
          <a:p>
            <a:pPr marL="0" indent="0">
              <a:buNone/>
            </a:pPr>
            <a:r>
              <a:rPr lang="en-US" sz="2800" dirty="0" smtClean="0"/>
              <a:t>We use an indicator variable u=0 for control and u=1 for ambient.  We want to estimate a new parameter, </a:t>
            </a:r>
            <a:r>
              <a:rPr lang="en-US" sz="2800" i="1" dirty="0" smtClean="0"/>
              <a:t>k , </a:t>
            </a:r>
            <a:r>
              <a:rPr lang="en-US" sz="2800" dirty="0" smtClean="0"/>
              <a:t>that represents the additional growth due to CO</a:t>
            </a:r>
            <a:r>
              <a:rPr lang="en-US" sz="2800" baseline="-25000" dirty="0" smtClean="0"/>
              <a:t>2</a:t>
            </a:r>
            <a:r>
              <a:rPr lang="en-US" sz="2800" dirty="0" smtClean="0"/>
              <a:t>.</a:t>
            </a:r>
            <a:endParaRPr lang="en-GB" sz="2800" dirty="0"/>
          </a:p>
        </p:txBody>
      </p:sp>
      <p:sp>
        <p:nvSpPr>
          <p:cNvPr id="4" name="Title 1"/>
          <p:cNvSpPr>
            <a:spLocks noGrp="1"/>
          </p:cNvSpPr>
          <p:nvPr>
            <p:ph type="title"/>
          </p:nvPr>
        </p:nvSpPr>
        <p:spPr>
          <a:xfrm>
            <a:off x="457200" y="76200"/>
            <a:ext cx="8229600" cy="1143000"/>
          </a:xfrm>
        </p:spPr>
        <p:txBody>
          <a:bodyPr>
            <a:normAutofit/>
          </a:bodyPr>
          <a:lstStyle/>
          <a:p>
            <a:r>
              <a:rPr lang="en-US" dirty="0" smtClean="0"/>
              <a:t>Adding an experimental treatment</a:t>
            </a:r>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50" name="Object 1027"/>
          <p:cNvGraphicFramePr>
            <a:graphicFrameLocks noChangeAspect="1"/>
          </p:cNvGraphicFramePr>
          <p:nvPr/>
        </p:nvGraphicFramePr>
        <p:xfrm>
          <a:off x="1236662" y="1782763"/>
          <a:ext cx="6307138" cy="2103437"/>
        </p:xfrm>
        <a:graphic>
          <a:graphicData uri="http://schemas.openxmlformats.org/presentationml/2006/ole">
            <mc:AlternateContent xmlns:mc="http://schemas.openxmlformats.org/markup-compatibility/2006">
              <mc:Choice xmlns:v="urn:schemas-microsoft-com:vml" Requires="v">
                <p:oleObj spid="_x0000_s78859" name="Equation" r:id="rId3" imgW="3466800" imgH="1155600" progId="Equation.3">
                  <p:embed/>
                </p:oleObj>
              </mc:Choice>
              <mc:Fallback>
                <p:oleObj name="Equation" r:id="rId3" imgW="3466800" imgH="1155600" progId="Equation.3">
                  <p:embed/>
                  <p:pic>
                    <p:nvPicPr>
                      <p:cNvPr id="0" name="Object 10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6662" y="1782763"/>
                        <a:ext cx="6307138" cy="2103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a:spLocks/>
          </p:cNvSpPr>
          <p:nvPr/>
        </p:nvSpPr>
        <p:spPr>
          <a:xfrm>
            <a:off x="533400" y="19050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3" name="TextBox 22"/>
          <p:cNvSpPr txBox="1">
            <a:spLocks/>
          </p:cNvSpPr>
          <p:nvPr/>
        </p:nvSpPr>
        <p:spPr>
          <a:xfrm>
            <a:off x="533400" y="35814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7" name="TextBox 26"/>
          <p:cNvSpPr txBox="1">
            <a:spLocks/>
          </p:cNvSpPr>
          <p:nvPr/>
        </p:nvSpPr>
        <p:spPr>
          <a:xfrm>
            <a:off x="533400" y="52578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4" name="TextBox 3"/>
          <p:cNvSpPr txBox="1">
            <a:spLocks/>
          </p:cNvSpPr>
          <p:nvPr/>
        </p:nvSpPr>
        <p:spPr>
          <a:xfrm>
            <a:off x="533400" y="152400"/>
            <a:ext cx="73152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5360988" y="192087"/>
          <a:ext cx="506412" cy="684213"/>
        </p:xfrm>
        <a:graphic>
          <a:graphicData uri="http://schemas.openxmlformats.org/presentationml/2006/ole">
            <mc:AlternateContent xmlns:mc="http://schemas.openxmlformats.org/markup-compatibility/2006">
              <mc:Choice xmlns:v="urn:schemas-microsoft-com:vml" Requires="v">
                <p:oleObj spid="_x0000_s73784" name="Equation" r:id="rId3" imgW="177480" imgH="241200" progId="Equation.3">
                  <p:embed/>
                </p:oleObj>
              </mc:Choice>
              <mc:Fallback>
                <p:oleObj name="Equation" r:id="rId3" imgW="1774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0988" y="192087"/>
                        <a:ext cx="506412"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6682667" y="457200"/>
            <a:ext cx="861133" cy="707886"/>
          </a:xfrm>
          <a:prstGeom prst="rect">
            <a:avLst/>
          </a:prstGeom>
          <a:noFill/>
        </p:spPr>
        <p:txBody>
          <a:bodyPr wrap="none" rtlCol="0">
            <a:spAutoFit/>
          </a:bodyPr>
          <a:lstStyle/>
          <a:p>
            <a:r>
              <a:rPr lang="en-US" sz="2000" b="1" dirty="0" smtClean="0">
                <a:solidFill>
                  <a:srgbClr val="0000CC"/>
                </a:solidFill>
              </a:rPr>
              <a:t>Data </a:t>
            </a:r>
          </a:p>
          <a:p>
            <a:r>
              <a:rPr lang="en-US" sz="2000" b="1" dirty="0" smtClean="0">
                <a:solidFill>
                  <a:srgbClr val="0000CC"/>
                </a:solidFill>
              </a:rPr>
              <a:t>model</a:t>
            </a:r>
            <a:endParaRPr lang="en-GB" sz="2000" b="1" dirty="0">
              <a:solidFill>
                <a:srgbClr val="0000CC"/>
              </a:solidFill>
            </a:endParaRPr>
          </a:p>
        </p:txBody>
      </p:sp>
      <p:sp>
        <p:nvSpPr>
          <p:cNvPr id="14" name="TextBox 13"/>
          <p:cNvSpPr txBox="1"/>
          <p:nvPr/>
        </p:nvSpPr>
        <p:spPr>
          <a:xfrm>
            <a:off x="6649054" y="2133600"/>
            <a:ext cx="1047146" cy="707886"/>
          </a:xfrm>
          <a:prstGeom prst="rect">
            <a:avLst/>
          </a:prstGeom>
          <a:noFill/>
        </p:spPr>
        <p:txBody>
          <a:bodyPr wrap="none" rtlCol="0">
            <a:spAutoFit/>
          </a:bodyPr>
          <a:lstStyle/>
          <a:p>
            <a:r>
              <a:rPr lang="en-US" sz="2000" b="1" dirty="0" smtClean="0">
                <a:solidFill>
                  <a:srgbClr val="0000CC"/>
                </a:solidFill>
              </a:rPr>
              <a:t>Process </a:t>
            </a:r>
          </a:p>
          <a:p>
            <a:r>
              <a:rPr lang="en-US" sz="2000" b="1" dirty="0" smtClean="0">
                <a:solidFill>
                  <a:srgbClr val="0000CC"/>
                </a:solidFill>
              </a:rPr>
              <a:t>model</a:t>
            </a:r>
          </a:p>
        </p:txBody>
      </p:sp>
      <p:sp>
        <p:nvSpPr>
          <p:cNvPr id="16" name="TextBox 15"/>
          <p:cNvSpPr txBox="1"/>
          <p:nvPr/>
        </p:nvSpPr>
        <p:spPr>
          <a:xfrm>
            <a:off x="6493229" y="3733800"/>
            <a:ext cx="1355371" cy="707886"/>
          </a:xfrm>
          <a:prstGeom prst="rect">
            <a:avLst/>
          </a:prstGeom>
          <a:noFill/>
        </p:spPr>
        <p:txBody>
          <a:bodyPr wrap="none" rtlCol="0">
            <a:spAutoFit/>
          </a:bodyPr>
          <a:lstStyle/>
          <a:p>
            <a:r>
              <a:rPr lang="en-US" sz="2000" b="1" dirty="0" smtClean="0">
                <a:solidFill>
                  <a:srgbClr val="0000CC"/>
                </a:solidFill>
              </a:rPr>
              <a:t>Parameter </a:t>
            </a:r>
          </a:p>
          <a:p>
            <a:r>
              <a:rPr lang="en-US" sz="2000" b="1" dirty="0" smtClean="0">
                <a:solidFill>
                  <a:srgbClr val="0000CC"/>
                </a:solidFill>
              </a:rPr>
              <a:t>model</a:t>
            </a:r>
          </a:p>
        </p:txBody>
      </p:sp>
      <p:graphicFrame>
        <p:nvGraphicFramePr>
          <p:cNvPr id="1030" name="Object 6"/>
          <p:cNvGraphicFramePr>
            <a:graphicFrameLocks noChangeAspect="1"/>
          </p:cNvGraphicFramePr>
          <p:nvPr/>
        </p:nvGraphicFramePr>
        <p:xfrm>
          <a:off x="2960687" y="5518150"/>
          <a:ext cx="696913" cy="538163"/>
        </p:xfrm>
        <a:graphic>
          <a:graphicData uri="http://schemas.openxmlformats.org/presentationml/2006/ole">
            <mc:AlternateContent xmlns:mc="http://schemas.openxmlformats.org/markup-compatibility/2006">
              <mc:Choice xmlns:v="urn:schemas-microsoft-com:vml" Requires="v">
                <p:oleObj spid="_x0000_s73785" name="Equation" r:id="rId5" imgW="279360" imgH="215640" progId="Equation.3">
                  <p:embed/>
                </p:oleObj>
              </mc:Choice>
              <mc:Fallback>
                <p:oleObj name="Equation" r:id="rId5" imgW="27936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0687" y="5518150"/>
                        <a:ext cx="696913" cy="538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4572000" y="914400"/>
            <a:ext cx="914400" cy="3048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715000" y="914400"/>
            <a:ext cx="0" cy="3200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6" name="Object 6"/>
          <p:cNvGraphicFramePr>
            <a:graphicFrameLocks noChangeAspect="1"/>
          </p:cNvGraphicFramePr>
          <p:nvPr/>
        </p:nvGraphicFramePr>
        <p:xfrm>
          <a:off x="3048000" y="4038600"/>
          <a:ext cx="449263" cy="571500"/>
        </p:xfrm>
        <a:graphic>
          <a:graphicData uri="http://schemas.openxmlformats.org/presentationml/2006/ole">
            <mc:AlternateContent xmlns:mc="http://schemas.openxmlformats.org/markup-compatibility/2006">
              <mc:Choice xmlns:v="urn:schemas-microsoft-com:vml" Requires="v">
                <p:oleObj spid="_x0000_s73786" name="Equation" r:id="rId7" imgW="190440" imgH="241200" progId="Equation.3">
                  <p:embed/>
                </p:oleObj>
              </mc:Choice>
              <mc:Fallback>
                <p:oleObj name="Equation" r:id="rId7" imgW="190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0" y="4038600"/>
                        <a:ext cx="449263"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Arrow Connector 16"/>
          <p:cNvCxnSpPr/>
          <p:nvPr/>
        </p:nvCxnSpPr>
        <p:spPr>
          <a:xfrm flipV="1">
            <a:off x="3352800" y="762000"/>
            <a:ext cx="2057400" cy="3276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7" name="Object 7"/>
          <p:cNvGraphicFramePr>
            <a:graphicFrameLocks noChangeAspect="1"/>
          </p:cNvGraphicFramePr>
          <p:nvPr/>
        </p:nvGraphicFramePr>
        <p:xfrm>
          <a:off x="3581400" y="152400"/>
          <a:ext cx="795338" cy="757237"/>
        </p:xfrm>
        <a:graphic>
          <a:graphicData uri="http://schemas.openxmlformats.org/presentationml/2006/ole">
            <mc:AlternateContent xmlns:mc="http://schemas.openxmlformats.org/markup-compatibility/2006">
              <mc:Choice xmlns:v="urn:schemas-microsoft-com:vml" Requires="v">
                <p:oleObj spid="_x0000_s73787" name="Equation" r:id="rId9" imgW="279360" imgH="266400" progId="Equation.3">
                  <p:embed/>
                </p:oleObj>
              </mc:Choice>
              <mc:Fallback>
                <p:oleObj name="Equation" r:id="rId9" imgW="279360" imgH="2664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81400" y="152400"/>
                        <a:ext cx="795338" cy="757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Arrow Connector 20"/>
          <p:cNvCxnSpPr/>
          <p:nvPr/>
        </p:nvCxnSpPr>
        <p:spPr>
          <a:xfrm>
            <a:off x="4419600" y="609600"/>
            <a:ext cx="9144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3800" name="Object 8"/>
          <p:cNvGraphicFramePr>
            <a:graphicFrameLocks noChangeAspect="1"/>
          </p:cNvGraphicFramePr>
          <p:nvPr/>
        </p:nvGraphicFramePr>
        <p:xfrm>
          <a:off x="4040188" y="4022725"/>
          <a:ext cx="1168400" cy="601663"/>
        </p:xfrm>
        <a:graphic>
          <a:graphicData uri="http://schemas.openxmlformats.org/presentationml/2006/ole">
            <mc:AlternateContent xmlns:mc="http://schemas.openxmlformats.org/markup-compatibility/2006">
              <mc:Choice xmlns:v="urn:schemas-microsoft-com:vml" Requires="v">
                <p:oleObj spid="_x0000_s73788" name="Equation" r:id="rId11" imgW="495000" imgH="253800" progId="Equation.3">
                  <p:embed/>
                </p:oleObj>
              </mc:Choice>
              <mc:Fallback>
                <p:oleObj name="Equation" r:id="rId11" imgW="495000" imgH="2538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40188" y="4022725"/>
                        <a:ext cx="1168400" cy="601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01" name="Object 9"/>
          <p:cNvGraphicFramePr>
            <a:graphicFrameLocks noChangeAspect="1"/>
          </p:cNvGraphicFramePr>
          <p:nvPr/>
        </p:nvGraphicFramePr>
        <p:xfrm>
          <a:off x="5287962" y="4010025"/>
          <a:ext cx="808038" cy="631825"/>
        </p:xfrm>
        <a:graphic>
          <a:graphicData uri="http://schemas.openxmlformats.org/presentationml/2006/ole">
            <mc:AlternateContent xmlns:mc="http://schemas.openxmlformats.org/markup-compatibility/2006">
              <mc:Choice xmlns:v="urn:schemas-microsoft-com:vml" Requires="v">
                <p:oleObj spid="_x0000_s73789" name="Equation" r:id="rId13" imgW="342720" imgH="266400" progId="Equation.3">
                  <p:embed/>
                </p:oleObj>
              </mc:Choice>
              <mc:Fallback>
                <p:oleObj name="Equation" r:id="rId13" imgW="342720" imgH="2664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87962" y="4010025"/>
                        <a:ext cx="808038"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3" name="Straight Arrow Connector 32"/>
          <p:cNvCxnSpPr/>
          <p:nvPr/>
        </p:nvCxnSpPr>
        <p:spPr>
          <a:xfrm flipV="1">
            <a:off x="3189287" y="4648200"/>
            <a:ext cx="7620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257800" y="5543490"/>
            <a:ext cx="2125069" cy="400110"/>
          </a:xfrm>
          <a:prstGeom prst="rect">
            <a:avLst/>
          </a:prstGeom>
          <a:noFill/>
        </p:spPr>
        <p:txBody>
          <a:bodyPr wrap="none" rtlCol="0">
            <a:spAutoFit/>
          </a:bodyPr>
          <a:lstStyle/>
          <a:p>
            <a:r>
              <a:rPr lang="en-US" sz="2000" b="1" dirty="0" smtClean="0">
                <a:solidFill>
                  <a:srgbClr val="0000CC"/>
                </a:solidFill>
              </a:rPr>
              <a:t>Hyper-parameters</a:t>
            </a:r>
          </a:p>
        </p:txBody>
      </p:sp>
      <p:sp>
        <p:nvSpPr>
          <p:cNvPr id="38" name="TextBox 37"/>
          <p:cNvSpPr txBox="1"/>
          <p:nvPr/>
        </p:nvSpPr>
        <p:spPr>
          <a:xfrm>
            <a:off x="685800" y="1981200"/>
            <a:ext cx="3124200" cy="646331"/>
          </a:xfrm>
          <a:prstGeom prst="rect">
            <a:avLst/>
          </a:prstGeom>
          <a:noFill/>
        </p:spPr>
        <p:txBody>
          <a:bodyPr wrap="square" rtlCol="0">
            <a:spAutoFit/>
          </a:bodyPr>
          <a:lstStyle/>
          <a:p>
            <a:r>
              <a:rPr lang="en-US" dirty="0" smtClean="0"/>
              <a:t>Write out Bayesian model using P() notation.</a:t>
            </a:r>
            <a:endParaRPr lang="en-GB" dirty="0"/>
          </a:p>
        </p:txBody>
      </p:sp>
      <p:sp>
        <p:nvSpPr>
          <p:cNvPr id="29" name="TextBox 28"/>
          <p:cNvSpPr txBox="1"/>
          <p:nvPr/>
        </p:nvSpPr>
        <p:spPr>
          <a:xfrm>
            <a:off x="762000" y="381000"/>
            <a:ext cx="2698111" cy="646331"/>
          </a:xfrm>
          <a:prstGeom prst="rect">
            <a:avLst/>
          </a:prstGeom>
          <a:noFill/>
        </p:spPr>
        <p:txBody>
          <a:bodyPr wrap="none" rtlCol="0">
            <a:spAutoFit/>
          </a:bodyPr>
          <a:lstStyle/>
          <a:p>
            <a:r>
              <a:rPr lang="en-US" dirty="0" smtClean="0"/>
              <a:t>Xi[j] reads tree </a:t>
            </a:r>
            <a:r>
              <a:rPr lang="en-US" dirty="0" err="1" smtClean="0"/>
              <a:t>i</a:t>
            </a:r>
            <a:r>
              <a:rPr lang="en-US" dirty="0" smtClean="0"/>
              <a:t> containing</a:t>
            </a:r>
          </a:p>
          <a:p>
            <a:r>
              <a:rPr lang="en-US" dirty="0"/>
              <a:t>l</a:t>
            </a:r>
            <a:r>
              <a:rPr lang="en-US" dirty="0" smtClean="0"/>
              <a:t>ight observation j.</a:t>
            </a:r>
            <a:endParaRPr lang="en-GB"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a:spLocks/>
          </p:cNvSpPr>
          <p:nvPr/>
        </p:nvSpPr>
        <p:spPr>
          <a:xfrm>
            <a:off x="609600" y="1905000"/>
            <a:ext cx="82296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3" name="TextBox 22"/>
          <p:cNvSpPr txBox="1">
            <a:spLocks/>
          </p:cNvSpPr>
          <p:nvPr/>
        </p:nvSpPr>
        <p:spPr>
          <a:xfrm>
            <a:off x="609600" y="3505200"/>
            <a:ext cx="82296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7" name="TextBox 26"/>
          <p:cNvSpPr txBox="1">
            <a:spLocks/>
          </p:cNvSpPr>
          <p:nvPr/>
        </p:nvSpPr>
        <p:spPr>
          <a:xfrm>
            <a:off x="609600" y="5105400"/>
            <a:ext cx="82296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4" name="TextBox 3"/>
          <p:cNvSpPr txBox="1">
            <a:spLocks/>
          </p:cNvSpPr>
          <p:nvPr/>
        </p:nvSpPr>
        <p:spPr>
          <a:xfrm>
            <a:off x="609600" y="152400"/>
            <a:ext cx="8229600" cy="137160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6580188" y="192087"/>
          <a:ext cx="506412" cy="684213"/>
        </p:xfrm>
        <a:graphic>
          <a:graphicData uri="http://schemas.openxmlformats.org/presentationml/2006/ole">
            <mc:AlternateContent xmlns:mc="http://schemas.openxmlformats.org/markup-compatibility/2006">
              <mc:Choice xmlns:v="urn:schemas-microsoft-com:vml" Requires="v">
                <p:oleObj spid="_x0000_s74862" name="Equation" r:id="rId3" imgW="177480" imgH="241200" progId="Equation.3">
                  <p:embed/>
                </p:oleObj>
              </mc:Choice>
              <mc:Fallback>
                <p:oleObj name="Equation" r:id="rId3" imgW="1774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0188" y="192087"/>
                        <a:ext cx="506412"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7696200" y="304800"/>
            <a:ext cx="861133" cy="707886"/>
          </a:xfrm>
          <a:prstGeom prst="rect">
            <a:avLst/>
          </a:prstGeom>
          <a:noFill/>
        </p:spPr>
        <p:txBody>
          <a:bodyPr wrap="none" rtlCol="0">
            <a:spAutoFit/>
          </a:bodyPr>
          <a:lstStyle/>
          <a:p>
            <a:r>
              <a:rPr lang="en-US" sz="2000" b="1" dirty="0" smtClean="0">
                <a:solidFill>
                  <a:srgbClr val="0000CC"/>
                </a:solidFill>
              </a:rPr>
              <a:t>Data </a:t>
            </a:r>
          </a:p>
          <a:p>
            <a:r>
              <a:rPr lang="en-US" sz="2000" b="1" dirty="0" smtClean="0">
                <a:solidFill>
                  <a:srgbClr val="0000CC"/>
                </a:solidFill>
              </a:rPr>
              <a:t>model</a:t>
            </a:r>
            <a:endParaRPr lang="en-GB" sz="2000" b="1" dirty="0">
              <a:solidFill>
                <a:srgbClr val="0000CC"/>
              </a:solidFill>
            </a:endParaRPr>
          </a:p>
        </p:txBody>
      </p:sp>
      <p:sp>
        <p:nvSpPr>
          <p:cNvPr id="14" name="TextBox 13"/>
          <p:cNvSpPr txBox="1"/>
          <p:nvPr/>
        </p:nvSpPr>
        <p:spPr>
          <a:xfrm>
            <a:off x="7620000" y="1905000"/>
            <a:ext cx="1047146" cy="707886"/>
          </a:xfrm>
          <a:prstGeom prst="rect">
            <a:avLst/>
          </a:prstGeom>
          <a:noFill/>
        </p:spPr>
        <p:txBody>
          <a:bodyPr wrap="none" rtlCol="0">
            <a:spAutoFit/>
          </a:bodyPr>
          <a:lstStyle/>
          <a:p>
            <a:r>
              <a:rPr lang="en-US" sz="2000" b="1" dirty="0" smtClean="0">
                <a:solidFill>
                  <a:srgbClr val="0000CC"/>
                </a:solidFill>
              </a:rPr>
              <a:t>Process </a:t>
            </a:r>
          </a:p>
          <a:p>
            <a:r>
              <a:rPr lang="en-US" sz="2000" b="1" dirty="0" smtClean="0">
                <a:solidFill>
                  <a:srgbClr val="0000CC"/>
                </a:solidFill>
              </a:rPr>
              <a:t>model</a:t>
            </a:r>
          </a:p>
        </p:txBody>
      </p:sp>
      <p:sp>
        <p:nvSpPr>
          <p:cNvPr id="16" name="TextBox 15"/>
          <p:cNvSpPr txBox="1"/>
          <p:nvPr/>
        </p:nvSpPr>
        <p:spPr>
          <a:xfrm>
            <a:off x="7467600" y="3581400"/>
            <a:ext cx="1355371" cy="707886"/>
          </a:xfrm>
          <a:prstGeom prst="rect">
            <a:avLst/>
          </a:prstGeom>
          <a:noFill/>
        </p:spPr>
        <p:txBody>
          <a:bodyPr wrap="none" rtlCol="0">
            <a:spAutoFit/>
          </a:bodyPr>
          <a:lstStyle/>
          <a:p>
            <a:r>
              <a:rPr lang="en-US" sz="2000" b="1" dirty="0" smtClean="0">
                <a:solidFill>
                  <a:srgbClr val="0000CC"/>
                </a:solidFill>
              </a:rPr>
              <a:t>Parameter </a:t>
            </a:r>
          </a:p>
          <a:p>
            <a:r>
              <a:rPr lang="en-US" sz="2000" b="1" dirty="0" smtClean="0">
                <a:solidFill>
                  <a:srgbClr val="0000CC"/>
                </a:solidFill>
              </a:rPr>
              <a:t>model</a:t>
            </a:r>
          </a:p>
        </p:txBody>
      </p:sp>
      <p:graphicFrame>
        <p:nvGraphicFramePr>
          <p:cNvPr id="1030" name="Object 6"/>
          <p:cNvGraphicFramePr>
            <a:graphicFrameLocks noChangeAspect="1"/>
          </p:cNvGraphicFramePr>
          <p:nvPr/>
        </p:nvGraphicFramePr>
        <p:xfrm>
          <a:off x="4941887" y="5557837"/>
          <a:ext cx="696913" cy="538163"/>
        </p:xfrm>
        <a:graphic>
          <a:graphicData uri="http://schemas.openxmlformats.org/presentationml/2006/ole">
            <mc:AlternateContent xmlns:mc="http://schemas.openxmlformats.org/markup-compatibility/2006">
              <mc:Choice xmlns:v="urn:schemas-microsoft-com:vml" Requires="v">
                <p:oleObj spid="_x0000_s74863" name="Equation" r:id="rId5" imgW="279360" imgH="215640" progId="Equation.3">
                  <p:embed/>
                </p:oleObj>
              </mc:Choice>
              <mc:Fallback>
                <p:oleObj name="Equation" r:id="rId5" imgW="27936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1887" y="5557837"/>
                        <a:ext cx="696913" cy="538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6019800" y="914400"/>
            <a:ext cx="685800" cy="3124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6934200" y="914400"/>
            <a:ext cx="0" cy="3200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6" name="Object 6"/>
          <p:cNvGraphicFramePr>
            <a:graphicFrameLocks noChangeAspect="1"/>
          </p:cNvGraphicFramePr>
          <p:nvPr/>
        </p:nvGraphicFramePr>
        <p:xfrm>
          <a:off x="5113337" y="4038600"/>
          <a:ext cx="449263" cy="571500"/>
        </p:xfrm>
        <a:graphic>
          <a:graphicData uri="http://schemas.openxmlformats.org/presentationml/2006/ole">
            <mc:AlternateContent xmlns:mc="http://schemas.openxmlformats.org/markup-compatibility/2006">
              <mc:Choice xmlns:v="urn:schemas-microsoft-com:vml" Requires="v">
                <p:oleObj spid="_x0000_s74864" name="Equation" r:id="rId7" imgW="190440" imgH="241200" progId="Equation.3">
                  <p:embed/>
                </p:oleObj>
              </mc:Choice>
              <mc:Fallback>
                <p:oleObj name="Equation" r:id="rId7" imgW="190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13337" y="4038600"/>
                        <a:ext cx="449263"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Arrow Connector 16"/>
          <p:cNvCxnSpPr/>
          <p:nvPr/>
        </p:nvCxnSpPr>
        <p:spPr>
          <a:xfrm flipV="1">
            <a:off x="5410200" y="838200"/>
            <a:ext cx="1143000" cy="3276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727" name="Object 7"/>
          <p:cNvGraphicFramePr>
            <a:graphicFrameLocks noChangeAspect="1"/>
          </p:cNvGraphicFramePr>
          <p:nvPr/>
        </p:nvGraphicFramePr>
        <p:xfrm>
          <a:off x="4572000" y="152400"/>
          <a:ext cx="795338" cy="757237"/>
        </p:xfrm>
        <a:graphic>
          <a:graphicData uri="http://schemas.openxmlformats.org/presentationml/2006/ole">
            <mc:AlternateContent xmlns:mc="http://schemas.openxmlformats.org/markup-compatibility/2006">
              <mc:Choice xmlns:v="urn:schemas-microsoft-com:vml" Requires="v">
                <p:oleObj spid="_x0000_s74865" name="Equation" r:id="rId9" imgW="279360" imgH="266400" progId="Equation.3">
                  <p:embed/>
                </p:oleObj>
              </mc:Choice>
              <mc:Fallback>
                <p:oleObj name="Equation" r:id="rId9" imgW="279360" imgH="2664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0" y="152400"/>
                        <a:ext cx="795338" cy="757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Arrow Connector 20"/>
          <p:cNvCxnSpPr/>
          <p:nvPr/>
        </p:nvCxnSpPr>
        <p:spPr>
          <a:xfrm>
            <a:off x="5638800" y="609600"/>
            <a:ext cx="9144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3800" name="Object 8"/>
          <p:cNvGraphicFramePr>
            <a:graphicFrameLocks noChangeAspect="1"/>
          </p:cNvGraphicFramePr>
          <p:nvPr/>
        </p:nvGraphicFramePr>
        <p:xfrm>
          <a:off x="5818188" y="4075113"/>
          <a:ext cx="658812" cy="420687"/>
        </p:xfrm>
        <a:graphic>
          <a:graphicData uri="http://schemas.openxmlformats.org/presentationml/2006/ole">
            <mc:AlternateContent xmlns:mc="http://schemas.openxmlformats.org/markup-compatibility/2006">
              <mc:Choice xmlns:v="urn:schemas-microsoft-com:vml" Requires="v">
                <p:oleObj spid="_x0000_s74866" name="Equation" r:id="rId11" imgW="279360" imgH="177480" progId="Equation.3">
                  <p:embed/>
                </p:oleObj>
              </mc:Choice>
              <mc:Fallback>
                <p:oleObj name="Equation" r:id="rId11" imgW="279360" imgH="17748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18188" y="4075113"/>
                        <a:ext cx="658812"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01" name="Object 9"/>
          <p:cNvGraphicFramePr>
            <a:graphicFrameLocks noChangeAspect="1"/>
          </p:cNvGraphicFramePr>
          <p:nvPr/>
        </p:nvGraphicFramePr>
        <p:xfrm>
          <a:off x="6735762" y="4010025"/>
          <a:ext cx="808038" cy="631825"/>
        </p:xfrm>
        <a:graphic>
          <a:graphicData uri="http://schemas.openxmlformats.org/presentationml/2006/ole">
            <mc:AlternateContent xmlns:mc="http://schemas.openxmlformats.org/markup-compatibility/2006">
              <mc:Choice xmlns:v="urn:schemas-microsoft-com:vml" Requires="v">
                <p:oleObj spid="_x0000_s74867" name="Equation" r:id="rId13" imgW="342720" imgH="266400" progId="Equation.3">
                  <p:embed/>
                </p:oleObj>
              </mc:Choice>
              <mc:Fallback>
                <p:oleObj name="Equation" r:id="rId13" imgW="342720" imgH="2664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2" y="4010025"/>
                        <a:ext cx="808038"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3" name="Straight Arrow Connector 32"/>
          <p:cNvCxnSpPr/>
          <p:nvPr/>
        </p:nvCxnSpPr>
        <p:spPr>
          <a:xfrm flipV="1">
            <a:off x="5257800" y="4611687"/>
            <a:ext cx="7620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714131" y="5543490"/>
            <a:ext cx="2125069" cy="400110"/>
          </a:xfrm>
          <a:prstGeom prst="rect">
            <a:avLst/>
          </a:prstGeom>
          <a:noFill/>
        </p:spPr>
        <p:txBody>
          <a:bodyPr wrap="none" rtlCol="0">
            <a:spAutoFit/>
          </a:bodyPr>
          <a:lstStyle/>
          <a:p>
            <a:r>
              <a:rPr lang="en-US" sz="2000" b="1" dirty="0" smtClean="0">
                <a:solidFill>
                  <a:srgbClr val="0000CC"/>
                </a:solidFill>
              </a:rPr>
              <a:t>Hyper-parameters</a:t>
            </a:r>
          </a:p>
        </p:txBody>
      </p:sp>
      <p:graphicFrame>
        <p:nvGraphicFramePr>
          <p:cNvPr id="24" name="Object 23"/>
          <p:cNvGraphicFramePr>
            <a:graphicFrameLocks noChangeAspect="1"/>
          </p:cNvGraphicFramePr>
          <p:nvPr/>
        </p:nvGraphicFramePr>
        <p:xfrm>
          <a:off x="914400" y="410721"/>
          <a:ext cx="2311400" cy="503679"/>
        </p:xfrm>
        <a:graphic>
          <a:graphicData uri="http://schemas.openxmlformats.org/presentationml/2006/ole">
            <mc:AlternateContent xmlns:mc="http://schemas.openxmlformats.org/markup-compatibility/2006">
              <mc:Choice xmlns:v="urn:schemas-microsoft-com:vml" Requires="v">
                <p:oleObj spid="_x0000_s74868" name="Equation" r:id="rId15" imgW="1143000" imgH="266400" progId="Equation.3">
                  <p:embed/>
                </p:oleObj>
              </mc:Choice>
              <mc:Fallback>
                <p:oleObj name="Equation" r:id="rId15" imgW="1143000" imgH="26640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14400" y="410721"/>
                        <a:ext cx="2311400" cy="5036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9" name="Object 9"/>
          <p:cNvGraphicFramePr>
            <a:graphicFrameLocks noChangeAspect="1"/>
          </p:cNvGraphicFramePr>
          <p:nvPr/>
        </p:nvGraphicFramePr>
        <p:xfrm>
          <a:off x="614363" y="2033588"/>
          <a:ext cx="3957637" cy="503237"/>
        </p:xfrm>
        <a:graphic>
          <a:graphicData uri="http://schemas.openxmlformats.org/presentationml/2006/ole">
            <mc:AlternateContent xmlns:mc="http://schemas.openxmlformats.org/markup-compatibility/2006">
              <mc:Choice xmlns:v="urn:schemas-microsoft-com:vml" Requires="v">
                <p:oleObj spid="_x0000_s74869" name="Equation" r:id="rId17" imgW="2298600" imgH="291960" progId="Equation.3">
                  <p:embed/>
                </p:oleObj>
              </mc:Choice>
              <mc:Fallback>
                <p:oleObj name="Equation" r:id="rId17" imgW="2298600" imgH="29196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14363" y="2033588"/>
                        <a:ext cx="3957637" cy="503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50" name="Object 10"/>
          <p:cNvGraphicFramePr>
            <a:graphicFrameLocks noChangeAspect="1"/>
          </p:cNvGraphicFramePr>
          <p:nvPr/>
        </p:nvGraphicFramePr>
        <p:xfrm>
          <a:off x="4610100" y="3467100"/>
          <a:ext cx="419100" cy="571500"/>
        </p:xfrm>
        <a:graphic>
          <a:graphicData uri="http://schemas.openxmlformats.org/presentationml/2006/ole">
            <mc:AlternateContent xmlns:mc="http://schemas.openxmlformats.org/markup-compatibility/2006">
              <mc:Choice xmlns:v="urn:schemas-microsoft-com:vml" Requires="v">
                <p:oleObj spid="_x0000_s74870" name="Equation" r:id="rId19" imgW="177480" imgH="241200" progId="Equation.3">
                  <p:embed/>
                </p:oleObj>
              </mc:Choice>
              <mc:Fallback>
                <p:oleObj name="Equation" r:id="rId19" imgW="177480" imgH="241200" progId="Equation.3">
                  <p:embed/>
                  <p:pic>
                    <p:nvPicPr>
                      <p:cNvPr id="0" name="Picture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610100" y="3467100"/>
                        <a:ext cx="41910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2" name="Straight Arrow Connector 31"/>
          <p:cNvCxnSpPr/>
          <p:nvPr/>
        </p:nvCxnSpPr>
        <p:spPr>
          <a:xfrm flipV="1">
            <a:off x="4876800" y="685800"/>
            <a:ext cx="1676400" cy="2819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5851" name="Object 11"/>
          <p:cNvGraphicFramePr>
            <a:graphicFrameLocks noChangeAspect="1"/>
          </p:cNvGraphicFramePr>
          <p:nvPr/>
        </p:nvGraphicFramePr>
        <p:xfrm>
          <a:off x="3732212" y="3505200"/>
          <a:ext cx="687388" cy="573088"/>
        </p:xfrm>
        <a:graphic>
          <a:graphicData uri="http://schemas.openxmlformats.org/presentationml/2006/ole">
            <mc:AlternateContent xmlns:mc="http://schemas.openxmlformats.org/markup-compatibility/2006">
              <mc:Choice xmlns:v="urn:schemas-microsoft-com:vml" Requires="v">
                <p:oleObj spid="_x0000_s74871" name="Equation" r:id="rId21" imgW="291960" imgH="241200" progId="Equation.3">
                  <p:embed/>
                </p:oleObj>
              </mc:Choice>
              <mc:Fallback>
                <p:oleObj name="Equation" r:id="rId21" imgW="291960" imgH="241200" progId="Equation.3">
                  <p:embed/>
                  <p:pic>
                    <p:nvPicPr>
                      <p:cNvPr id="0" name="Picture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32212" y="3505200"/>
                        <a:ext cx="687388" cy="573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6" name="Straight Arrow Connector 35"/>
          <p:cNvCxnSpPr/>
          <p:nvPr/>
        </p:nvCxnSpPr>
        <p:spPr>
          <a:xfrm flipV="1">
            <a:off x="4038600" y="838200"/>
            <a:ext cx="1066800" cy="2743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5852" name="Object 12"/>
          <p:cNvGraphicFramePr>
            <a:graphicFrameLocks noChangeAspect="1"/>
          </p:cNvGraphicFramePr>
          <p:nvPr/>
        </p:nvGraphicFramePr>
        <p:xfrm>
          <a:off x="680389" y="3886201"/>
          <a:ext cx="3815411" cy="914400"/>
        </p:xfrm>
        <a:graphic>
          <a:graphicData uri="http://schemas.openxmlformats.org/presentationml/2006/ole">
            <mc:AlternateContent xmlns:mc="http://schemas.openxmlformats.org/markup-compatibility/2006">
              <mc:Choice xmlns:v="urn:schemas-microsoft-com:vml" Requires="v">
                <p:oleObj spid="_x0000_s74872" name="Equation" r:id="rId23" imgW="2273040" imgH="545760" progId="Equation.3">
                  <p:embed/>
                </p:oleObj>
              </mc:Choice>
              <mc:Fallback>
                <p:oleObj name="Equation" r:id="rId23" imgW="2273040" imgH="545760" progId="Equation.3">
                  <p:embed/>
                  <p:pic>
                    <p:nvPicPr>
                      <p:cNvPr id="0" name="Picture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80389" y="3886201"/>
                        <a:ext cx="3815411"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 name="Object 49"/>
          <p:cNvGraphicFramePr>
            <a:graphicFrameLocks noChangeAspect="1"/>
          </p:cNvGraphicFramePr>
          <p:nvPr/>
        </p:nvGraphicFramePr>
        <p:xfrm>
          <a:off x="838200" y="5715000"/>
          <a:ext cx="1447800" cy="457200"/>
        </p:xfrm>
        <a:graphic>
          <a:graphicData uri="http://schemas.openxmlformats.org/presentationml/2006/ole">
            <mc:AlternateContent xmlns:mc="http://schemas.openxmlformats.org/markup-compatibility/2006">
              <mc:Choice xmlns:v="urn:schemas-microsoft-com:vml" Requires="v">
                <p:oleObj spid="_x0000_s74873" name="Equation" r:id="rId25" imgW="723600" imgH="228600" progId="Equation.3">
                  <p:embed/>
                </p:oleObj>
              </mc:Choice>
              <mc:Fallback>
                <p:oleObj name="Equation" r:id="rId25" imgW="723600" imgH="228600" progId="Equation.3">
                  <p:embed/>
                  <p:pic>
                    <p:nvPicPr>
                      <p:cNvPr id="0" name="Picture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38200" y="5715000"/>
                        <a:ext cx="14478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76200" y="309562"/>
          <a:ext cx="9225275" cy="6319838"/>
        </p:xfrm>
        <a:graphic>
          <a:graphicData uri="http://schemas.openxmlformats.org/presentationml/2006/ole">
            <mc:AlternateContent xmlns:mc="http://schemas.openxmlformats.org/markup-compatibility/2006">
              <mc:Choice xmlns:v="urn:schemas-microsoft-com:vml" Requires="v">
                <p:oleObj spid="_x0000_s75787" name="Equation" r:id="rId3" imgW="6057720" imgH="4635360" progId="Equation.3">
                  <p:embed/>
                </p:oleObj>
              </mc:Choice>
              <mc:Fallback>
                <p:oleObj name="Equation" r:id="rId3" imgW="6057720" imgH="46353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309562"/>
                        <a:ext cx="9225275" cy="6319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1219200" y="6336268"/>
            <a:ext cx="5736635" cy="369332"/>
          </a:xfrm>
          <a:prstGeom prst="rect">
            <a:avLst/>
          </a:prstGeom>
          <a:noFill/>
        </p:spPr>
        <p:txBody>
          <a:bodyPr wrap="none" rtlCol="0">
            <a:spAutoFit/>
          </a:bodyPr>
          <a:lstStyle/>
          <a:p>
            <a:r>
              <a:rPr lang="en-US" b="1" dirty="0" smtClean="0">
                <a:solidFill>
                  <a:srgbClr val="0000CC"/>
                </a:solidFill>
              </a:rPr>
              <a:t>N is the number of light </a:t>
            </a:r>
            <a:r>
              <a:rPr lang="en-US" dirty="0" smtClean="0">
                <a:solidFill>
                  <a:srgbClr val="0000CC"/>
                </a:solidFill>
              </a:rPr>
              <a:t>readings</a:t>
            </a:r>
            <a:r>
              <a:rPr lang="en-US" b="1" dirty="0" smtClean="0">
                <a:solidFill>
                  <a:srgbClr val="0000CC"/>
                </a:solidFill>
              </a:rPr>
              <a:t>, N is the number of trees</a:t>
            </a:r>
            <a:endParaRPr lang="en-GB" b="1" dirty="0">
              <a:solidFill>
                <a:srgbClr val="0000CC"/>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200" dirty="0" smtClean="0"/>
              <a:t>How to develop a hierarchical model</a:t>
            </a:r>
            <a:endParaRPr lang="en-GB" sz="3200" dirty="0"/>
          </a:p>
        </p:txBody>
      </p:sp>
      <p:sp>
        <p:nvSpPr>
          <p:cNvPr id="3" name="Content Placeholder 2"/>
          <p:cNvSpPr>
            <a:spLocks noGrp="1"/>
          </p:cNvSpPr>
          <p:nvPr>
            <p:ph idx="1"/>
          </p:nvPr>
        </p:nvSpPr>
        <p:spPr>
          <a:xfrm>
            <a:off x="457200" y="838200"/>
            <a:ext cx="8229600" cy="4525963"/>
          </a:xfrm>
        </p:spPr>
        <p:txBody>
          <a:bodyPr>
            <a:noAutofit/>
          </a:bodyPr>
          <a:lstStyle/>
          <a:p>
            <a:r>
              <a:rPr lang="en-US" sz="2200" dirty="0" smtClean="0"/>
              <a:t>Develop a deterministic model of ecological process This may be mechanistic or empirical. It represents your hypothesis about how the world works.</a:t>
            </a:r>
          </a:p>
          <a:p>
            <a:r>
              <a:rPr lang="en-US" sz="2200" dirty="0" smtClean="0"/>
              <a:t>Diagram the relationship among data, processes, parameters.</a:t>
            </a:r>
          </a:p>
          <a:p>
            <a:r>
              <a:rPr lang="en-US" sz="2200" dirty="0" smtClean="0"/>
              <a:t>Using </a:t>
            </a:r>
            <a:r>
              <a:rPr lang="en-US" sz="2200" i="1" dirty="0" smtClean="0"/>
              <a:t>P() </a:t>
            </a:r>
            <a:r>
              <a:rPr lang="en-US" sz="2200" dirty="0" smtClean="0"/>
              <a:t>notation, write out a data model and process model using the diagram as a guide to conditioning.</a:t>
            </a:r>
          </a:p>
          <a:p>
            <a:r>
              <a:rPr lang="en-US" sz="2200" dirty="0" smtClean="0"/>
              <a:t>For each </a:t>
            </a:r>
            <a:r>
              <a:rPr lang="en-US" sz="2200" i="1" dirty="0" smtClean="0"/>
              <a:t>P()</a:t>
            </a:r>
            <a:r>
              <a:rPr lang="en-US" sz="2200" dirty="0" smtClean="0"/>
              <a:t> from above, choose a probability density function to represent the unknowns based on your knowledge on how the data arise. Are they counts? 0-1? Proportions? Always positive? etc…</a:t>
            </a:r>
          </a:p>
          <a:p>
            <a:r>
              <a:rPr lang="en-US" sz="2200" dirty="0" smtClean="0"/>
              <a:t>Think carefully how to subscript the data and the estimates of your process model. Add product symbols to develop total likelihoods over all the subscripts.</a:t>
            </a:r>
          </a:p>
          <a:p>
            <a:r>
              <a:rPr lang="en-US" sz="2200" dirty="0" smtClean="0"/>
              <a:t>Think about how the data arise. If you can simulate the data properly, that is all you need to know to do all steps above. </a:t>
            </a:r>
            <a:endParaRPr lang="en-GB" sz="2200" dirty="0"/>
          </a:p>
        </p:txBody>
      </p:sp>
      <p:sp>
        <p:nvSpPr>
          <p:cNvPr id="4" name="TextBox 3"/>
          <p:cNvSpPr txBox="1"/>
          <p:nvPr/>
        </p:nvSpPr>
        <p:spPr>
          <a:xfrm>
            <a:off x="2438400" y="6019800"/>
            <a:ext cx="4927311" cy="461665"/>
          </a:xfrm>
          <a:prstGeom prst="rect">
            <a:avLst/>
          </a:prstGeom>
          <a:noFill/>
        </p:spPr>
        <p:txBody>
          <a:bodyPr wrap="none" rtlCol="0">
            <a:spAutoFit/>
          </a:bodyPr>
          <a:lstStyle/>
          <a:p>
            <a:r>
              <a:rPr lang="en-US" sz="2400" b="1" dirty="0" smtClean="0">
                <a:solidFill>
                  <a:srgbClr val="FF0000"/>
                </a:solidFill>
              </a:rPr>
              <a:t>These steps are </a:t>
            </a:r>
            <a:r>
              <a:rPr lang="en-US" sz="2400" b="1" u="sng" dirty="0" smtClean="0">
                <a:solidFill>
                  <a:srgbClr val="FF0000"/>
                </a:solidFill>
              </a:rPr>
              <a:t>not</a:t>
            </a:r>
            <a:r>
              <a:rPr lang="en-US" sz="2400" b="1" dirty="0" smtClean="0">
                <a:solidFill>
                  <a:srgbClr val="FF0000"/>
                </a:solidFill>
              </a:rPr>
              <a:t> rigidly sequential</a:t>
            </a:r>
            <a:endParaRPr lang="en-GB" sz="24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836474"/>
            <a:ext cx="8686800" cy="2308324"/>
          </a:xfrm>
          <a:prstGeom prst="rect">
            <a:avLst/>
          </a:prstGeom>
        </p:spPr>
        <p:txBody>
          <a:bodyPr wrap="square">
            <a:spAutoFit/>
          </a:bodyPr>
          <a:lstStyle/>
          <a:p>
            <a:r>
              <a:rPr lang="en-GB" b="1" dirty="0">
                <a:solidFill>
                  <a:schemeClr val="accent2">
                    <a:lumMod val="50000"/>
                  </a:schemeClr>
                </a:solidFill>
              </a:rPr>
              <a:t>model</a:t>
            </a:r>
            <a:r>
              <a:rPr lang="en-GB" b="1" dirty="0" smtClean="0">
                <a:solidFill>
                  <a:schemeClr val="accent2">
                    <a:lumMod val="50000"/>
                  </a:schemeClr>
                </a:solidFill>
              </a:rPr>
              <a:t>{</a:t>
            </a:r>
          </a:p>
          <a:p>
            <a:r>
              <a:rPr lang="en-US" b="1" dirty="0" smtClean="0">
                <a:solidFill>
                  <a:srgbClr val="0000FF"/>
                </a:solidFill>
              </a:rPr>
              <a:t>#prior</a:t>
            </a:r>
            <a:endParaRPr lang="en-GB" b="1" dirty="0">
              <a:solidFill>
                <a:srgbClr val="0000FF"/>
              </a:solidFill>
            </a:endParaRPr>
          </a:p>
          <a:p>
            <a:r>
              <a:rPr lang="en-GB" b="1" dirty="0">
                <a:solidFill>
                  <a:schemeClr val="accent2">
                    <a:lumMod val="50000"/>
                  </a:schemeClr>
                </a:solidFill>
              </a:rPr>
              <a:t>lambda ~ </a:t>
            </a:r>
            <a:r>
              <a:rPr lang="en-GB" b="1" dirty="0" err="1">
                <a:solidFill>
                  <a:schemeClr val="accent2">
                    <a:lumMod val="50000"/>
                  </a:schemeClr>
                </a:solidFill>
              </a:rPr>
              <a:t>dgamma</a:t>
            </a:r>
            <a:r>
              <a:rPr lang="en-GB" b="1" dirty="0">
                <a:solidFill>
                  <a:schemeClr val="accent2">
                    <a:lumMod val="50000"/>
                  </a:schemeClr>
                </a:solidFill>
              </a:rPr>
              <a:t>(0.001,0.001</a:t>
            </a:r>
            <a:r>
              <a:rPr lang="en-GB" b="1" dirty="0" smtClean="0">
                <a:solidFill>
                  <a:schemeClr val="accent2">
                    <a:lumMod val="50000"/>
                  </a:schemeClr>
                </a:solidFill>
              </a:rPr>
              <a:t>)</a:t>
            </a:r>
          </a:p>
          <a:p>
            <a:endParaRPr lang="en-GB" b="1" dirty="0" smtClean="0">
              <a:solidFill>
                <a:schemeClr val="accent2">
                  <a:lumMod val="50000"/>
                </a:schemeClr>
              </a:solidFill>
            </a:endParaRPr>
          </a:p>
          <a:p>
            <a:r>
              <a:rPr lang="en-GB" b="1" dirty="0" smtClean="0">
                <a:solidFill>
                  <a:srgbClr val="0000FF"/>
                </a:solidFill>
              </a:rPr>
              <a:t># likelihood</a:t>
            </a:r>
            <a:endParaRPr lang="en-GB" b="1" dirty="0">
              <a:solidFill>
                <a:srgbClr val="0000FF"/>
              </a:solidFill>
            </a:endParaRPr>
          </a:p>
          <a:p>
            <a:r>
              <a:rPr lang="en-GB" b="1" dirty="0">
                <a:solidFill>
                  <a:schemeClr val="accent2">
                    <a:lumMod val="50000"/>
                  </a:schemeClr>
                </a:solidFill>
              </a:rPr>
              <a:t>for(</a:t>
            </a:r>
            <a:r>
              <a:rPr lang="en-GB" b="1" dirty="0" err="1">
                <a:solidFill>
                  <a:schemeClr val="accent2">
                    <a:lumMod val="50000"/>
                  </a:schemeClr>
                </a:solidFill>
              </a:rPr>
              <a:t>i</a:t>
            </a:r>
            <a:r>
              <a:rPr lang="en-GB" b="1" dirty="0">
                <a:solidFill>
                  <a:schemeClr val="accent2">
                    <a:lumMod val="50000"/>
                  </a:schemeClr>
                </a:solidFill>
              </a:rPr>
              <a:t> in 1:60){</a:t>
            </a:r>
          </a:p>
          <a:p>
            <a:r>
              <a:rPr lang="en-GB" b="1" dirty="0">
                <a:solidFill>
                  <a:schemeClr val="accent2">
                    <a:lumMod val="50000"/>
                  </a:schemeClr>
                </a:solidFill>
              </a:rPr>
              <a:t>y[</a:t>
            </a:r>
            <a:r>
              <a:rPr lang="en-GB" b="1" dirty="0" err="1">
                <a:solidFill>
                  <a:schemeClr val="accent2">
                    <a:lumMod val="50000"/>
                  </a:schemeClr>
                </a:solidFill>
              </a:rPr>
              <a:t>i</a:t>
            </a:r>
            <a:r>
              <a:rPr lang="en-GB" b="1" dirty="0">
                <a:solidFill>
                  <a:schemeClr val="accent2">
                    <a:lumMod val="50000"/>
                  </a:schemeClr>
                </a:solidFill>
              </a:rPr>
              <a:t>] ~ </a:t>
            </a:r>
            <a:r>
              <a:rPr lang="en-GB" b="1" dirty="0" err="1">
                <a:solidFill>
                  <a:schemeClr val="accent2">
                    <a:lumMod val="50000"/>
                  </a:schemeClr>
                </a:solidFill>
              </a:rPr>
              <a:t>dpois</a:t>
            </a:r>
            <a:r>
              <a:rPr lang="en-GB" b="1" dirty="0">
                <a:solidFill>
                  <a:schemeClr val="accent2">
                    <a:lumMod val="50000"/>
                  </a:schemeClr>
                </a:solidFill>
              </a:rPr>
              <a:t>(lambda)</a:t>
            </a:r>
          </a:p>
          <a:p>
            <a:r>
              <a:rPr lang="en-GB" b="1" dirty="0" smtClean="0">
                <a:solidFill>
                  <a:schemeClr val="accent2">
                    <a:lumMod val="50000"/>
                  </a:schemeClr>
                </a:solidFill>
              </a:rPr>
              <a:t>	}</a:t>
            </a:r>
            <a:endParaRPr lang="en-GB" b="1" dirty="0">
              <a:solidFill>
                <a:schemeClr val="accent2">
                  <a:lumMod val="50000"/>
                </a:schemeClr>
              </a:solidFill>
            </a:endParaRPr>
          </a:p>
        </p:txBody>
      </p:sp>
    </p:spTree>
    <p:extLst>
      <p:ext uri="{BB962C8B-B14F-4D97-AF65-F5344CB8AC3E}">
        <p14:creationId xmlns:p14="http://schemas.microsoft.com/office/powerpoint/2010/main" val="1525851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28600" y="76200"/>
            <a:ext cx="6027506" cy="4725877"/>
            <a:chOff x="1066800" y="685800"/>
            <a:chExt cx="6705600" cy="5331380"/>
          </a:xfrm>
        </p:grpSpPr>
        <p:sp>
          <p:nvSpPr>
            <p:cNvPr id="4" name="TextBox 3"/>
            <p:cNvSpPr txBox="1"/>
            <p:nvPr/>
          </p:nvSpPr>
          <p:spPr>
            <a:xfrm>
              <a:off x="1066800" y="68580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2051" name="Object 3"/>
            <p:cNvGraphicFramePr>
              <a:graphicFrameLocks noChangeAspect="1"/>
            </p:cNvGraphicFramePr>
            <p:nvPr/>
          </p:nvGraphicFramePr>
          <p:xfrm>
            <a:off x="3949700" y="931863"/>
            <a:ext cx="469900" cy="649287"/>
          </p:xfrm>
          <a:graphic>
            <a:graphicData uri="http://schemas.openxmlformats.org/presentationml/2006/ole">
              <mc:AlternateContent xmlns:mc="http://schemas.openxmlformats.org/markup-compatibility/2006">
                <mc:Choice xmlns:v="urn:schemas-microsoft-com:vml" Requires="v">
                  <p:oleObj spid="_x0000_s81954" name="Equation" r:id="rId3" imgW="164880" imgH="228600" progId="Equation.3">
                    <p:embed/>
                  </p:oleObj>
                </mc:Choice>
                <mc:Fallback>
                  <p:oleObj name="Equation" r:id="rId3" imgW="1648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9700" y="931863"/>
                          <a:ext cx="469900" cy="649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5898832" y="1066801"/>
              <a:ext cx="669670" cy="400110"/>
            </a:xfrm>
            <a:prstGeom prst="rect">
              <a:avLst/>
            </a:prstGeom>
            <a:noFill/>
          </p:spPr>
          <p:txBody>
            <a:bodyPr wrap="none" rtlCol="0">
              <a:spAutoFit/>
            </a:bodyPr>
            <a:lstStyle/>
            <a:p>
              <a:r>
                <a:rPr lang="en-US" sz="2000" dirty="0" smtClean="0"/>
                <a:t>Data</a:t>
              </a:r>
              <a:endParaRPr lang="en-GB" sz="2000" dirty="0"/>
            </a:p>
          </p:txBody>
        </p:sp>
        <p:sp>
          <p:nvSpPr>
            <p:cNvPr id="13" name="TextBox 12"/>
            <p:cNvSpPr txBox="1"/>
            <p:nvPr/>
          </p:nvSpPr>
          <p:spPr>
            <a:xfrm>
              <a:off x="1066800" y="257556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14" name="TextBox 13"/>
            <p:cNvSpPr txBox="1"/>
            <p:nvPr/>
          </p:nvSpPr>
          <p:spPr>
            <a:xfrm>
              <a:off x="5814060" y="2935069"/>
              <a:ext cx="1277466" cy="400110"/>
            </a:xfrm>
            <a:prstGeom prst="rect">
              <a:avLst/>
            </a:prstGeom>
            <a:noFill/>
          </p:spPr>
          <p:txBody>
            <a:bodyPr wrap="none" rtlCol="0">
              <a:spAutoFit/>
            </a:bodyPr>
            <a:lstStyle/>
            <a:p>
              <a:r>
                <a:rPr lang="en-US" sz="2000" dirty="0" smtClean="0"/>
                <a:t>Parameter</a:t>
              </a:r>
            </a:p>
          </p:txBody>
        </p:sp>
        <p:graphicFrame>
          <p:nvGraphicFramePr>
            <p:cNvPr id="2052" name="Object 4"/>
            <p:cNvGraphicFramePr>
              <a:graphicFrameLocks noChangeAspect="1"/>
            </p:cNvGraphicFramePr>
            <p:nvPr/>
          </p:nvGraphicFramePr>
          <p:xfrm>
            <a:off x="3581400" y="2570163"/>
            <a:ext cx="765175" cy="1163637"/>
          </p:xfrm>
          <a:graphic>
            <a:graphicData uri="http://schemas.openxmlformats.org/presentationml/2006/ole">
              <mc:AlternateContent xmlns:mc="http://schemas.openxmlformats.org/markup-compatibility/2006">
                <mc:Choice xmlns:v="urn:schemas-microsoft-com:vml" Requires="v">
                  <p:oleObj spid="_x0000_s81955" name="Equation" r:id="rId5" imgW="342720" imgH="520560" progId="Equation.3">
                    <p:embed/>
                  </p:oleObj>
                </mc:Choice>
                <mc:Fallback>
                  <p:oleObj name="Equation" r:id="rId5" imgW="342720" imgH="5205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2570163"/>
                          <a:ext cx="765175" cy="1163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Straight Arrow Connector 10"/>
            <p:cNvCxnSpPr/>
            <p:nvPr/>
          </p:nvCxnSpPr>
          <p:spPr>
            <a:xfrm flipV="1">
              <a:off x="4191000" y="1600200"/>
              <a:ext cx="0" cy="1447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066800" y="455414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16" name="TextBox 15"/>
            <p:cNvSpPr txBox="1"/>
            <p:nvPr/>
          </p:nvSpPr>
          <p:spPr>
            <a:xfrm>
              <a:off x="5559742" y="5391090"/>
              <a:ext cx="1912960" cy="400110"/>
            </a:xfrm>
            <a:prstGeom prst="rect">
              <a:avLst/>
            </a:prstGeom>
            <a:noFill/>
          </p:spPr>
          <p:txBody>
            <a:bodyPr wrap="none" rtlCol="0">
              <a:spAutoFit/>
            </a:bodyPr>
            <a:lstStyle/>
            <a:p>
              <a:r>
                <a:rPr lang="en-US" sz="2000" dirty="0" err="1" smtClean="0"/>
                <a:t>Hyperparameter</a:t>
              </a:r>
              <a:endParaRPr lang="en-US" sz="2000" dirty="0" smtClean="0"/>
            </a:p>
          </p:txBody>
        </p:sp>
        <p:graphicFrame>
          <p:nvGraphicFramePr>
            <p:cNvPr id="1029" name="Object 5"/>
            <p:cNvGraphicFramePr>
              <a:graphicFrameLocks noChangeAspect="1"/>
            </p:cNvGraphicFramePr>
            <p:nvPr/>
          </p:nvGraphicFramePr>
          <p:xfrm>
            <a:off x="2882900" y="5365750"/>
            <a:ext cx="469900" cy="433388"/>
          </p:xfrm>
          <a:graphic>
            <a:graphicData uri="http://schemas.openxmlformats.org/presentationml/2006/ole">
              <mc:AlternateContent xmlns:mc="http://schemas.openxmlformats.org/markup-compatibility/2006">
                <mc:Choice xmlns:v="urn:schemas-microsoft-com:vml" Requires="v">
                  <p:oleObj spid="_x0000_s81956" name="Equation" r:id="rId7" imgW="164880" imgH="152280" progId="Equation.3">
                    <p:embed/>
                  </p:oleObj>
                </mc:Choice>
                <mc:Fallback>
                  <p:oleObj name="Equation" r:id="rId7" imgW="164880" imgH="1522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82900" y="5365750"/>
                          <a:ext cx="46990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6"/>
            <p:cNvGraphicFramePr>
              <a:graphicFrameLocks noChangeAspect="1"/>
            </p:cNvGraphicFramePr>
            <p:nvPr/>
          </p:nvGraphicFramePr>
          <p:xfrm>
            <a:off x="4787900" y="5243513"/>
            <a:ext cx="469900" cy="614362"/>
          </p:xfrm>
          <a:graphic>
            <a:graphicData uri="http://schemas.openxmlformats.org/presentationml/2006/ole">
              <mc:AlternateContent xmlns:mc="http://schemas.openxmlformats.org/markup-compatibility/2006">
                <mc:Choice xmlns:v="urn:schemas-microsoft-com:vml" Requires="v">
                  <p:oleObj spid="_x0000_s81957" name="Equation" r:id="rId9" imgW="164880" imgH="215640" progId="Equation.3">
                    <p:embed/>
                  </p:oleObj>
                </mc:Choice>
                <mc:Fallback>
                  <p:oleObj name="Equation" r:id="rId9" imgW="164880" imgH="2156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87900" y="5243513"/>
                          <a:ext cx="469900" cy="614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3200400" y="3810000"/>
              <a:ext cx="914400" cy="1447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4343400" y="3810000"/>
              <a:ext cx="685800" cy="1371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152400" y="5334000"/>
            <a:ext cx="3983976" cy="830997"/>
          </a:xfrm>
          <a:prstGeom prst="rect">
            <a:avLst/>
          </a:prstGeom>
          <a:noFill/>
        </p:spPr>
        <p:txBody>
          <a:bodyPr wrap="none" rtlCol="0">
            <a:spAutoFit/>
          </a:bodyPr>
          <a:lstStyle/>
          <a:p>
            <a:pPr algn="ctr"/>
            <a:r>
              <a:rPr lang="en-US" sz="2400" b="1" dirty="0" smtClean="0">
                <a:solidFill>
                  <a:srgbClr val="0000CC"/>
                </a:solidFill>
              </a:rPr>
              <a:t>Each sheep has its own mean </a:t>
            </a:r>
          </a:p>
          <a:p>
            <a:pPr algn="ctr"/>
            <a:r>
              <a:rPr lang="en-US" sz="2400" b="1" dirty="0" smtClean="0">
                <a:solidFill>
                  <a:srgbClr val="0000CC"/>
                </a:solidFill>
              </a:rPr>
              <a:t>(a.k.a. random effect)</a:t>
            </a:r>
            <a:endParaRPr lang="en-GB" sz="2400" b="1" dirty="0">
              <a:solidFill>
                <a:srgbClr val="0000CC"/>
              </a:solidFill>
            </a:endParaRPr>
          </a:p>
        </p:txBody>
      </p:sp>
      <p:sp>
        <p:nvSpPr>
          <p:cNvPr id="23" name="AutoShape 6"/>
          <p:cNvSpPr>
            <a:spLocks noChangeAspect="1" noChangeArrowheads="1" noTextEdit="1"/>
          </p:cNvSpPr>
          <p:nvPr/>
        </p:nvSpPr>
        <p:spPr bwMode="auto">
          <a:xfrm>
            <a:off x="4103688" y="5029200"/>
            <a:ext cx="1763712" cy="124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4" name="Freeform 8"/>
          <p:cNvSpPr>
            <a:spLocks/>
          </p:cNvSpPr>
          <p:nvPr/>
        </p:nvSpPr>
        <p:spPr bwMode="auto">
          <a:xfrm>
            <a:off x="4103688" y="5416550"/>
            <a:ext cx="465137" cy="360363"/>
          </a:xfrm>
          <a:custGeom>
            <a:avLst/>
            <a:gdLst>
              <a:gd name="T0" fmla="*/ 578 w 880"/>
              <a:gd name="T1" fmla="*/ 4 h 682"/>
              <a:gd name="T2" fmla="*/ 555 w 880"/>
              <a:gd name="T3" fmla="*/ 16 h 682"/>
              <a:gd name="T4" fmla="*/ 531 w 880"/>
              <a:gd name="T5" fmla="*/ 29 h 682"/>
              <a:gd name="T6" fmla="*/ 499 w 880"/>
              <a:gd name="T7" fmla="*/ 44 h 682"/>
              <a:gd name="T8" fmla="*/ 464 w 880"/>
              <a:gd name="T9" fmla="*/ 64 h 682"/>
              <a:gd name="T10" fmla="*/ 426 w 880"/>
              <a:gd name="T11" fmla="*/ 85 h 682"/>
              <a:gd name="T12" fmla="*/ 384 w 880"/>
              <a:gd name="T13" fmla="*/ 110 h 682"/>
              <a:gd name="T14" fmla="*/ 341 w 880"/>
              <a:gd name="T15" fmla="*/ 135 h 682"/>
              <a:gd name="T16" fmla="*/ 296 w 880"/>
              <a:gd name="T17" fmla="*/ 161 h 682"/>
              <a:gd name="T18" fmla="*/ 251 w 880"/>
              <a:gd name="T19" fmla="*/ 188 h 682"/>
              <a:gd name="T20" fmla="*/ 209 w 880"/>
              <a:gd name="T21" fmla="*/ 216 h 682"/>
              <a:gd name="T22" fmla="*/ 169 w 880"/>
              <a:gd name="T23" fmla="*/ 243 h 682"/>
              <a:gd name="T24" fmla="*/ 130 w 880"/>
              <a:gd name="T25" fmla="*/ 270 h 682"/>
              <a:gd name="T26" fmla="*/ 97 w 880"/>
              <a:gd name="T27" fmla="*/ 296 h 682"/>
              <a:gd name="T28" fmla="*/ 71 w 880"/>
              <a:gd name="T29" fmla="*/ 322 h 682"/>
              <a:gd name="T30" fmla="*/ 51 w 880"/>
              <a:gd name="T31" fmla="*/ 341 h 682"/>
              <a:gd name="T32" fmla="*/ 27 w 880"/>
              <a:gd name="T33" fmla="*/ 376 h 682"/>
              <a:gd name="T34" fmla="*/ 9 w 880"/>
              <a:gd name="T35" fmla="*/ 415 h 682"/>
              <a:gd name="T36" fmla="*/ 0 w 880"/>
              <a:gd name="T37" fmla="*/ 456 h 682"/>
              <a:gd name="T38" fmla="*/ 0 w 880"/>
              <a:gd name="T39" fmla="*/ 494 h 682"/>
              <a:gd name="T40" fmla="*/ 2 w 880"/>
              <a:gd name="T41" fmla="*/ 526 h 682"/>
              <a:gd name="T42" fmla="*/ 12 w 880"/>
              <a:gd name="T43" fmla="*/ 557 h 682"/>
              <a:gd name="T44" fmla="*/ 25 w 880"/>
              <a:gd name="T45" fmla="*/ 586 h 682"/>
              <a:gd name="T46" fmla="*/ 42 w 880"/>
              <a:gd name="T47" fmla="*/ 612 h 682"/>
              <a:gd name="T48" fmla="*/ 60 w 880"/>
              <a:gd name="T49" fmla="*/ 635 h 682"/>
              <a:gd name="T50" fmla="*/ 83 w 880"/>
              <a:gd name="T51" fmla="*/ 655 h 682"/>
              <a:gd name="T52" fmla="*/ 108 w 880"/>
              <a:gd name="T53" fmla="*/ 670 h 682"/>
              <a:gd name="T54" fmla="*/ 131 w 880"/>
              <a:gd name="T55" fmla="*/ 680 h 682"/>
              <a:gd name="T56" fmla="*/ 158 w 880"/>
              <a:gd name="T57" fmla="*/ 681 h 682"/>
              <a:gd name="T58" fmla="*/ 194 w 880"/>
              <a:gd name="T59" fmla="*/ 675 h 682"/>
              <a:gd name="T60" fmla="*/ 233 w 880"/>
              <a:gd name="T61" fmla="*/ 663 h 682"/>
              <a:gd name="T62" fmla="*/ 280 w 880"/>
              <a:gd name="T63" fmla="*/ 644 h 682"/>
              <a:gd name="T64" fmla="*/ 331 w 880"/>
              <a:gd name="T65" fmla="*/ 621 h 682"/>
              <a:gd name="T66" fmla="*/ 384 w 880"/>
              <a:gd name="T67" fmla="*/ 593 h 682"/>
              <a:gd name="T68" fmla="*/ 438 w 880"/>
              <a:gd name="T69" fmla="*/ 562 h 682"/>
              <a:gd name="T70" fmla="*/ 494 w 880"/>
              <a:gd name="T71" fmla="*/ 529 h 682"/>
              <a:gd name="T72" fmla="*/ 546 w 880"/>
              <a:gd name="T73" fmla="*/ 495 h 682"/>
              <a:gd name="T74" fmla="*/ 598 w 880"/>
              <a:gd name="T75" fmla="*/ 460 h 682"/>
              <a:gd name="T76" fmla="*/ 646 w 880"/>
              <a:gd name="T77" fmla="*/ 426 h 682"/>
              <a:gd name="T78" fmla="*/ 692 w 880"/>
              <a:gd name="T79" fmla="*/ 393 h 682"/>
              <a:gd name="T80" fmla="*/ 729 w 880"/>
              <a:gd name="T81" fmla="*/ 363 h 682"/>
              <a:gd name="T82" fmla="*/ 761 w 880"/>
              <a:gd name="T83" fmla="*/ 335 h 682"/>
              <a:gd name="T84" fmla="*/ 785 w 880"/>
              <a:gd name="T85" fmla="*/ 310 h 682"/>
              <a:gd name="T86" fmla="*/ 804 w 880"/>
              <a:gd name="T87" fmla="*/ 287 h 682"/>
              <a:gd name="T88" fmla="*/ 827 w 880"/>
              <a:gd name="T89" fmla="*/ 253 h 682"/>
              <a:gd name="T90" fmla="*/ 847 w 880"/>
              <a:gd name="T91" fmla="*/ 225 h 682"/>
              <a:gd name="T92" fmla="*/ 864 w 880"/>
              <a:gd name="T93" fmla="*/ 199 h 682"/>
              <a:gd name="T94" fmla="*/ 876 w 880"/>
              <a:gd name="T95" fmla="*/ 174 h 682"/>
              <a:gd name="T96" fmla="*/ 879 w 880"/>
              <a:gd name="T97" fmla="*/ 146 h 682"/>
              <a:gd name="T98" fmla="*/ 867 w 880"/>
              <a:gd name="T99" fmla="*/ 118 h 682"/>
              <a:gd name="T100" fmla="*/ 845 w 880"/>
              <a:gd name="T101" fmla="*/ 96 h 682"/>
              <a:gd name="T102" fmla="*/ 810 w 880"/>
              <a:gd name="T103" fmla="*/ 72 h 682"/>
              <a:gd name="T104" fmla="*/ 772 w 880"/>
              <a:gd name="T105" fmla="*/ 52 h 682"/>
              <a:gd name="T106" fmla="*/ 730 w 880"/>
              <a:gd name="T107" fmla="*/ 36 h 682"/>
              <a:gd name="T108" fmla="*/ 690 w 880"/>
              <a:gd name="T109" fmla="*/ 23 h 682"/>
              <a:gd name="T110" fmla="*/ 651 w 880"/>
              <a:gd name="T111" fmla="*/ 12 h 682"/>
              <a:gd name="T112" fmla="*/ 621 w 880"/>
              <a:gd name="T113" fmla="*/ 5 h 682"/>
              <a:gd name="T114" fmla="*/ 599 w 880"/>
              <a:gd name="T115" fmla="*/ 0 h 682"/>
              <a:gd name="T116" fmla="*/ 589 w 880"/>
              <a:gd name="T117"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80" h="682">
                <a:moveTo>
                  <a:pt x="589" y="0"/>
                </a:moveTo>
                <a:lnTo>
                  <a:pt x="587" y="0"/>
                </a:lnTo>
                <a:lnTo>
                  <a:pt x="584" y="1"/>
                </a:lnTo>
                <a:lnTo>
                  <a:pt x="578" y="4"/>
                </a:lnTo>
                <a:lnTo>
                  <a:pt x="572" y="8"/>
                </a:lnTo>
                <a:lnTo>
                  <a:pt x="566" y="10"/>
                </a:lnTo>
                <a:lnTo>
                  <a:pt x="561" y="12"/>
                </a:lnTo>
                <a:lnTo>
                  <a:pt x="555" y="16"/>
                </a:lnTo>
                <a:lnTo>
                  <a:pt x="551" y="19"/>
                </a:lnTo>
                <a:lnTo>
                  <a:pt x="544" y="21"/>
                </a:lnTo>
                <a:lnTo>
                  <a:pt x="538" y="24"/>
                </a:lnTo>
                <a:lnTo>
                  <a:pt x="531" y="29"/>
                </a:lnTo>
                <a:lnTo>
                  <a:pt x="524" y="33"/>
                </a:lnTo>
                <a:lnTo>
                  <a:pt x="516" y="36"/>
                </a:lnTo>
                <a:lnTo>
                  <a:pt x="508" y="40"/>
                </a:lnTo>
                <a:lnTo>
                  <a:pt x="499" y="44"/>
                </a:lnTo>
                <a:lnTo>
                  <a:pt x="492" y="50"/>
                </a:lnTo>
                <a:lnTo>
                  <a:pt x="482" y="54"/>
                </a:lnTo>
                <a:lnTo>
                  <a:pt x="473" y="59"/>
                </a:lnTo>
                <a:lnTo>
                  <a:pt x="464" y="64"/>
                </a:lnTo>
                <a:lnTo>
                  <a:pt x="455" y="69"/>
                </a:lnTo>
                <a:lnTo>
                  <a:pt x="446" y="74"/>
                </a:lnTo>
                <a:lnTo>
                  <a:pt x="436" y="79"/>
                </a:lnTo>
                <a:lnTo>
                  <a:pt x="426" y="85"/>
                </a:lnTo>
                <a:lnTo>
                  <a:pt x="416" y="91"/>
                </a:lnTo>
                <a:lnTo>
                  <a:pt x="405" y="97"/>
                </a:lnTo>
                <a:lnTo>
                  <a:pt x="395" y="103"/>
                </a:lnTo>
                <a:lnTo>
                  <a:pt x="384" y="110"/>
                </a:lnTo>
                <a:lnTo>
                  <a:pt x="374" y="116"/>
                </a:lnTo>
                <a:lnTo>
                  <a:pt x="362" y="122"/>
                </a:lnTo>
                <a:lnTo>
                  <a:pt x="351" y="128"/>
                </a:lnTo>
                <a:lnTo>
                  <a:pt x="341" y="135"/>
                </a:lnTo>
                <a:lnTo>
                  <a:pt x="330" y="142"/>
                </a:lnTo>
                <a:lnTo>
                  <a:pt x="318" y="148"/>
                </a:lnTo>
                <a:lnTo>
                  <a:pt x="307" y="155"/>
                </a:lnTo>
                <a:lnTo>
                  <a:pt x="296" y="161"/>
                </a:lnTo>
                <a:lnTo>
                  <a:pt x="285" y="168"/>
                </a:lnTo>
                <a:lnTo>
                  <a:pt x="273" y="174"/>
                </a:lnTo>
                <a:lnTo>
                  <a:pt x="262" y="181"/>
                </a:lnTo>
                <a:lnTo>
                  <a:pt x="251" y="188"/>
                </a:lnTo>
                <a:lnTo>
                  <a:pt x="241" y="195"/>
                </a:lnTo>
                <a:lnTo>
                  <a:pt x="230" y="202"/>
                </a:lnTo>
                <a:lnTo>
                  <a:pt x="219" y="209"/>
                </a:lnTo>
                <a:lnTo>
                  <a:pt x="209" y="216"/>
                </a:lnTo>
                <a:lnTo>
                  <a:pt x="199" y="224"/>
                </a:lnTo>
                <a:lnTo>
                  <a:pt x="188" y="230"/>
                </a:lnTo>
                <a:lnTo>
                  <a:pt x="178" y="237"/>
                </a:lnTo>
                <a:lnTo>
                  <a:pt x="169" y="243"/>
                </a:lnTo>
                <a:lnTo>
                  <a:pt x="159" y="250"/>
                </a:lnTo>
                <a:lnTo>
                  <a:pt x="149" y="257"/>
                </a:lnTo>
                <a:lnTo>
                  <a:pt x="140" y="263"/>
                </a:lnTo>
                <a:lnTo>
                  <a:pt x="130" y="270"/>
                </a:lnTo>
                <a:lnTo>
                  <a:pt x="124" y="277"/>
                </a:lnTo>
                <a:lnTo>
                  <a:pt x="114" y="283"/>
                </a:lnTo>
                <a:lnTo>
                  <a:pt x="105" y="289"/>
                </a:lnTo>
                <a:lnTo>
                  <a:pt x="97" y="296"/>
                </a:lnTo>
                <a:lnTo>
                  <a:pt x="90" y="303"/>
                </a:lnTo>
                <a:lnTo>
                  <a:pt x="84" y="309"/>
                </a:lnTo>
                <a:lnTo>
                  <a:pt x="78" y="316"/>
                </a:lnTo>
                <a:lnTo>
                  <a:pt x="71" y="322"/>
                </a:lnTo>
                <a:lnTo>
                  <a:pt x="66" y="329"/>
                </a:lnTo>
                <a:lnTo>
                  <a:pt x="60" y="332"/>
                </a:lnTo>
                <a:lnTo>
                  <a:pt x="56" y="338"/>
                </a:lnTo>
                <a:lnTo>
                  <a:pt x="51" y="341"/>
                </a:lnTo>
                <a:lnTo>
                  <a:pt x="48" y="346"/>
                </a:lnTo>
                <a:lnTo>
                  <a:pt x="41" y="356"/>
                </a:lnTo>
                <a:lnTo>
                  <a:pt x="34" y="366"/>
                </a:lnTo>
                <a:lnTo>
                  <a:pt x="27" y="376"/>
                </a:lnTo>
                <a:lnTo>
                  <a:pt x="22" y="386"/>
                </a:lnTo>
                <a:lnTo>
                  <a:pt x="16" y="396"/>
                </a:lnTo>
                <a:lnTo>
                  <a:pt x="13" y="405"/>
                </a:lnTo>
                <a:lnTo>
                  <a:pt x="9" y="415"/>
                </a:lnTo>
                <a:lnTo>
                  <a:pt x="5" y="425"/>
                </a:lnTo>
                <a:lnTo>
                  <a:pt x="2" y="435"/>
                </a:lnTo>
                <a:lnTo>
                  <a:pt x="1" y="446"/>
                </a:lnTo>
                <a:lnTo>
                  <a:pt x="0" y="456"/>
                </a:lnTo>
                <a:lnTo>
                  <a:pt x="0" y="466"/>
                </a:lnTo>
                <a:lnTo>
                  <a:pt x="0" y="476"/>
                </a:lnTo>
                <a:lnTo>
                  <a:pt x="0" y="486"/>
                </a:lnTo>
                <a:lnTo>
                  <a:pt x="0" y="494"/>
                </a:lnTo>
                <a:lnTo>
                  <a:pt x="0" y="502"/>
                </a:lnTo>
                <a:lnTo>
                  <a:pt x="0" y="509"/>
                </a:lnTo>
                <a:lnTo>
                  <a:pt x="1" y="518"/>
                </a:lnTo>
                <a:lnTo>
                  <a:pt x="2" y="526"/>
                </a:lnTo>
                <a:lnTo>
                  <a:pt x="4" y="534"/>
                </a:lnTo>
                <a:lnTo>
                  <a:pt x="7" y="541"/>
                </a:lnTo>
                <a:lnTo>
                  <a:pt x="10" y="550"/>
                </a:lnTo>
                <a:lnTo>
                  <a:pt x="12" y="557"/>
                </a:lnTo>
                <a:lnTo>
                  <a:pt x="14" y="564"/>
                </a:lnTo>
                <a:lnTo>
                  <a:pt x="18" y="572"/>
                </a:lnTo>
                <a:lnTo>
                  <a:pt x="22" y="580"/>
                </a:lnTo>
                <a:lnTo>
                  <a:pt x="25" y="586"/>
                </a:lnTo>
                <a:lnTo>
                  <a:pt x="28" y="593"/>
                </a:lnTo>
                <a:lnTo>
                  <a:pt x="33" y="599"/>
                </a:lnTo>
                <a:lnTo>
                  <a:pt x="38" y="607"/>
                </a:lnTo>
                <a:lnTo>
                  <a:pt x="42" y="612"/>
                </a:lnTo>
                <a:lnTo>
                  <a:pt x="46" y="619"/>
                </a:lnTo>
                <a:lnTo>
                  <a:pt x="50" y="624"/>
                </a:lnTo>
                <a:lnTo>
                  <a:pt x="56" y="631"/>
                </a:lnTo>
                <a:lnTo>
                  <a:pt x="60" y="635"/>
                </a:lnTo>
                <a:lnTo>
                  <a:pt x="67" y="641"/>
                </a:lnTo>
                <a:lnTo>
                  <a:pt x="71" y="646"/>
                </a:lnTo>
                <a:lnTo>
                  <a:pt x="78" y="652"/>
                </a:lnTo>
                <a:lnTo>
                  <a:pt x="83" y="655"/>
                </a:lnTo>
                <a:lnTo>
                  <a:pt x="89" y="659"/>
                </a:lnTo>
                <a:lnTo>
                  <a:pt x="94" y="663"/>
                </a:lnTo>
                <a:lnTo>
                  <a:pt x="101" y="667"/>
                </a:lnTo>
                <a:lnTo>
                  <a:pt x="108" y="670"/>
                </a:lnTo>
                <a:lnTo>
                  <a:pt x="115" y="674"/>
                </a:lnTo>
                <a:lnTo>
                  <a:pt x="120" y="677"/>
                </a:lnTo>
                <a:lnTo>
                  <a:pt x="127" y="680"/>
                </a:lnTo>
                <a:lnTo>
                  <a:pt x="131" y="680"/>
                </a:lnTo>
                <a:lnTo>
                  <a:pt x="137" y="681"/>
                </a:lnTo>
                <a:lnTo>
                  <a:pt x="143" y="681"/>
                </a:lnTo>
                <a:lnTo>
                  <a:pt x="151" y="682"/>
                </a:lnTo>
                <a:lnTo>
                  <a:pt x="158" y="681"/>
                </a:lnTo>
                <a:lnTo>
                  <a:pt x="166" y="680"/>
                </a:lnTo>
                <a:lnTo>
                  <a:pt x="175" y="679"/>
                </a:lnTo>
                <a:lnTo>
                  <a:pt x="185" y="678"/>
                </a:lnTo>
                <a:lnTo>
                  <a:pt x="194" y="675"/>
                </a:lnTo>
                <a:lnTo>
                  <a:pt x="204" y="673"/>
                </a:lnTo>
                <a:lnTo>
                  <a:pt x="214" y="669"/>
                </a:lnTo>
                <a:lnTo>
                  <a:pt x="223" y="667"/>
                </a:lnTo>
                <a:lnTo>
                  <a:pt x="233" y="663"/>
                </a:lnTo>
                <a:lnTo>
                  <a:pt x="245" y="659"/>
                </a:lnTo>
                <a:lnTo>
                  <a:pt x="256" y="655"/>
                </a:lnTo>
                <a:lnTo>
                  <a:pt x="269" y="651"/>
                </a:lnTo>
                <a:lnTo>
                  <a:pt x="280" y="644"/>
                </a:lnTo>
                <a:lnTo>
                  <a:pt x="292" y="639"/>
                </a:lnTo>
                <a:lnTo>
                  <a:pt x="305" y="633"/>
                </a:lnTo>
                <a:lnTo>
                  <a:pt x="319" y="628"/>
                </a:lnTo>
                <a:lnTo>
                  <a:pt x="331" y="621"/>
                </a:lnTo>
                <a:lnTo>
                  <a:pt x="344" y="615"/>
                </a:lnTo>
                <a:lnTo>
                  <a:pt x="357" y="608"/>
                </a:lnTo>
                <a:lnTo>
                  <a:pt x="371" y="601"/>
                </a:lnTo>
                <a:lnTo>
                  <a:pt x="384" y="593"/>
                </a:lnTo>
                <a:lnTo>
                  <a:pt x="397" y="586"/>
                </a:lnTo>
                <a:lnTo>
                  <a:pt x="411" y="577"/>
                </a:lnTo>
                <a:lnTo>
                  <a:pt x="425" y="571"/>
                </a:lnTo>
                <a:lnTo>
                  <a:pt x="438" y="562"/>
                </a:lnTo>
                <a:lnTo>
                  <a:pt x="452" y="554"/>
                </a:lnTo>
                <a:lnTo>
                  <a:pt x="466" y="547"/>
                </a:lnTo>
                <a:lnTo>
                  <a:pt x="481" y="539"/>
                </a:lnTo>
                <a:lnTo>
                  <a:pt x="494" y="529"/>
                </a:lnTo>
                <a:lnTo>
                  <a:pt x="507" y="521"/>
                </a:lnTo>
                <a:lnTo>
                  <a:pt x="520" y="512"/>
                </a:lnTo>
                <a:lnTo>
                  <a:pt x="533" y="504"/>
                </a:lnTo>
                <a:lnTo>
                  <a:pt x="546" y="495"/>
                </a:lnTo>
                <a:lnTo>
                  <a:pt x="560" y="486"/>
                </a:lnTo>
                <a:lnTo>
                  <a:pt x="573" y="478"/>
                </a:lnTo>
                <a:lnTo>
                  <a:pt x="586" y="470"/>
                </a:lnTo>
                <a:lnTo>
                  <a:pt x="598" y="460"/>
                </a:lnTo>
                <a:lnTo>
                  <a:pt x="611" y="453"/>
                </a:lnTo>
                <a:lnTo>
                  <a:pt x="623" y="443"/>
                </a:lnTo>
                <a:lnTo>
                  <a:pt x="635" y="435"/>
                </a:lnTo>
                <a:lnTo>
                  <a:pt x="646" y="426"/>
                </a:lnTo>
                <a:lnTo>
                  <a:pt x="658" y="419"/>
                </a:lnTo>
                <a:lnTo>
                  <a:pt x="670" y="410"/>
                </a:lnTo>
                <a:lnTo>
                  <a:pt x="682" y="402"/>
                </a:lnTo>
                <a:lnTo>
                  <a:pt x="692" y="393"/>
                </a:lnTo>
                <a:lnTo>
                  <a:pt x="702" y="386"/>
                </a:lnTo>
                <a:lnTo>
                  <a:pt x="712" y="377"/>
                </a:lnTo>
                <a:lnTo>
                  <a:pt x="722" y="370"/>
                </a:lnTo>
                <a:lnTo>
                  <a:pt x="729" y="363"/>
                </a:lnTo>
                <a:lnTo>
                  <a:pt x="738" y="355"/>
                </a:lnTo>
                <a:lnTo>
                  <a:pt x="746" y="349"/>
                </a:lnTo>
                <a:lnTo>
                  <a:pt x="754" y="342"/>
                </a:lnTo>
                <a:lnTo>
                  <a:pt x="761" y="335"/>
                </a:lnTo>
                <a:lnTo>
                  <a:pt x="768" y="329"/>
                </a:lnTo>
                <a:lnTo>
                  <a:pt x="774" y="322"/>
                </a:lnTo>
                <a:lnTo>
                  <a:pt x="781" y="317"/>
                </a:lnTo>
                <a:lnTo>
                  <a:pt x="785" y="310"/>
                </a:lnTo>
                <a:lnTo>
                  <a:pt x="789" y="306"/>
                </a:lnTo>
                <a:lnTo>
                  <a:pt x="794" y="300"/>
                </a:lnTo>
                <a:lnTo>
                  <a:pt x="798" y="297"/>
                </a:lnTo>
                <a:lnTo>
                  <a:pt x="804" y="287"/>
                </a:lnTo>
                <a:lnTo>
                  <a:pt x="809" y="278"/>
                </a:lnTo>
                <a:lnTo>
                  <a:pt x="815" y="270"/>
                </a:lnTo>
                <a:lnTo>
                  <a:pt x="821" y="262"/>
                </a:lnTo>
                <a:lnTo>
                  <a:pt x="827" y="253"/>
                </a:lnTo>
                <a:lnTo>
                  <a:pt x="832" y="246"/>
                </a:lnTo>
                <a:lnTo>
                  <a:pt x="838" y="239"/>
                </a:lnTo>
                <a:lnTo>
                  <a:pt x="843" y="232"/>
                </a:lnTo>
                <a:lnTo>
                  <a:pt x="847" y="225"/>
                </a:lnTo>
                <a:lnTo>
                  <a:pt x="852" y="218"/>
                </a:lnTo>
                <a:lnTo>
                  <a:pt x="856" y="212"/>
                </a:lnTo>
                <a:lnTo>
                  <a:pt x="861" y="205"/>
                </a:lnTo>
                <a:lnTo>
                  <a:pt x="864" y="199"/>
                </a:lnTo>
                <a:lnTo>
                  <a:pt x="868" y="192"/>
                </a:lnTo>
                <a:lnTo>
                  <a:pt x="872" y="186"/>
                </a:lnTo>
                <a:lnTo>
                  <a:pt x="875" y="181"/>
                </a:lnTo>
                <a:lnTo>
                  <a:pt x="876" y="174"/>
                </a:lnTo>
                <a:lnTo>
                  <a:pt x="878" y="168"/>
                </a:lnTo>
                <a:lnTo>
                  <a:pt x="879" y="162"/>
                </a:lnTo>
                <a:lnTo>
                  <a:pt x="880" y="157"/>
                </a:lnTo>
                <a:lnTo>
                  <a:pt x="879" y="146"/>
                </a:lnTo>
                <a:lnTo>
                  <a:pt x="878" y="135"/>
                </a:lnTo>
                <a:lnTo>
                  <a:pt x="875" y="128"/>
                </a:lnTo>
                <a:lnTo>
                  <a:pt x="872" y="123"/>
                </a:lnTo>
                <a:lnTo>
                  <a:pt x="867" y="118"/>
                </a:lnTo>
                <a:lnTo>
                  <a:pt x="864" y="112"/>
                </a:lnTo>
                <a:lnTo>
                  <a:pt x="858" y="107"/>
                </a:lnTo>
                <a:lnTo>
                  <a:pt x="853" y="101"/>
                </a:lnTo>
                <a:lnTo>
                  <a:pt x="845" y="96"/>
                </a:lnTo>
                <a:lnTo>
                  <a:pt x="839" y="90"/>
                </a:lnTo>
                <a:lnTo>
                  <a:pt x="829" y="84"/>
                </a:lnTo>
                <a:lnTo>
                  <a:pt x="820" y="77"/>
                </a:lnTo>
                <a:lnTo>
                  <a:pt x="810" y="72"/>
                </a:lnTo>
                <a:lnTo>
                  <a:pt x="801" y="67"/>
                </a:lnTo>
                <a:lnTo>
                  <a:pt x="792" y="62"/>
                </a:lnTo>
                <a:lnTo>
                  <a:pt x="782" y="57"/>
                </a:lnTo>
                <a:lnTo>
                  <a:pt x="772" y="52"/>
                </a:lnTo>
                <a:lnTo>
                  <a:pt x="762" y="49"/>
                </a:lnTo>
                <a:lnTo>
                  <a:pt x="751" y="44"/>
                </a:lnTo>
                <a:lnTo>
                  <a:pt x="740" y="40"/>
                </a:lnTo>
                <a:lnTo>
                  <a:pt x="730" y="36"/>
                </a:lnTo>
                <a:lnTo>
                  <a:pt x="720" y="33"/>
                </a:lnTo>
                <a:lnTo>
                  <a:pt x="710" y="29"/>
                </a:lnTo>
                <a:lnTo>
                  <a:pt x="700" y="26"/>
                </a:lnTo>
                <a:lnTo>
                  <a:pt x="690" y="23"/>
                </a:lnTo>
                <a:lnTo>
                  <a:pt x="681" y="21"/>
                </a:lnTo>
                <a:lnTo>
                  <a:pt x="671" y="18"/>
                </a:lnTo>
                <a:lnTo>
                  <a:pt x="661" y="15"/>
                </a:lnTo>
                <a:lnTo>
                  <a:pt x="651" y="12"/>
                </a:lnTo>
                <a:lnTo>
                  <a:pt x="644" y="11"/>
                </a:lnTo>
                <a:lnTo>
                  <a:pt x="635" y="8"/>
                </a:lnTo>
                <a:lnTo>
                  <a:pt x="627" y="7"/>
                </a:lnTo>
                <a:lnTo>
                  <a:pt x="621" y="5"/>
                </a:lnTo>
                <a:lnTo>
                  <a:pt x="615" y="5"/>
                </a:lnTo>
                <a:lnTo>
                  <a:pt x="609" y="3"/>
                </a:lnTo>
                <a:lnTo>
                  <a:pt x="603" y="1"/>
                </a:lnTo>
                <a:lnTo>
                  <a:pt x="599" y="0"/>
                </a:lnTo>
                <a:lnTo>
                  <a:pt x="596" y="0"/>
                </a:lnTo>
                <a:lnTo>
                  <a:pt x="590" y="0"/>
                </a:lnTo>
                <a:lnTo>
                  <a:pt x="589" y="0"/>
                </a:lnTo>
                <a:lnTo>
                  <a:pt x="589" y="0"/>
                </a:lnTo>
                <a:close/>
              </a:path>
            </a:pathLst>
          </a:custGeom>
          <a:solidFill>
            <a:srgbClr val="FFCC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5" name="Freeform 9"/>
          <p:cNvSpPr>
            <a:spLocks/>
          </p:cNvSpPr>
          <p:nvPr/>
        </p:nvSpPr>
        <p:spPr bwMode="auto">
          <a:xfrm>
            <a:off x="4489450" y="5121275"/>
            <a:ext cx="1304925" cy="1035050"/>
          </a:xfrm>
          <a:custGeom>
            <a:avLst/>
            <a:gdLst>
              <a:gd name="T0" fmla="*/ 123 w 2467"/>
              <a:gd name="T1" fmla="*/ 516 h 1954"/>
              <a:gd name="T2" fmla="*/ 242 w 2467"/>
              <a:gd name="T3" fmla="*/ 557 h 1954"/>
              <a:gd name="T4" fmla="*/ 307 w 2467"/>
              <a:gd name="T5" fmla="*/ 629 h 1954"/>
              <a:gd name="T6" fmla="*/ 306 w 2467"/>
              <a:gd name="T7" fmla="*/ 718 h 1954"/>
              <a:gd name="T8" fmla="*/ 245 w 2467"/>
              <a:gd name="T9" fmla="*/ 783 h 1954"/>
              <a:gd name="T10" fmla="*/ 164 w 2467"/>
              <a:gd name="T11" fmla="*/ 829 h 1954"/>
              <a:gd name="T12" fmla="*/ 79 w 2467"/>
              <a:gd name="T13" fmla="*/ 868 h 1954"/>
              <a:gd name="T14" fmla="*/ 71 w 2467"/>
              <a:gd name="T15" fmla="*/ 960 h 1954"/>
              <a:gd name="T16" fmla="*/ 78 w 2467"/>
              <a:gd name="T17" fmla="*/ 1077 h 1954"/>
              <a:gd name="T18" fmla="*/ 113 w 2467"/>
              <a:gd name="T19" fmla="*/ 1213 h 1954"/>
              <a:gd name="T20" fmla="*/ 190 w 2467"/>
              <a:gd name="T21" fmla="*/ 1351 h 1954"/>
              <a:gd name="T22" fmla="*/ 325 w 2467"/>
              <a:gd name="T23" fmla="*/ 1450 h 1954"/>
              <a:gd name="T24" fmla="*/ 508 w 2467"/>
              <a:gd name="T25" fmla="*/ 1485 h 1954"/>
              <a:gd name="T26" fmla="*/ 695 w 2467"/>
              <a:gd name="T27" fmla="*/ 1476 h 1954"/>
              <a:gd name="T28" fmla="*/ 843 w 2467"/>
              <a:gd name="T29" fmla="*/ 1454 h 1954"/>
              <a:gd name="T30" fmla="*/ 926 w 2467"/>
              <a:gd name="T31" fmla="*/ 1451 h 1954"/>
              <a:gd name="T32" fmla="*/ 1000 w 2467"/>
              <a:gd name="T33" fmla="*/ 1499 h 1954"/>
              <a:gd name="T34" fmla="*/ 1107 w 2467"/>
              <a:gd name="T35" fmla="*/ 1550 h 1954"/>
              <a:gd name="T36" fmla="*/ 1241 w 2467"/>
              <a:gd name="T37" fmla="*/ 1588 h 1954"/>
              <a:gd name="T38" fmla="*/ 1390 w 2467"/>
              <a:gd name="T39" fmla="*/ 1588 h 1954"/>
              <a:gd name="T40" fmla="*/ 1537 w 2467"/>
              <a:gd name="T41" fmla="*/ 1521 h 1954"/>
              <a:gd name="T42" fmla="*/ 1669 w 2467"/>
              <a:gd name="T43" fmla="*/ 1402 h 1954"/>
              <a:gd name="T44" fmla="*/ 1774 w 2467"/>
              <a:gd name="T45" fmla="*/ 1267 h 1954"/>
              <a:gd name="T46" fmla="*/ 1844 w 2467"/>
              <a:gd name="T47" fmla="*/ 1156 h 1954"/>
              <a:gd name="T48" fmla="*/ 1874 w 2467"/>
              <a:gd name="T49" fmla="*/ 1127 h 1954"/>
              <a:gd name="T50" fmla="*/ 1904 w 2467"/>
              <a:gd name="T51" fmla="*/ 1247 h 1954"/>
              <a:gd name="T52" fmla="*/ 1972 w 2467"/>
              <a:gd name="T53" fmla="*/ 1444 h 1954"/>
              <a:gd name="T54" fmla="*/ 2075 w 2467"/>
              <a:gd name="T55" fmla="*/ 1662 h 1954"/>
              <a:gd name="T56" fmla="*/ 2220 w 2467"/>
              <a:gd name="T57" fmla="*/ 1852 h 1954"/>
              <a:gd name="T58" fmla="*/ 2353 w 2467"/>
              <a:gd name="T59" fmla="*/ 1941 h 1954"/>
              <a:gd name="T60" fmla="*/ 2446 w 2467"/>
              <a:gd name="T61" fmla="*/ 1939 h 1954"/>
              <a:gd name="T62" fmla="*/ 2465 w 2467"/>
              <a:gd name="T63" fmla="*/ 1842 h 1954"/>
              <a:gd name="T64" fmla="*/ 2443 w 2467"/>
              <a:gd name="T65" fmla="*/ 1718 h 1954"/>
              <a:gd name="T66" fmla="*/ 2396 w 2467"/>
              <a:gd name="T67" fmla="*/ 1580 h 1954"/>
              <a:gd name="T68" fmla="*/ 2347 w 2467"/>
              <a:gd name="T69" fmla="*/ 1459 h 1954"/>
              <a:gd name="T70" fmla="*/ 2289 w 2467"/>
              <a:gd name="T71" fmla="*/ 1357 h 1954"/>
              <a:gd name="T72" fmla="*/ 2187 w 2467"/>
              <a:gd name="T73" fmla="*/ 1249 h 1954"/>
              <a:gd name="T74" fmla="*/ 2070 w 2467"/>
              <a:gd name="T75" fmla="*/ 1151 h 1954"/>
              <a:gd name="T76" fmla="*/ 1964 w 2467"/>
              <a:gd name="T77" fmla="*/ 1074 h 1954"/>
              <a:gd name="T78" fmla="*/ 1898 w 2467"/>
              <a:gd name="T79" fmla="*/ 1028 h 1954"/>
              <a:gd name="T80" fmla="*/ 1917 w 2467"/>
              <a:gd name="T81" fmla="*/ 929 h 1954"/>
              <a:gd name="T82" fmla="*/ 1917 w 2467"/>
              <a:gd name="T83" fmla="*/ 747 h 1954"/>
              <a:gd name="T84" fmla="*/ 1846 w 2467"/>
              <a:gd name="T85" fmla="*/ 545 h 1954"/>
              <a:gd name="T86" fmla="*/ 1651 w 2467"/>
              <a:gd name="T87" fmla="*/ 383 h 1954"/>
              <a:gd name="T88" fmla="*/ 1416 w 2467"/>
              <a:gd name="T89" fmla="*/ 317 h 1954"/>
              <a:gd name="T90" fmla="*/ 1397 w 2467"/>
              <a:gd name="T91" fmla="*/ 221 h 1954"/>
              <a:gd name="T92" fmla="*/ 1355 w 2467"/>
              <a:gd name="T93" fmla="*/ 125 h 1954"/>
              <a:gd name="T94" fmla="*/ 1276 w 2467"/>
              <a:gd name="T95" fmla="*/ 41 h 1954"/>
              <a:gd name="T96" fmla="*/ 1147 w 2467"/>
              <a:gd name="T97" fmla="*/ 2 h 1954"/>
              <a:gd name="T98" fmla="*/ 1004 w 2467"/>
              <a:gd name="T99" fmla="*/ 13 h 1954"/>
              <a:gd name="T100" fmla="*/ 901 w 2467"/>
              <a:gd name="T101" fmla="*/ 55 h 1954"/>
              <a:gd name="T102" fmla="*/ 822 w 2467"/>
              <a:gd name="T103" fmla="*/ 118 h 1954"/>
              <a:gd name="T104" fmla="*/ 775 w 2467"/>
              <a:gd name="T105" fmla="*/ 151 h 1954"/>
              <a:gd name="T106" fmla="*/ 690 w 2467"/>
              <a:gd name="T107" fmla="*/ 65 h 1954"/>
              <a:gd name="T108" fmla="*/ 612 w 2467"/>
              <a:gd name="T109" fmla="*/ 32 h 1954"/>
              <a:gd name="T110" fmla="*/ 516 w 2467"/>
              <a:gd name="T111" fmla="*/ 36 h 1954"/>
              <a:gd name="T112" fmla="*/ 423 w 2467"/>
              <a:gd name="T113" fmla="*/ 77 h 1954"/>
              <a:gd name="T114" fmla="*/ 344 w 2467"/>
              <a:gd name="T115" fmla="*/ 152 h 1954"/>
              <a:gd name="T116" fmla="*/ 305 w 2467"/>
              <a:gd name="T117" fmla="*/ 244 h 1954"/>
              <a:gd name="T118" fmla="*/ 217 w 2467"/>
              <a:gd name="T119" fmla="*/ 232 h 1954"/>
              <a:gd name="T120" fmla="*/ 82 w 2467"/>
              <a:gd name="T121" fmla="*/ 252 h 1954"/>
              <a:gd name="T122" fmla="*/ 0 w 2467"/>
              <a:gd name="T123" fmla="*/ 354 h 1954"/>
              <a:gd name="T124" fmla="*/ 28 w 2467"/>
              <a:gd name="T125" fmla="*/ 485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67" h="1954">
                <a:moveTo>
                  <a:pt x="43" y="519"/>
                </a:moveTo>
                <a:lnTo>
                  <a:pt x="44" y="518"/>
                </a:lnTo>
                <a:lnTo>
                  <a:pt x="51" y="517"/>
                </a:lnTo>
                <a:lnTo>
                  <a:pt x="54" y="516"/>
                </a:lnTo>
                <a:lnTo>
                  <a:pt x="59" y="516"/>
                </a:lnTo>
                <a:lnTo>
                  <a:pt x="65" y="516"/>
                </a:lnTo>
                <a:lnTo>
                  <a:pt x="72" y="516"/>
                </a:lnTo>
                <a:lnTo>
                  <a:pt x="79" y="515"/>
                </a:lnTo>
                <a:lnTo>
                  <a:pt x="87" y="515"/>
                </a:lnTo>
                <a:lnTo>
                  <a:pt x="94" y="515"/>
                </a:lnTo>
                <a:lnTo>
                  <a:pt x="104" y="515"/>
                </a:lnTo>
                <a:lnTo>
                  <a:pt x="113" y="515"/>
                </a:lnTo>
                <a:lnTo>
                  <a:pt x="123" y="516"/>
                </a:lnTo>
                <a:lnTo>
                  <a:pt x="134" y="517"/>
                </a:lnTo>
                <a:lnTo>
                  <a:pt x="145" y="520"/>
                </a:lnTo>
                <a:lnTo>
                  <a:pt x="155" y="521"/>
                </a:lnTo>
                <a:lnTo>
                  <a:pt x="165" y="524"/>
                </a:lnTo>
                <a:lnTo>
                  <a:pt x="176" y="527"/>
                </a:lnTo>
                <a:lnTo>
                  <a:pt x="188" y="530"/>
                </a:lnTo>
                <a:lnTo>
                  <a:pt x="198" y="533"/>
                </a:lnTo>
                <a:lnTo>
                  <a:pt x="210" y="539"/>
                </a:lnTo>
                <a:lnTo>
                  <a:pt x="215" y="541"/>
                </a:lnTo>
                <a:lnTo>
                  <a:pt x="220" y="544"/>
                </a:lnTo>
                <a:lnTo>
                  <a:pt x="226" y="548"/>
                </a:lnTo>
                <a:lnTo>
                  <a:pt x="232" y="551"/>
                </a:lnTo>
                <a:lnTo>
                  <a:pt x="242" y="557"/>
                </a:lnTo>
                <a:lnTo>
                  <a:pt x="252" y="565"/>
                </a:lnTo>
                <a:lnTo>
                  <a:pt x="256" y="568"/>
                </a:lnTo>
                <a:lnTo>
                  <a:pt x="262" y="573"/>
                </a:lnTo>
                <a:lnTo>
                  <a:pt x="267" y="577"/>
                </a:lnTo>
                <a:lnTo>
                  <a:pt x="273" y="583"/>
                </a:lnTo>
                <a:lnTo>
                  <a:pt x="276" y="586"/>
                </a:lnTo>
                <a:lnTo>
                  <a:pt x="282" y="591"/>
                </a:lnTo>
                <a:lnTo>
                  <a:pt x="285" y="596"/>
                </a:lnTo>
                <a:lnTo>
                  <a:pt x="290" y="602"/>
                </a:lnTo>
                <a:lnTo>
                  <a:pt x="294" y="608"/>
                </a:lnTo>
                <a:lnTo>
                  <a:pt x="298" y="614"/>
                </a:lnTo>
                <a:lnTo>
                  <a:pt x="302" y="621"/>
                </a:lnTo>
                <a:lnTo>
                  <a:pt x="307" y="629"/>
                </a:lnTo>
                <a:lnTo>
                  <a:pt x="309" y="634"/>
                </a:lnTo>
                <a:lnTo>
                  <a:pt x="311" y="641"/>
                </a:lnTo>
                <a:lnTo>
                  <a:pt x="313" y="647"/>
                </a:lnTo>
                <a:lnTo>
                  <a:pt x="315" y="654"/>
                </a:lnTo>
                <a:lnTo>
                  <a:pt x="315" y="659"/>
                </a:lnTo>
                <a:lnTo>
                  <a:pt x="317" y="666"/>
                </a:lnTo>
                <a:lnTo>
                  <a:pt x="317" y="672"/>
                </a:lnTo>
                <a:lnTo>
                  <a:pt x="318" y="679"/>
                </a:lnTo>
                <a:lnTo>
                  <a:pt x="315" y="690"/>
                </a:lnTo>
                <a:lnTo>
                  <a:pt x="313" y="702"/>
                </a:lnTo>
                <a:lnTo>
                  <a:pt x="311" y="707"/>
                </a:lnTo>
                <a:lnTo>
                  <a:pt x="309" y="713"/>
                </a:lnTo>
                <a:lnTo>
                  <a:pt x="306" y="718"/>
                </a:lnTo>
                <a:lnTo>
                  <a:pt x="303" y="725"/>
                </a:lnTo>
                <a:lnTo>
                  <a:pt x="299" y="729"/>
                </a:lnTo>
                <a:lnTo>
                  <a:pt x="296" y="735"/>
                </a:lnTo>
                <a:lnTo>
                  <a:pt x="291" y="740"/>
                </a:lnTo>
                <a:lnTo>
                  <a:pt x="287" y="746"/>
                </a:lnTo>
                <a:lnTo>
                  <a:pt x="282" y="750"/>
                </a:lnTo>
                <a:lnTo>
                  <a:pt x="277" y="756"/>
                </a:lnTo>
                <a:lnTo>
                  <a:pt x="273" y="760"/>
                </a:lnTo>
                <a:lnTo>
                  <a:pt x="268" y="765"/>
                </a:lnTo>
                <a:lnTo>
                  <a:pt x="262" y="770"/>
                </a:lnTo>
                <a:lnTo>
                  <a:pt x="256" y="774"/>
                </a:lnTo>
                <a:lnTo>
                  <a:pt x="251" y="779"/>
                </a:lnTo>
                <a:lnTo>
                  <a:pt x="245" y="783"/>
                </a:lnTo>
                <a:lnTo>
                  <a:pt x="239" y="787"/>
                </a:lnTo>
                <a:lnTo>
                  <a:pt x="233" y="792"/>
                </a:lnTo>
                <a:lnTo>
                  <a:pt x="228" y="796"/>
                </a:lnTo>
                <a:lnTo>
                  <a:pt x="222" y="801"/>
                </a:lnTo>
                <a:lnTo>
                  <a:pt x="216" y="804"/>
                </a:lnTo>
                <a:lnTo>
                  <a:pt x="209" y="807"/>
                </a:lnTo>
                <a:lnTo>
                  <a:pt x="203" y="810"/>
                </a:lnTo>
                <a:lnTo>
                  <a:pt x="196" y="814"/>
                </a:lnTo>
                <a:lnTo>
                  <a:pt x="190" y="817"/>
                </a:lnTo>
                <a:lnTo>
                  <a:pt x="183" y="820"/>
                </a:lnTo>
                <a:lnTo>
                  <a:pt x="176" y="823"/>
                </a:lnTo>
                <a:lnTo>
                  <a:pt x="171" y="827"/>
                </a:lnTo>
                <a:lnTo>
                  <a:pt x="164" y="829"/>
                </a:lnTo>
                <a:lnTo>
                  <a:pt x="158" y="832"/>
                </a:lnTo>
                <a:lnTo>
                  <a:pt x="152" y="834"/>
                </a:lnTo>
                <a:lnTo>
                  <a:pt x="147" y="838"/>
                </a:lnTo>
                <a:lnTo>
                  <a:pt x="136" y="842"/>
                </a:lnTo>
                <a:lnTo>
                  <a:pt x="126" y="848"/>
                </a:lnTo>
                <a:lnTo>
                  <a:pt x="115" y="851"/>
                </a:lnTo>
                <a:lnTo>
                  <a:pt x="106" y="854"/>
                </a:lnTo>
                <a:lnTo>
                  <a:pt x="99" y="856"/>
                </a:lnTo>
                <a:lnTo>
                  <a:pt x="92" y="860"/>
                </a:lnTo>
                <a:lnTo>
                  <a:pt x="82" y="863"/>
                </a:lnTo>
                <a:lnTo>
                  <a:pt x="80" y="865"/>
                </a:lnTo>
                <a:lnTo>
                  <a:pt x="79" y="865"/>
                </a:lnTo>
                <a:lnTo>
                  <a:pt x="79" y="868"/>
                </a:lnTo>
                <a:lnTo>
                  <a:pt x="78" y="872"/>
                </a:lnTo>
                <a:lnTo>
                  <a:pt x="77" y="878"/>
                </a:lnTo>
                <a:lnTo>
                  <a:pt x="76" y="884"/>
                </a:lnTo>
                <a:lnTo>
                  <a:pt x="75" y="892"/>
                </a:lnTo>
                <a:lnTo>
                  <a:pt x="73" y="902"/>
                </a:lnTo>
                <a:lnTo>
                  <a:pt x="73" y="914"/>
                </a:lnTo>
                <a:lnTo>
                  <a:pt x="72" y="920"/>
                </a:lnTo>
                <a:lnTo>
                  <a:pt x="72" y="925"/>
                </a:lnTo>
                <a:lnTo>
                  <a:pt x="71" y="932"/>
                </a:lnTo>
                <a:lnTo>
                  <a:pt x="71" y="940"/>
                </a:lnTo>
                <a:lnTo>
                  <a:pt x="71" y="946"/>
                </a:lnTo>
                <a:lnTo>
                  <a:pt x="71" y="953"/>
                </a:lnTo>
                <a:lnTo>
                  <a:pt x="71" y="960"/>
                </a:lnTo>
                <a:lnTo>
                  <a:pt x="71" y="969"/>
                </a:lnTo>
                <a:lnTo>
                  <a:pt x="71" y="976"/>
                </a:lnTo>
                <a:lnTo>
                  <a:pt x="71" y="984"/>
                </a:lnTo>
                <a:lnTo>
                  <a:pt x="71" y="992"/>
                </a:lnTo>
                <a:lnTo>
                  <a:pt x="71" y="1002"/>
                </a:lnTo>
                <a:lnTo>
                  <a:pt x="71" y="1011"/>
                </a:lnTo>
                <a:lnTo>
                  <a:pt x="72" y="1019"/>
                </a:lnTo>
                <a:lnTo>
                  <a:pt x="73" y="1029"/>
                </a:lnTo>
                <a:lnTo>
                  <a:pt x="75" y="1039"/>
                </a:lnTo>
                <a:lnTo>
                  <a:pt x="75" y="1048"/>
                </a:lnTo>
                <a:lnTo>
                  <a:pt x="76" y="1058"/>
                </a:lnTo>
                <a:lnTo>
                  <a:pt x="77" y="1068"/>
                </a:lnTo>
                <a:lnTo>
                  <a:pt x="78" y="1077"/>
                </a:lnTo>
                <a:lnTo>
                  <a:pt x="79" y="1087"/>
                </a:lnTo>
                <a:lnTo>
                  <a:pt x="81" y="1097"/>
                </a:lnTo>
                <a:lnTo>
                  <a:pt x="82" y="1107"/>
                </a:lnTo>
                <a:lnTo>
                  <a:pt x="86" y="1118"/>
                </a:lnTo>
                <a:lnTo>
                  <a:pt x="88" y="1128"/>
                </a:lnTo>
                <a:lnTo>
                  <a:pt x="90" y="1139"/>
                </a:lnTo>
                <a:lnTo>
                  <a:pt x="92" y="1150"/>
                </a:lnTo>
                <a:lnTo>
                  <a:pt x="95" y="1161"/>
                </a:lnTo>
                <a:lnTo>
                  <a:pt x="99" y="1171"/>
                </a:lnTo>
                <a:lnTo>
                  <a:pt x="102" y="1182"/>
                </a:lnTo>
                <a:lnTo>
                  <a:pt x="105" y="1192"/>
                </a:lnTo>
                <a:lnTo>
                  <a:pt x="110" y="1203"/>
                </a:lnTo>
                <a:lnTo>
                  <a:pt x="113" y="1213"/>
                </a:lnTo>
                <a:lnTo>
                  <a:pt x="116" y="1224"/>
                </a:lnTo>
                <a:lnTo>
                  <a:pt x="121" y="1235"/>
                </a:lnTo>
                <a:lnTo>
                  <a:pt x="126" y="1246"/>
                </a:lnTo>
                <a:lnTo>
                  <a:pt x="130" y="1256"/>
                </a:lnTo>
                <a:lnTo>
                  <a:pt x="136" y="1267"/>
                </a:lnTo>
                <a:lnTo>
                  <a:pt x="141" y="1278"/>
                </a:lnTo>
                <a:lnTo>
                  <a:pt x="148" y="1289"/>
                </a:lnTo>
                <a:lnTo>
                  <a:pt x="153" y="1299"/>
                </a:lnTo>
                <a:lnTo>
                  <a:pt x="160" y="1310"/>
                </a:lnTo>
                <a:lnTo>
                  <a:pt x="167" y="1319"/>
                </a:lnTo>
                <a:lnTo>
                  <a:pt x="174" y="1330"/>
                </a:lnTo>
                <a:lnTo>
                  <a:pt x="181" y="1340"/>
                </a:lnTo>
                <a:lnTo>
                  <a:pt x="190" y="1351"/>
                </a:lnTo>
                <a:lnTo>
                  <a:pt x="197" y="1361"/>
                </a:lnTo>
                <a:lnTo>
                  <a:pt x="207" y="1372"/>
                </a:lnTo>
                <a:lnTo>
                  <a:pt x="215" y="1381"/>
                </a:lnTo>
                <a:lnTo>
                  <a:pt x="224" y="1390"/>
                </a:lnTo>
                <a:lnTo>
                  <a:pt x="233" y="1397"/>
                </a:lnTo>
                <a:lnTo>
                  <a:pt x="244" y="1406"/>
                </a:lnTo>
                <a:lnTo>
                  <a:pt x="254" y="1413"/>
                </a:lnTo>
                <a:lnTo>
                  <a:pt x="265" y="1420"/>
                </a:lnTo>
                <a:lnTo>
                  <a:pt x="276" y="1427"/>
                </a:lnTo>
                <a:lnTo>
                  <a:pt x="288" y="1434"/>
                </a:lnTo>
                <a:lnTo>
                  <a:pt x="299" y="1439"/>
                </a:lnTo>
                <a:lnTo>
                  <a:pt x="312" y="1444"/>
                </a:lnTo>
                <a:lnTo>
                  <a:pt x="325" y="1450"/>
                </a:lnTo>
                <a:lnTo>
                  <a:pt x="338" y="1455"/>
                </a:lnTo>
                <a:lnTo>
                  <a:pt x="352" y="1459"/>
                </a:lnTo>
                <a:lnTo>
                  <a:pt x="365" y="1463"/>
                </a:lnTo>
                <a:lnTo>
                  <a:pt x="379" y="1466"/>
                </a:lnTo>
                <a:lnTo>
                  <a:pt x="393" y="1471"/>
                </a:lnTo>
                <a:lnTo>
                  <a:pt x="405" y="1473"/>
                </a:lnTo>
                <a:lnTo>
                  <a:pt x="421" y="1475"/>
                </a:lnTo>
                <a:lnTo>
                  <a:pt x="435" y="1477"/>
                </a:lnTo>
                <a:lnTo>
                  <a:pt x="450" y="1479"/>
                </a:lnTo>
                <a:lnTo>
                  <a:pt x="463" y="1480"/>
                </a:lnTo>
                <a:lnTo>
                  <a:pt x="479" y="1481"/>
                </a:lnTo>
                <a:lnTo>
                  <a:pt x="493" y="1483"/>
                </a:lnTo>
                <a:lnTo>
                  <a:pt x="508" y="1485"/>
                </a:lnTo>
                <a:lnTo>
                  <a:pt x="522" y="1485"/>
                </a:lnTo>
                <a:lnTo>
                  <a:pt x="538" y="1485"/>
                </a:lnTo>
                <a:lnTo>
                  <a:pt x="552" y="1485"/>
                </a:lnTo>
                <a:lnTo>
                  <a:pt x="567" y="1486"/>
                </a:lnTo>
                <a:lnTo>
                  <a:pt x="582" y="1485"/>
                </a:lnTo>
                <a:lnTo>
                  <a:pt x="597" y="1485"/>
                </a:lnTo>
                <a:lnTo>
                  <a:pt x="611" y="1485"/>
                </a:lnTo>
                <a:lnTo>
                  <a:pt x="626" y="1485"/>
                </a:lnTo>
                <a:lnTo>
                  <a:pt x="640" y="1483"/>
                </a:lnTo>
                <a:lnTo>
                  <a:pt x="654" y="1481"/>
                </a:lnTo>
                <a:lnTo>
                  <a:pt x="668" y="1479"/>
                </a:lnTo>
                <a:lnTo>
                  <a:pt x="682" y="1478"/>
                </a:lnTo>
                <a:lnTo>
                  <a:pt x="695" y="1476"/>
                </a:lnTo>
                <a:lnTo>
                  <a:pt x="709" y="1475"/>
                </a:lnTo>
                <a:lnTo>
                  <a:pt x="722" y="1474"/>
                </a:lnTo>
                <a:lnTo>
                  <a:pt x="735" y="1473"/>
                </a:lnTo>
                <a:lnTo>
                  <a:pt x="747" y="1471"/>
                </a:lnTo>
                <a:lnTo>
                  <a:pt x="759" y="1468"/>
                </a:lnTo>
                <a:lnTo>
                  <a:pt x="771" y="1466"/>
                </a:lnTo>
                <a:lnTo>
                  <a:pt x="783" y="1465"/>
                </a:lnTo>
                <a:lnTo>
                  <a:pt x="794" y="1463"/>
                </a:lnTo>
                <a:lnTo>
                  <a:pt x="805" y="1462"/>
                </a:lnTo>
                <a:lnTo>
                  <a:pt x="815" y="1460"/>
                </a:lnTo>
                <a:lnTo>
                  <a:pt x="826" y="1459"/>
                </a:lnTo>
                <a:lnTo>
                  <a:pt x="834" y="1455"/>
                </a:lnTo>
                <a:lnTo>
                  <a:pt x="843" y="1454"/>
                </a:lnTo>
                <a:lnTo>
                  <a:pt x="852" y="1452"/>
                </a:lnTo>
                <a:lnTo>
                  <a:pt x="861" y="1451"/>
                </a:lnTo>
                <a:lnTo>
                  <a:pt x="867" y="1449"/>
                </a:lnTo>
                <a:lnTo>
                  <a:pt x="875" y="1448"/>
                </a:lnTo>
                <a:lnTo>
                  <a:pt x="882" y="1445"/>
                </a:lnTo>
                <a:lnTo>
                  <a:pt x="888" y="1445"/>
                </a:lnTo>
                <a:lnTo>
                  <a:pt x="897" y="1442"/>
                </a:lnTo>
                <a:lnTo>
                  <a:pt x="905" y="1441"/>
                </a:lnTo>
                <a:lnTo>
                  <a:pt x="909" y="1440"/>
                </a:lnTo>
                <a:lnTo>
                  <a:pt x="911" y="1440"/>
                </a:lnTo>
                <a:lnTo>
                  <a:pt x="913" y="1441"/>
                </a:lnTo>
                <a:lnTo>
                  <a:pt x="921" y="1448"/>
                </a:lnTo>
                <a:lnTo>
                  <a:pt x="926" y="1451"/>
                </a:lnTo>
                <a:lnTo>
                  <a:pt x="934" y="1456"/>
                </a:lnTo>
                <a:lnTo>
                  <a:pt x="937" y="1460"/>
                </a:lnTo>
                <a:lnTo>
                  <a:pt x="942" y="1463"/>
                </a:lnTo>
                <a:lnTo>
                  <a:pt x="946" y="1466"/>
                </a:lnTo>
                <a:lnTo>
                  <a:pt x="953" y="1469"/>
                </a:lnTo>
                <a:lnTo>
                  <a:pt x="957" y="1473"/>
                </a:lnTo>
                <a:lnTo>
                  <a:pt x="963" y="1476"/>
                </a:lnTo>
                <a:lnTo>
                  <a:pt x="967" y="1479"/>
                </a:lnTo>
                <a:lnTo>
                  <a:pt x="974" y="1483"/>
                </a:lnTo>
                <a:lnTo>
                  <a:pt x="979" y="1486"/>
                </a:lnTo>
                <a:lnTo>
                  <a:pt x="986" y="1490"/>
                </a:lnTo>
                <a:lnTo>
                  <a:pt x="992" y="1495"/>
                </a:lnTo>
                <a:lnTo>
                  <a:pt x="1000" y="1499"/>
                </a:lnTo>
                <a:lnTo>
                  <a:pt x="1006" y="1502"/>
                </a:lnTo>
                <a:lnTo>
                  <a:pt x="1013" y="1506"/>
                </a:lnTo>
                <a:lnTo>
                  <a:pt x="1021" y="1510"/>
                </a:lnTo>
                <a:lnTo>
                  <a:pt x="1029" y="1514"/>
                </a:lnTo>
                <a:lnTo>
                  <a:pt x="1037" y="1518"/>
                </a:lnTo>
                <a:lnTo>
                  <a:pt x="1046" y="1523"/>
                </a:lnTo>
                <a:lnTo>
                  <a:pt x="1053" y="1526"/>
                </a:lnTo>
                <a:lnTo>
                  <a:pt x="1063" y="1532"/>
                </a:lnTo>
                <a:lnTo>
                  <a:pt x="1071" y="1535"/>
                </a:lnTo>
                <a:lnTo>
                  <a:pt x="1080" y="1540"/>
                </a:lnTo>
                <a:lnTo>
                  <a:pt x="1089" y="1543"/>
                </a:lnTo>
                <a:lnTo>
                  <a:pt x="1098" y="1547"/>
                </a:lnTo>
                <a:lnTo>
                  <a:pt x="1107" y="1550"/>
                </a:lnTo>
                <a:lnTo>
                  <a:pt x="1117" y="1554"/>
                </a:lnTo>
                <a:lnTo>
                  <a:pt x="1127" y="1557"/>
                </a:lnTo>
                <a:lnTo>
                  <a:pt x="1137" y="1561"/>
                </a:lnTo>
                <a:lnTo>
                  <a:pt x="1147" y="1565"/>
                </a:lnTo>
                <a:lnTo>
                  <a:pt x="1156" y="1568"/>
                </a:lnTo>
                <a:lnTo>
                  <a:pt x="1166" y="1571"/>
                </a:lnTo>
                <a:lnTo>
                  <a:pt x="1176" y="1575"/>
                </a:lnTo>
                <a:lnTo>
                  <a:pt x="1186" y="1577"/>
                </a:lnTo>
                <a:lnTo>
                  <a:pt x="1197" y="1579"/>
                </a:lnTo>
                <a:lnTo>
                  <a:pt x="1208" y="1581"/>
                </a:lnTo>
                <a:lnTo>
                  <a:pt x="1220" y="1584"/>
                </a:lnTo>
                <a:lnTo>
                  <a:pt x="1230" y="1586"/>
                </a:lnTo>
                <a:lnTo>
                  <a:pt x="1241" y="1588"/>
                </a:lnTo>
                <a:lnTo>
                  <a:pt x="1252" y="1589"/>
                </a:lnTo>
                <a:lnTo>
                  <a:pt x="1264" y="1591"/>
                </a:lnTo>
                <a:lnTo>
                  <a:pt x="1275" y="1591"/>
                </a:lnTo>
                <a:lnTo>
                  <a:pt x="1287" y="1592"/>
                </a:lnTo>
                <a:lnTo>
                  <a:pt x="1298" y="1593"/>
                </a:lnTo>
                <a:lnTo>
                  <a:pt x="1310" y="1594"/>
                </a:lnTo>
                <a:lnTo>
                  <a:pt x="1321" y="1593"/>
                </a:lnTo>
                <a:lnTo>
                  <a:pt x="1333" y="1593"/>
                </a:lnTo>
                <a:lnTo>
                  <a:pt x="1344" y="1592"/>
                </a:lnTo>
                <a:lnTo>
                  <a:pt x="1356" y="1592"/>
                </a:lnTo>
                <a:lnTo>
                  <a:pt x="1367" y="1590"/>
                </a:lnTo>
                <a:lnTo>
                  <a:pt x="1379" y="1589"/>
                </a:lnTo>
                <a:lnTo>
                  <a:pt x="1390" y="1588"/>
                </a:lnTo>
                <a:lnTo>
                  <a:pt x="1403" y="1587"/>
                </a:lnTo>
                <a:lnTo>
                  <a:pt x="1414" y="1583"/>
                </a:lnTo>
                <a:lnTo>
                  <a:pt x="1426" y="1580"/>
                </a:lnTo>
                <a:lnTo>
                  <a:pt x="1437" y="1576"/>
                </a:lnTo>
                <a:lnTo>
                  <a:pt x="1449" y="1571"/>
                </a:lnTo>
                <a:lnTo>
                  <a:pt x="1459" y="1566"/>
                </a:lnTo>
                <a:lnTo>
                  <a:pt x="1472" y="1561"/>
                </a:lnTo>
                <a:lnTo>
                  <a:pt x="1483" y="1556"/>
                </a:lnTo>
                <a:lnTo>
                  <a:pt x="1495" y="1550"/>
                </a:lnTo>
                <a:lnTo>
                  <a:pt x="1505" y="1543"/>
                </a:lnTo>
                <a:lnTo>
                  <a:pt x="1516" y="1536"/>
                </a:lnTo>
                <a:lnTo>
                  <a:pt x="1525" y="1529"/>
                </a:lnTo>
                <a:lnTo>
                  <a:pt x="1537" y="1521"/>
                </a:lnTo>
                <a:lnTo>
                  <a:pt x="1547" y="1512"/>
                </a:lnTo>
                <a:lnTo>
                  <a:pt x="1558" y="1504"/>
                </a:lnTo>
                <a:lnTo>
                  <a:pt x="1569" y="1497"/>
                </a:lnTo>
                <a:lnTo>
                  <a:pt x="1580" y="1489"/>
                </a:lnTo>
                <a:lnTo>
                  <a:pt x="1590" y="1479"/>
                </a:lnTo>
                <a:lnTo>
                  <a:pt x="1600" y="1469"/>
                </a:lnTo>
                <a:lnTo>
                  <a:pt x="1610" y="1460"/>
                </a:lnTo>
                <a:lnTo>
                  <a:pt x="1621" y="1451"/>
                </a:lnTo>
                <a:lnTo>
                  <a:pt x="1631" y="1441"/>
                </a:lnTo>
                <a:lnTo>
                  <a:pt x="1640" y="1431"/>
                </a:lnTo>
                <a:lnTo>
                  <a:pt x="1650" y="1421"/>
                </a:lnTo>
                <a:lnTo>
                  <a:pt x="1660" y="1413"/>
                </a:lnTo>
                <a:lnTo>
                  <a:pt x="1669" y="1402"/>
                </a:lnTo>
                <a:lnTo>
                  <a:pt x="1678" y="1391"/>
                </a:lnTo>
                <a:lnTo>
                  <a:pt x="1686" y="1381"/>
                </a:lnTo>
                <a:lnTo>
                  <a:pt x="1696" y="1371"/>
                </a:lnTo>
                <a:lnTo>
                  <a:pt x="1704" y="1360"/>
                </a:lnTo>
                <a:lnTo>
                  <a:pt x="1713" y="1349"/>
                </a:lnTo>
                <a:lnTo>
                  <a:pt x="1721" y="1339"/>
                </a:lnTo>
                <a:lnTo>
                  <a:pt x="1730" y="1329"/>
                </a:lnTo>
                <a:lnTo>
                  <a:pt x="1737" y="1318"/>
                </a:lnTo>
                <a:lnTo>
                  <a:pt x="1744" y="1307"/>
                </a:lnTo>
                <a:lnTo>
                  <a:pt x="1752" y="1296"/>
                </a:lnTo>
                <a:lnTo>
                  <a:pt x="1760" y="1287"/>
                </a:lnTo>
                <a:lnTo>
                  <a:pt x="1766" y="1277"/>
                </a:lnTo>
                <a:lnTo>
                  <a:pt x="1774" y="1267"/>
                </a:lnTo>
                <a:lnTo>
                  <a:pt x="1781" y="1257"/>
                </a:lnTo>
                <a:lnTo>
                  <a:pt x="1788" y="1247"/>
                </a:lnTo>
                <a:lnTo>
                  <a:pt x="1794" y="1237"/>
                </a:lnTo>
                <a:lnTo>
                  <a:pt x="1799" y="1227"/>
                </a:lnTo>
                <a:lnTo>
                  <a:pt x="1805" y="1219"/>
                </a:lnTo>
                <a:lnTo>
                  <a:pt x="1811" y="1210"/>
                </a:lnTo>
                <a:lnTo>
                  <a:pt x="1817" y="1201"/>
                </a:lnTo>
                <a:lnTo>
                  <a:pt x="1822" y="1194"/>
                </a:lnTo>
                <a:lnTo>
                  <a:pt x="1828" y="1185"/>
                </a:lnTo>
                <a:lnTo>
                  <a:pt x="1833" y="1178"/>
                </a:lnTo>
                <a:lnTo>
                  <a:pt x="1836" y="1171"/>
                </a:lnTo>
                <a:lnTo>
                  <a:pt x="1841" y="1163"/>
                </a:lnTo>
                <a:lnTo>
                  <a:pt x="1844" y="1156"/>
                </a:lnTo>
                <a:lnTo>
                  <a:pt x="1848" y="1151"/>
                </a:lnTo>
                <a:lnTo>
                  <a:pt x="1851" y="1144"/>
                </a:lnTo>
                <a:lnTo>
                  <a:pt x="1854" y="1139"/>
                </a:lnTo>
                <a:lnTo>
                  <a:pt x="1857" y="1133"/>
                </a:lnTo>
                <a:lnTo>
                  <a:pt x="1860" y="1130"/>
                </a:lnTo>
                <a:lnTo>
                  <a:pt x="1864" y="1122"/>
                </a:lnTo>
                <a:lnTo>
                  <a:pt x="1868" y="1117"/>
                </a:lnTo>
                <a:lnTo>
                  <a:pt x="1870" y="1113"/>
                </a:lnTo>
                <a:lnTo>
                  <a:pt x="1871" y="1113"/>
                </a:lnTo>
                <a:lnTo>
                  <a:pt x="1871" y="1114"/>
                </a:lnTo>
                <a:lnTo>
                  <a:pt x="1872" y="1119"/>
                </a:lnTo>
                <a:lnTo>
                  <a:pt x="1872" y="1122"/>
                </a:lnTo>
                <a:lnTo>
                  <a:pt x="1874" y="1127"/>
                </a:lnTo>
                <a:lnTo>
                  <a:pt x="1875" y="1132"/>
                </a:lnTo>
                <a:lnTo>
                  <a:pt x="1877" y="1139"/>
                </a:lnTo>
                <a:lnTo>
                  <a:pt x="1878" y="1145"/>
                </a:lnTo>
                <a:lnTo>
                  <a:pt x="1880" y="1152"/>
                </a:lnTo>
                <a:lnTo>
                  <a:pt x="1881" y="1160"/>
                </a:lnTo>
                <a:lnTo>
                  <a:pt x="1885" y="1169"/>
                </a:lnTo>
                <a:lnTo>
                  <a:pt x="1886" y="1178"/>
                </a:lnTo>
                <a:lnTo>
                  <a:pt x="1889" y="1188"/>
                </a:lnTo>
                <a:lnTo>
                  <a:pt x="1892" y="1199"/>
                </a:lnTo>
                <a:lnTo>
                  <a:pt x="1895" y="1211"/>
                </a:lnTo>
                <a:lnTo>
                  <a:pt x="1898" y="1222"/>
                </a:lnTo>
                <a:lnTo>
                  <a:pt x="1901" y="1234"/>
                </a:lnTo>
                <a:lnTo>
                  <a:pt x="1904" y="1247"/>
                </a:lnTo>
                <a:lnTo>
                  <a:pt x="1909" y="1260"/>
                </a:lnTo>
                <a:lnTo>
                  <a:pt x="1912" y="1273"/>
                </a:lnTo>
                <a:lnTo>
                  <a:pt x="1916" y="1288"/>
                </a:lnTo>
                <a:lnTo>
                  <a:pt x="1921" y="1302"/>
                </a:lnTo>
                <a:lnTo>
                  <a:pt x="1926" y="1317"/>
                </a:lnTo>
                <a:lnTo>
                  <a:pt x="1931" y="1331"/>
                </a:lnTo>
                <a:lnTo>
                  <a:pt x="1936" y="1347"/>
                </a:lnTo>
                <a:lnTo>
                  <a:pt x="1940" y="1362"/>
                </a:lnTo>
                <a:lnTo>
                  <a:pt x="1947" y="1379"/>
                </a:lnTo>
                <a:lnTo>
                  <a:pt x="1952" y="1394"/>
                </a:lnTo>
                <a:lnTo>
                  <a:pt x="1959" y="1410"/>
                </a:lnTo>
                <a:lnTo>
                  <a:pt x="1966" y="1427"/>
                </a:lnTo>
                <a:lnTo>
                  <a:pt x="1972" y="1444"/>
                </a:lnTo>
                <a:lnTo>
                  <a:pt x="1979" y="1461"/>
                </a:lnTo>
                <a:lnTo>
                  <a:pt x="1985" y="1477"/>
                </a:lnTo>
                <a:lnTo>
                  <a:pt x="1992" y="1494"/>
                </a:lnTo>
                <a:lnTo>
                  <a:pt x="1999" y="1511"/>
                </a:lnTo>
                <a:lnTo>
                  <a:pt x="2006" y="1527"/>
                </a:lnTo>
                <a:lnTo>
                  <a:pt x="2015" y="1544"/>
                </a:lnTo>
                <a:lnTo>
                  <a:pt x="2022" y="1561"/>
                </a:lnTo>
                <a:lnTo>
                  <a:pt x="2031" y="1579"/>
                </a:lnTo>
                <a:lnTo>
                  <a:pt x="2039" y="1595"/>
                </a:lnTo>
                <a:lnTo>
                  <a:pt x="2048" y="1612"/>
                </a:lnTo>
                <a:lnTo>
                  <a:pt x="2056" y="1628"/>
                </a:lnTo>
                <a:lnTo>
                  <a:pt x="2066" y="1646"/>
                </a:lnTo>
                <a:lnTo>
                  <a:pt x="2075" y="1662"/>
                </a:lnTo>
                <a:lnTo>
                  <a:pt x="2085" y="1679"/>
                </a:lnTo>
                <a:lnTo>
                  <a:pt x="2095" y="1695"/>
                </a:lnTo>
                <a:lnTo>
                  <a:pt x="2106" y="1711"/>
                </a:lnTo>
                <a:lnTo>
                  <a:pt x="2116" y="1726"/>
                </a:lnTo>
                <a:lnTo>
                  <a:pt x="2125" y="1741"/>
                </a:lnTo>
                <a:lnTo>
                  <a:pt x="2136" y="1756"/>
                </a:lnTo>
                <a:lnTo>
                  <a:pt x="2148" y="1772"/>
                </a:lnTo>
                <a:lnTo>
                  <a:pt x="2159" y="1786"/>
                </a:lnTo>
                <a:lnTo>
                  <a:pt x="2171" y="1800"/>
                </a:lnTo>
                <a:lnTo>
                  <a:pt x="2182" y="1813"/>
                </a:lnTo>
                <a:lnTo>
                  <a:pt x="2195" y="1827"/>
                </a:lnTo>
                <a:lnTo>
                  <a:pt x="2208" y="1840"/>
                </a:lnTo>
                <a:lnTo>
                  <a:pt x="2220" y="1852"/>
                </a:lnTo>
                <a:lnTo>
                  <a:pt x="2233" y="1864"/>
                </a:lnTo>
                <a:lnTo>
                  <a:pt x="2247" y="1876"/>
                </a:lnTo>
                <a:lnTo>
                  <a:pt x="2260" y="1885"/>
                </a:lnTo>
                <a:lnTo>
                  <a:pt x="2273" y="1896"/>
                </a:lnTo>
                <a:lnTo>
                  <a:pt x="2287" y="1906"/>
                </a:lnTo>
                <a:lnTo>
                  <a:pt x="2303" y="1916"/>
                </a:lnTo>
                <a:lnTo>
                  <a:pt x="2307" y="1918"/>
                </a:lnTo>
                <a:lnTo>
                  <a:pt x="2313" y="1922"/>
                </a:lnTo>
                <a:lnTo>
                  <a:pt x="2318" y="1925"/>
                </a:lnTo>
                <a:lnTo>
                  <a:pt x="2324" y="1928"/>
                </a:lnTo>
                <a:lnTo>
                  <a:pt x="2333" y="1933"/>
                </a:lnTo>
                <a:lnTo>
                  <a:pt x="2344" y="1938"/>
                </a:lnTo>
                <a:lnTo>
                  <a:pt x="2353" y="1941"/>
                </a:lnTo>
                <a:lnTo>
                  <a:pt x="2362" y="1945"/>
                </a:lnTo>
                <a:lnTo>
                  <a:pt x="2371" y="1948"/>
                </a:lnTo>
                <a:lnTo>
                  <a:pt x="2379" y="1951"/>
                </a:lnTo>
                <a:lnTo>
                  <a:pt x="2386" y="1952"/>
                </a:lnTo>
                <a:lnTo>
                  <a:pt x="2394" y="1953"/>
                </a:lnTo>
                <a:lnTo>
                  <a:pt x="2400" y="1953"/>
                </a:lnTo>
                <a:lnTo>
                  <a:pt x="2408" y="1954"/>
                </a:lnTo>
                <a:lnTo>
                  <a:pt x="2413" y="1953"/>
                </a:lnTo>
                <a:lnTo>
                  <a:pt x="2420" y="1953"/>
                </a:lnTo>
                <a:lnTo>
                  <a:pt x="2425" y="1952"/>
                </a:lnTo>
                <a:lnTo>
                  <a:pt x="2431" y="1951"/>
                </a:lnTo>
                <a:lnTo>
                  <a:pt x="2439" y="1945"/>
                </a:lnTo>
                <a:lnTo>
                  <a:pt x="2446" y="1939"/>
                </a:lnTo>
                <a:lnTo>
                  <a:pt x="2452" y="1929"/>
                </a:lnTo>
                <a:lnTo>
                  <a:pt x="2458" y="1921"/>
                </a:lnTo>
                <a:lnTo>
                  <a:pt x="2459" y="1914"/>
                </a:lnTo>
                <a:lnTo>
                  <a:pt x="2460" y="1908"/>
                </a:lnTo>
                <a:lnTo>
                  <a:pt x="2462" y="1902"/>
                </a:lnTo>
                <a:lnTo>
                  <a:pt x="2464" y="1896"/>
                </a:lnTo>
                <a:lnTo>
                  <a:pt x="2465" y="1889"/>
                </a:lnTo>
                <a:lnTo>
                  <a:pt x="2466" y="1882"/>
                </a:lnTo>
                <a:lnTo>
                  <a:pt x="2466" y="1875"/>
                </a:lnTo>
                <a:lnTo>
                  <a:pt x="2467" y="1868"/>
                </a:lnTo>
                <a:lnTo>
                  <a:pt x="2466" y="1859"/>
                </a:lnTo>
                <a:lnTo>
                  <a:pt x="2466" y="1850"/>
                </a:lnTo>
                <a:lnTo>
                  <a:pt x="2465" y="1842"/>
                </a:lnTo>
                <a:lnTo>
                  <a:pt x="2465" y="1834"/>
                </a:lnTo>
                <a:lnTo>
                  <a:pt x="2464" y="1824"/>
                </a:lnTo>
                <a:lnTo>
                  <a:pt x="2463" y="1815"/>
                </a:lnTo>
                <a:lnTo>
                  <a:pt x="2462" y="1807"/>
                </a:lnTo>
                <a:lnTo>
                  <a:pt x="2460" y="1798"/>
                </a:lnTo>
                <a:lnTo>
                  <a:pt x="2458" y="1788"/>
                </a:lnTo>
                <a:lnTo>
                  <a:pt x="2456" y="1778"/>
                </a:lnTo>
                <a:lnTo>
                  <a:pt x="2454" y="1768"/>
                </a:lnTo>
                <a:lnTo>
                  <a:pt x="2453" y="1758"/>
                </a:lnTo>
                <a:lnTo>
                  <a:pt x="2450" y="1748"/>
                </a:lnTo>
                <a:lnTo>
                  <a:pt x="2447" y="1738"/>
                </a:lnTo>
                <a:lnTo>
                  <a:pt x="2445" y="1728"/>
                </a:lnTo>
                <a:lnTo>
                  <a:pt x="2443" y="1718"/>
                </a:lnTo>
                <a:lnTo>
                  <a:pt x="2440" y="1707"/>
                </a:lnTo>
                <a:lnTo>
                  <a:pt x="2436" y="1696"/>
                </a:lnTo>
                <a:lnTo>
                  <a:pt x="2433" y="1685"/>
                </a:lnTo>
                <a:lnTo>
                  <a:pt x="2430" y="1675"/>
                </a:lnTo>
                <a:lnTo>
                  <a:pt x="2425" y="1664"/>
                </a:lnTo>
                <a:lnTo>
                  <a:pt x="2422" y="1653"/>
                </a:lnTo>
                <a:lnTo>
                  <a:pt x="2419" y="1642"/>
                </a:lnTo>
                <a:lnTo>
                  <a:pt x="2416" y="1633"/>
                </a:lnTo>
                <a:lnTo>
                  <a:pt x="2411" y="1622"/>
                </a:lnTo>
                <a:lnTo>
                  <a:pt x="2408" y="1611"/>
                </a:lnTo>
                <a:lnTo>
                  <a:pt x="2404" y="1600"/>
                </a:lnTo>
                <a:lnTo>
                  <a:pt x="2400" y="1590"/>
                </a:lnTo>
                <a:lnTo>
                  <a:pt x="2396" y="1580"/>
                </a:lnTo>
                <a:lnTo>
                  <a:pt x="2393" y="1570"/>
                </a:lnTo>
                <a:lnTo>
                  <a:pt x="2389" y="1560"/>
                </a:lnTo>
                <a:lnTo>
                  <a:pt x="2386" y="1550"/>
                </a:lnTo>
                <a:lnTo>
                  <a:pt x="2382" y="1540"/>
                </a:lnTo>
                <a:lnTo>
                  <a:pt x="2377" y="1530"/>
                </a:lnTo>
                <a:lnTo>
                  <a:pt x="2373" y="1520"/>
                </a:lnTo>
                <a:lnTo>
                  <a:pt x="2370" y="1511"/>
                </a:lnTo>
                <a:lnTo>
                  <a:pt x="2365" y="1501"/>
                </a:lnTo>
                <a:lnTo>
                  <a:pt x="2361" y="1491"/>
                </a:lnTo>
                <a:lnTo>
                  <a:pt x="2358" y="1483"/>
                </a:lnTo>
                <a:lnTo>
                  <a:pt x="2354" y="1475"/>
                </a:lnTo>
                <a:lnTo>
                  <a:pt x="2350" y="1466"/>
                </a:lnTo>
                <a:lnTo>
                  <a:pt x="2347" y="1459"/>
                </a:lnTo>
                <a:lnTo>
                  <a:pt x="2342" y="1450"/>
                </a:lnTo>
                <a:lnTo>
                  <a:pt x="2339" y="1443"/>
                </a:lnTo>
                <a:lnTo>
                  <a:pt x="2336" y="1436"/>
                </a:lnTo>
                <a:lnTo>
                  <a:pt x="2332" y="1428"/>
                </a:lnTo>
                <a:lnTo>
                  <a:pt x="2329" y="1421"/>
                </a:lnTo>
                <a:lnTo>
                  <a:pt x="2327" y="1416"/>
                </a:lnTo>
                <a:lnTo>
                  <a:pt x="2321" y="1407"/>
                </a:lnTo>
                <a:lnTo>
                  <a:pt x="2317" y="1398"/>
                </a:lnTo>
                <a:lnTo>
                  <a:pt x="2312" y="1390"/>
                </a:lnTo>
                <a:lnTo>
                  <a:pt x="2307" y="1382"/>
                </a:lnTo>
                <a:lnTo>
                  <a:pt x="2301" y="1373"/>
                </a:lnTo>
                <a:lnTo>
                  <a:pt x="2295" y="1365"/>
                </a:lnTo>
                <a:lnTo>
                  <a:pt x="2289" y="1357"/>
                </a:lnTo>
                <a:lnTo>
                  <a:pt x="2283" y="1349"/>
                </a:lnTo>
                <a:lnTo>
                  <a:pt x="2275" y="1340"/>
                </a:lnTo>
                <a:lnTo>
                  <a:pt x="2268" y="1333"/>
                </a:lnTo>
                <a:lnTo>
                  <a:pt x="2260" y="1324"/>
                </a:lnTo>
                <a:lnTo>
                  <a:pt x="2254" y="1316"/>
                </a:lnTo>
                <a:lnTo>
                  <a:pt x="2246" y="1307"/>
                </a:lnTo>
                <a:lnTo>
                  <a:pt x="2238" y="1300"/>
                </a:lnTo>
                <a:lnTo>
                  <a:pt x="2231" y="1291"/>
                </a:lnTo>
                <a:lnTo>
                  <a:pt x="2223" y="1283"/>
                </a:lnTo>
                <a:lnTo>
                  <a:pt x="2213" y="1273"/>
                </a:lnTo>
                <a:lnTo>
                  <a:pt x="2204" y="1266"/>
                </a:lnTo>
                <a:lnTo>
                  <a:pt x="2195" y="1257"/>
                </a:lnTo>
                <a:lnTo>
                  <a:pt x="2187" y="1249"/>
                </a:lnTo>
                <a:lnTo>
                  <a:pt x="2178" y="1241"/>
                </a:lnTo>
                <a:lnTo>
                  <a:pt x="2169" y="1233"/>
                </a:lnTo>
                <a:lnTo>
                  <a:pt x="2160" y="1224"/>
                </a:lnTo>
                <a:lnTo>
                  <a:pt x="2152" y="1218"/>
                </a:lnTo>
                <a:lnTo>
                  <a:pt x="2142" y="1209"/>
                </a:lnTo>
                <a:lnTo>
                  <a:pt x="2133" y="1201"/>
                </a:lnTo>
                <a:lnTo>
                  <a:pt x="2124" y="1194"/>
                </a:lnTo>
                <a:lnTo>
                  <a:pt x="2116" y="1187"/>
                </a:lnTo>
                <a:lnTo>
                  <a:pt x="2106" y="1179"/>
                </a:lnTo>
                <a:lnTo>
                  <a:pt x="2097" y="1172"/>
                </a:lnTo>
                <a:lnTo>
                  <a:pt x="2088" y="1165"/>
                </a:lnTo>
                <a:lnTo>
                  <a:pt x="2079" y="1159"/>
                </a:lnTo>
                <a:lnTo>
                  <a:pt x="2070" y="1151"/>
                </a:lnTo>
                <a:lnTo>
                  <a:pt x="2061" y="1144"/>
                </a:lnTo>
                <a:lnTo>
                  <a:pt x="2052" y="1138"/>
                </a:lnTo>
                <a:lnTo>
                  <a:pt x="2043" y="1131"/>
                </a:lnTo>
                <a:lnTo>
                  <a:pt x="2033" y="1125"/>
                </a:lnTo>
                <a:lnTo>
                  <a:pt x="2026" y="1118"/>
                </a:lnTo>
                <a:lnTo>
                  <a:pt x="2017" y="1111"/>
                </a:lnTo>
                <a:lnTo>
                  <a:pt x="2009" y="1106"/>
                </a:lnTo>
                <a:lnTo>
                  <a:pt x="2001" y="1099"/>
                </a:lnTo>
                <a:lnTo>
                  <a:pt x="1993" y="1094"/>
                </a:lnTo>
                <a:lnTo>
                  <a:pt x="1985" y="1088"/>
                </a:lnTo>
                <a:lnTo>
                  <a:pt x="1979" y="1084"/>
                </a:lnTo>
                <a:lnTo>
                  <a:pt x="1971" y="1079"/>
                </a:lnTo>
                <a:lnTo>
                  <a:pt x="1964" y="1074"/>
                </a:lnTo>
                <a:lnTo>
                  <a:pt x="1958" y="1070"/>
                </a:lnTo>
                <a:lnTo>
                  <a:pt x="1952" y="1067"/>
                </a:lnTo>
                <a:lnTo>
                  <a:pt x="1946" y="1061"/>
                </a:lnTo>
                <a:lnTo>
                  <a:pt x="1939" y="1057"/>
                </a:lnTo>
                <a:lnTo>
                  <a:pt x="1934" y="1053"/>
                </a:lnTo>
                <a:lnTo>
                  <a:pt x="1928" y="1050"/>
                </a:lnTo>
                <a:lnTo>
                  <a:pt x="1918" y="1044"/>
                </a:lnTo>
                <a:lnTo>
                  <a:pt x="1912" y="1039"/>
                </a:lnTo>
                <a:lnTo>
                  <a:pt x="1904" y="1035"/>
                </a:lnTo>
                <a:lnTo>
                  <a:pt x="1901" y="1033"/>
                </a:lnTo>
                <a:lnTo>
                  <a:pt x="1898" y="1030"/>
                </a:lnTo>
                <a:lnTo>
                  <a:pt x="1898" y="1030"/>
                </a:lnTo>
                <a:lnTo>
                  <a:pt x="1898" y="1028"/>
                </a:lnTo>
                <a:lnTo>
                  <a:pt x="1899" y="1023"/>
                </a:lnTo>
                <a:lnTo>
                  <a:pt x="1899" y="1017"/>
                </a:lnTo>
                <a:lnTo>
                  <a:pt x="1901" y="1013"/>
                </a:lnTo>
                <a:lnTo>
                  <a:pt x="1902" y="1007"/>
                </a:lnTo>
                <a:lnTo>
                  <a:pt x="1904" y="1002"/>
                </a:lnTo>
                <a:lnTo>
                  <a:pt x="1905" y="994"/>
                </a:lnTo>
                <a:lnTo>
                  <a:pt x="1908" y="987"/>
                </a:lnTo>
                <a:lnTo>
                  <a:pt x="1909" y="978"/>
                </a:lnTo>
                <a:lnTo>
                  <a:pt x="1911" y="970"/>
                </a:lnTo>
                <a:lnTo>
                  <a:pt x="1912" y="959"/>
                </a:lnTo>
                <a:lnTo>
                  <a:pt x="1914" y="949"/>
                </a:lnTo>
                <a:lnTo>
                  <a:pt x="1915" y="938"/>
                </a:lnTo>
                <a:lnTo>
                  <a:pt x="1917" y="929"/>
                </a:lnTo>
                <a:lnTo>
                  <a:pt x="1917" y="915"/>
                </a:lnTo>
                <a:lnTo>
                  <a:pt x="1920" y="903"/>
                </a:lnTo>
                <a:lnTo>
                  <a:pt x="1920" y="890"/>
                </a:lnTo>
                <a:lnTo>
                  <a:pt x="1922" y="878"/>
                </a:lnTo>
                <a:lnTo>
                  <a:pt x="1922" y="864"/>
                </a:lnTo>
                <a:lnTo>
                  <a:pt x="1922" y="851"/>
                </a:lnTo>
                <a:lnTo>
                  <a:pt x="1922" y="837"/>
                </a:lnTo>
                <a:lnTo>
                  <a:pt x="1923" y="822"/>
                </a:lnTo>
                <a:lnTo>
                  <a:pt x="1922" y="807"/>
                </a:lnTo>
                <a:lnTo>
                  <a:pt x="1922" y="792"/>
                </a:lnTo>
                <a:lnTo>
                  <a:pt x="1921" y="776"/>
                </a:lnTo>
                <a:lnTo>
                  <a:pt x="1920" y="762"/>
                </a:lnTo>
                <a:lnTo>
                  <a:pt x="1917" y="747"/>
                </a:lnTo>
                <a:lnTo>
                  <a:pt x="1915" y="732"/>
                </a:lnTo>
                <a:lnTo>
                  <a:pt x="1913" y="716"/>
                </a:lnTo>
                <a:lnTo>
                  <a:pt x="1911" y="701"/>
                </a:lnTo>
                <a:lnTo>
                  <a:pt x="1906" y="684"/>
                </a:lnTo>
                <a:lnTo>
                  <a:pt x="1902" y="668"/>
                </a:lnTo>
                <a:lnTo>
                  <a:pt x="1897" y="652"/>
                </a:lnTo>
                <a:lnTo>
                  <a:pt x="1892" y="636"/>
                </a:lnTo>
                <a:lnTo>
                  <a:pt x="1886" y="620"/>
                </a:lnTo>
                <a:lnTo>
                  <a:pt x="1879" y="605"/>
                </a:lnTo>
                <a:lnTo>
                  <a:pt x="1871" y="589"/>
                </a:lnTo>
                <a:lnTo>
                  <a:pt x="1865" y="575"/>
                </a:lnTo>
                <a:lnTo>
                  <a:pt x="1855" y="560"/>
                </a:lnTo>
                <a:lnTo>
                  <a:pt x="1846" y="545"/>
                </a:lnTo>
                <a:lnTo>
                  <a:pt x="1836" y="530"/>
                </a:lnTo>
                <a:lnTo>
                  <a:pt x="1826" y="517"/>
                </a:lnTo>
                <a:lnTo>
                  <a:pt x="1814" y="503"/>
                </a:lnTo>
                <a:lnTo>
                  <a:pt x="1802" y="488"/>
                </a:lnTo>
                <a:lnTo>
                  <a:pt x="1789" y="475"/>
                </a:lnTo>
                <a:lnTo>
                  <a:pt x="1776" y="463"/>
                </a:lnTo>
                <a:lnTo>
                  <a:pt x="1760" y="450"/>
                </a:lnTo>
                <a:lnTo>
                  <a:pt x="1744" y="437"/>
                </a:lnTo>
                <a:lnTo>
                  <a:pt x="1727" y="425"/>
                </a:lnTo>
                <a:lnTo>
                  <a:pt x="1710" y="414"/>
                </a:lnTo>
                <a:lnTo>
                  <a:pt x="1691" y="403"/>
                </a:lnTo>
                <a:lnTo>
                  <a:pt x="1672" y="393"/>
                </a:lnTo>
                <a:lnTo>
                  <a:pt x="1651" y="383"/>
                </a:lnTo>
                <a:lnTo>
                  <a:pt x="1631" y="376"/>
                </a:lnTo>
                <a:lnTo>
                  <a:pt x="1606" y="366"/>
                </a:lnTo>
                <a:lnTo>
                  <a:pt x="1582" y="359"/>
                </a:lnTo>
                <a:lnTo>
                  <a:pt x="1557" y="352"/>
                </a:lnTo>
                <a:lnTo>
                  <a:pt x="1532" y="346"/>
                </a:lnTo>
                <a:lnTo>
                  <a:pt x="1505" y="341"/>
                </a:lnTo>
                <a:lnTo>
                  <a:pt x="1475" y="336"/>
                </a:lnTo>
                <a:lnTo>
                  <a:pt x="1447" y="333"/>
                </a:lnTo>
                <a:lnTo>
                  <a:pt x="1417" y="331"/>
                </a:lnTo>
                <a:lnTo>
                  <a:pt x="1416" y="329"/>
                </a:lnTo>
                <a:lnTo>
                  <a:pt x="1416" y="326"/>
                </a:lnTo>
                <a:lnTo>
                  <a:pt x="1416" y="322"/>
                </a:lnTo>
                <a:lnTo>
                  <a:pt x="1416" y="317"/>
                </a:lnTo>
                <a:lnTo>
                  <a:pt x="1415" y="309"/>
                </a:lnTo>
                <a:lnTo>
                  <a:pt x="1414" y="300"/>
                </a:lnTo>
                <a:lnTo>
                  <a:pt x="1413" y="290"/>
                </a:lnTo>
                <a:lnTo>
                  <a:pt x="1412" y="280"/>
                </a:lnTo>
                <a:lnTo>
                  <a:pt x="1409" y="274"/>
                </a:lnTo>
                <a:lnTo>
                  <a:pt x="1408" y="267"/>
                </a:lnTo>
                <a:lnTo>
                  <a:pt x="1407" y="261"/>
                </a:lnTo>
                <a:lnTo>
                  <a:pt x="1406" y="255"/>
                </a:lnTo>
                <a:lnTo>
                  <a:pt x="1404" y="249"/>
                </a:lnTo>
                <a:lnTo>
                  <a:pt x="1403" y="242"/>
                </a:lnTo>
                <a:lnTo>
                  <a:pt x="1401" y="236"/>
                </a:lnTo>
                <a:lnTo>
                  <a:pt x="1399" y="229"/>
                </a:lnTo>
                <a:lnTo>
                  <a:pt x="1397" y="221"/>
                </a:lnTo>
                <a:lnTo>
                  <a:pt x="1395" y="214"/>
                </a:lnTo>
                <a:lnTo>
                  <a:pt x="1393" y="206"/>
                </a:lnTo>
                <a:lnTo>
                  <a:pt x="1391" y="199"/>
                </a:lnTo>
                <a:lnTo>
                  <a:pt x="1387" y="192"/>
                </a:lnTo>
                <a:lnTo>
                  <a:pt x="1385" y="185"/>
                </a:lnTo>
                <a:lnTo>
                  <a:pt x="1382" y="178"/>
                </a:lnTo>
                <a:lnTo>
                  <a:pt x="1380" y="171"/>
                </a:lnTo>
                <a:lnTo>
                  <a:pt x="1375" y="162"/>
                </a:lnTo>
                <a:lnTo>
                  <a:pt x="1372" y="155"/>
                </a:lnTo>
                <a:lnTo>
                  <a:pt x="1368" y="147"/>
                </a:lnTo>
                <a:lnTo>
                  <a:pt x="1364" y="140"/>
                </a:lnTo>
                <a:lnTo>
                  <a:pt x="1359" y="133"/>
                </a:lnTo>
                <a:lnTo>
                  <a:pt x="1355" y="125"/>
                </a:lnTo>
                <a:lnTo>
                  <a:pt x="1350" y="117"/>
                </a:lnTo>
                <a:lnTo>
                  <a:pt x="1346" y="111"/>
                </a:lnTo>
                <a:lnTo>
                  <a:pt x="1340" y="103"/>
                </a:lnTo>
                <a:lnTo>
                  <a:pt x="1335" y="97"/>
                </a:lnTo>
                <a:lnTo>
                  <a:pt x="1329" y="89"/>
                </a:lnTo>
                <a:lnTo>
                  <a:pt x="1324" y="82"/>
                </a:lnTo>
                <a:lnTo>
                  <a:pt x="1317" y="76"/>
                </a:lnTo>
                <a:lnTo>
                  <a:pt x="1311" y="69"/>
                </a:lnTo>
                <a:lnTo>
                  <a:pt x="1304" y="64"/>
                </a:lnTo>
                <a:lnTo>
                  <a:pt x="1299" y="58"/>
                </a:lnTo>
                <a:lnTo>
                  <a:pt x="1291" y="52"/>
                </a:lnTo>
                <a:lnTo>
                  <a:pt x="1283" y="46"/>
                </a:lnTo>
                <a:lnTo>
                  <a:pt x="1276" y="41"/>
                </a:lnTo>
                <a:lnTo>
                  <a:pt x="1268" y="36"/>
                </a:lnTo>
                <a:lnTo>
                  <a:pt x="1259" y="31"/>
                </a:lnTo>
                <a:lnTo>
                  <a:pt x="1251" y="26"/>
                </a:lnTo>
                <a:lnTo>
                  <a:pt x="1242" y="23"/>
                </a:lnTo>
                <a:lnTo>
                  <a:pt x="1233" y="20"/>
                </a:lnTo>
                <a:lnTo>
                  <a:pt x="1222" y="16"/>
                </a:lnTo>
                <a:lnTo>
                  <a:pt x="1212" y="12"/>
                </a:lnTo>
                <a:lnTo>
                  <a:pt x="1202" y="9"/>
                </a:lnTo>
                <a:lnTo>
                  <a:pt x="1193" y="8"/>
                </a:lnTo>
                <a:lnTo>
                  <a:pt x="1180" y="5"/>
                </a:lnTo>
                <a:lnTo>
                  <a:pt x="1170" y="3"/>
                </a:lnTo>
                <a:lnTo>
                  <a:pt x="1157" y="2"/>
                </a:lnTo>
                <a:lnTo>
                  <a:pt x="1147" y="2"/>
                </a:lnTo>
                <a:lnTo>
                  <a:pt x="1133" y="1"/>
                </a:lnTo>
                <a:lnTo>
                  <a:pt x="1120" y="0"/>
                </a:lnTo>
                <a:lnTo>
                  <a:pt x="1108" y="0"/>
                </a:lnTo>
                <a:lnTo>
                  <a:pt x="1097" y="1"/>
                </a:lnTo>
                <a:lnTo>
                  <a:pt x="1085" y="1"/>
                </a:lnTo>
                <a:lnTo>
                  <a:pt x="1074" y="2"/>
                </a:lnTo>
                <a:lnTo>
                  <a:pt x="1063" y="3"/>
                </a:lnTo>
                <a:lnTo>
                  <a:pt x="1053" y="6"/>
                </a:lnTo>
                <a:lnTo>
                  <a:pt x="1043" y="6"/>
                </a:lnTo>
                <a:lnTo>
                  <a:pt x="1033" y="8"/>
                </a:lnTo>
                <a:lnTo>
                  <a:pt x="1023" y="9"/>
                </a:lnTo>
                <a:lnTo>
                  <a:pt x="1014" y="12"/>
                </a:lnTo>
                <a:lnTo>
                  <a:pt x="1004" y="13"/>
                </a:lnTo>
                <a:lnTo>
                  <a:pt x="994" y="16"/>
                </a:lnTo>
                <a:lnTo>
                  <a:pt x="986" y="19"/>
                </a:lnTo>
                <a:lnTo>
                  <a:pt x="978" y="22"/>
                </a:lnTo>
                <a:lnTo>
                  <a:pt x="968" y="24"/>
                </a:lnTo>
                <a:lnTo>
                  <a:pt x="960" y="28"/>
                </a:lnTo>
                <a:lnTo>
                  <a:pt x="952" y="31"/>
                </a:lnTo>
                <a:lnTo>
                  <a:pt x="945" y="34"/>
                </a:lnTo>
                <a:lnTo>
                  <a:pt x="936" y="37"/>
                </a:lnTo>
                <a:lnTo>
                  <a:pt x="929" y="41"/>
                </a:lnTo>
                <a:lnTo>
                  <a:pt x="922" y="44"/>
                </a:lnTo>
                <a:lnTo>
                  <a:pt x="916" y="48"/>
                </a:lnTo>
                <a:lnTo>
                  <a:pt x="908" y="52"/>
                </a:lnTo>
                <a:lnTo>
                  <a:pt x="901" y="55"/>
                </a:lnTo>
                <a:lnTo>
                  <a:pt x="895" y="59"/>
                </a:lnTo>
                <a:lnTo>
                  <a:pt x="889" y="64"/>
                </a:lnTo>
                <a:lnTo>
                  <a:pt x="883" y="67"/>
                </a:lnTo>
                <a:lnTo>
                  <a:pt x="877" y="71"/>
                </a:lnTo>
                <a:lnTo>
                  <a:pt x="872" y="76"/>
                </a:lnTo>
                <a:lnTo>
                  <a:pt x="867" y="80"/>
                </a:lnTo>
                <a:lnTo>
                  <a:pt x="861" y="83"/>
                </a:lnTo>
                <a:lnTo>
                  <a:pt x="856" y="88"/>
                </a:lnTo>
                <a:lnTo>
                  <a:pt x="851" y="91"/>
                </a:lnTo>
                <a:lnTo>
                  <a:pt x="847" y="95"/>
                </a:lnTo>
                <a:lnTo>
                  <a:pt x="837" y="103"/>
                </a:lnTo>
                <a:lnTo>
                  <a:pt x="830" y="112"/>
                </a:lnTo>
                <a:lnTo>
                  <a:pt x="822" y="118"/>
                </a:lnTo>
                <a:lnTo>
                  <a:pt x="816" y="126"/>
                </a:lnTo>
                <a:lnTo>
                  <a:pt x="809" y="133"/>
                </a:lnTo>
                <a:lnTo>
                  <a:pt x="806" y="140"/>
                </a:lnTo>
                <a:lnTo>
                  <a:pt x="801" y="146"/>
                </a:lnTo>
                <a:lnTo>
                  <a:pt x="797" y="151"/>
                </a:lnTo>
                <a:lnTo>
                  <a:pt x="793" y="156"/>
                </a:lnTo>
                <a:lnTo>
                  <a:pt x="792" y="160"/>
                </a:lnTo>
                <a:lnTo>
                  <a:pt x="787" y="165"/>
                </a:lnTo>
                <a:lnTo>
                  <a:pt x="787" y="169"/>
                </a:lnTo>
                <a:lnTo>
                  <a:pt x="785" y="165"/>
                </a:lnTo>
                <a:lnTo>
                  <a:pt x="782" y="160"/>
                </a:lnTo>
                <a:lnTo>
                  <a:pt x="779" y="156"/>
                </a:lnTo>
                <a:lnTo>
                  <a:pt x="775" y="151"/>
                </a:lnTo>
                <a:lnTo>
                  <a:pt x="772" y="146"/>
                </a:lnTo>
                <a:lnTo>
                  <a:pt x="769" y="140"/>
                </a:lnTo>
                <a:lnTo>
                  <a:pt x="763" y="133"/>
                </a:lnTo>
                <a:lnTo>
                  <a:pt x="758" y="126"/>
                </a:lnTo>
                <a:lnTo>
                  <a:pt x="751" y="120"/>
                </a:lnTo>
                <a:lnTo>
                  <a:pt x="746" y="113"/>
                </a:lnTo>
                <a:lnTo>
                  <a:pt x="738" y="105"/>
                </a:lnTo>
                <a:lnTo>
                  <a:pt x="730" y="98"/>
                </a:lnTo>
                <a:lnTo>
                  <a:pt x="723" y="90"/>
                </a:lnTo>
                <a:lnTo>
                  <a:pt x="715" y="83"/>
                </a:lnTo>
                <a:lnTo>
                  <a:pt x="705" y="76"/>
                </a:lnTo>
                <a:lnTo>
                  <a:pt x="695" y="68"/>
                </a:lnTo>
                <a:lnTo>
                  <a:pt x="690" y="65"/>
                </a:lnTo>
                <a:lnTo>
                  <a:pt x="684" y="61"/>
                </a:lnTo>
                <a:lnTo>
                  <a:pt x="679" y="58"/>
                </a:lnTo>
                <a:lnTo>
                  <a:pt x="675" y="55"/>
                </a:lnTo>
                <a:lnTo>
                  <a:pt x="668" y="52"/>
                </a:lnTo>
                <a:lnTo>
                  <a:pt x="663" y="48"/>
                </a:lnTo>
                <a:lnTo>
                  <a:pt x="656" y="46"/>
                </a:lnTo>
                <a:lnTo>
                  <a:pt x="651" y="44"/>
                </a:lnTo>
                <a:lnTo>
                  <a:pt x="644" y="41"/>
                </a:lnTo>
                <a:lnTo>
                  <a:pt x="638" y="40"/>
                </a:lnTo>
                <a:lnTo>
                  <a:pt x="632" y="37"/>
                </a:lnTo>
                <a:lnTo>
                  <a:pt x="626" y="36"/>
                </a:lnTo>
                <a:lnTo>
                  <a:pt x="619" y="33"/>
                </a:lnTo>
                <a:lnTo>
                  <a:pt x="612" y="32"/>
                </a:lnTo>
                <a:lnTo>
                  <a:pt x="606" y="30"/>
                </a:lnTo>
                <a:lnTo>
                  <a:pt x="599" y="30"/>
                </a:lnTo>
                <a:lnTo>
                  <a:pt x="591" y="29"/>
                </a:lnTo>
                <a:lnTo>
                  <a:pt x="585" y="29"/>
                </a:lnTo>
                <a:lnTo>
                  <a:pt x="577" y="29"/>
                </a:lnTo>
                <a:lnTo>
                  <a:pt x="571" y="29"/>
                </a:lnTo>
                <a:lnTo>
                  <a:pt x="562" y="29"/>
                </a:lnTo>
                <a:lnTo>
                  <a:pt x="555" y="29"/>
                </a:lnTo>
                <a:lnTo>
                  <a:pt x="547" y="29"/>
                </a:lnTo>
                <a:lnTo>
                  <a:pt x="540" y="31"/>
                </a:lnTo>
                <a:lnTo>
                  <a:pt x="531" y="32"/>
                </a:lnTo>
                <a:lnTo>
                  <a:pt x="524" y="34"/>
                </a:lnTo>
                <a:lnTo>
                  <a:pt x="516" y="36"/>
                </a:lnTo>
                <a:lnTo>
                  <a:pt x="508" y="40"/>
                </a:lnTo>
                <a:lnTo>
                  <a:pt x="498" y="42"/>
                </a:lnTo>
                <a:lnTo>
                  <a:pt x="491" y="44"/>
                </a:lnTo>
                <a:lnTo>
                  <a:pt x="482" y="46"/>
                </a:lnTo>
                <a:lnTo>
                  <a:pt x="475" y="49"/>
                </a:lnTo>
                <a:lnTo>
                  <a:pt x="468" y="53"/>
                </a:lnTo>
                <a:lnTo>
                  <a:pt x="461" y="56"/>
                </a:lnTo>
                <a:lnTo>
                  <a:pt x="453" y="59"/>
                </a:lnTo>
                <a:lnTo>
                  <a:pt x="447" y="63"/>
                </a:lnTo>
                <a:lnTo>
                  <a:pt x="440" y="66"/>
                </a:lnTo>
                <a:lnTo>
                  <a:pt x="435" y="69"/>
                </a:lnTo>
                <a:lnTo>
                  <a:pt x="428" y="72"/>
                </a:lnTo>
                <a:lnTo>
                  <a:pt x="423" y="77"/>
                </a:lnTo>
                <a:lnTo>
                  <a:pt x="415" y="80"/>
                </a:lnTo>
                <a:lnTo>
                  <a:pt x="410" y="84"/>
                </a:lnTo>
                <a:lnTo>
                  <a:pt x="405" y="89"/>
                </a:lnTo>
                <a:lnTo>
                  <a:pt x="400" y="93"/>
                </a:lnTo>
                <a:lnTo>
                  <a:pt x="394" y="97"/>
                </a:lnTo>
                <a:lnTo>
                  <a:pt x="390" y="101"/>
                </a:lnTo>
                <a:lnTo>
                  <a:pt x="384" y="105"/>
                </a:lnTo>
                <a:lnTo>
                  <a:pt x="381" y="110"/>
                </a:lnTo>
                <a:lnTo>
                  <a:pt x="371" y="117"/>
                </a:lnTo>
                <a:lnTo>
                  <a:pt x="365" y="127"/>
                </a:lnTo>
                <a:lnTo>
                  <a:pt x="357" y="135"/>
                </a:lnTo>
                <a:lnTo>
                  <a:pt x="351" y="144"/>
                </a:lnTo>
                <a:lnTo>
                  <a:pt x="344" y="152"/>
                </a:lnTo>
                <a:lnTo>
                  <a:pt x="340" y="161"/>
                </a:lnTo>
                <a:lnTo>
                  <a:pt x="333" y="169"/>
                </a:lnTo>
                <a:lnTo>
                  <a:pt x="329" y="176"/>
                </a:lnTo>
                <a:lnTo>
                  <a:pt x="324" y="184"/>
                </a:lnTo>
                <a:lnTo>
                  <a:pt x="321" y="192"/>
                </a:lnTo>
                <a:lnTo>
                  <a:pt x="317" y="198"/>
                </a:lnTo>
                <a:lnTo>
                  <a:pt x="313" y="206"/>
                </a:lnTo>
                <a:lnTo>
                  <a:pt x="311" y="213"/>
                </a:lnTo>
                <a:lnTo>
                  <a:pt x="310" y="219"/>
                </a:lnTo>
                <a:lnTo>
                  <a:pt x="307" y="229"/>
                </a:lnTo>
                <a:lnTo>
                  <a:pt x="306" y="237"/>
                </a:lnTo>
                <a:lnTo>
                  <a:pt x="305" y="242"/>
                </a:lnTo>
                <a:lnTo>
                  <a:pt x="305" y="244"/>
                </a:lnTo>
                <a:lnTo>
                  <a:pt x="302" y="243"/>
                </a:lnTo>
                <a:lnTo>
                  <a:pt x="298" y="242"/>
                </a:lnTo>
                <a:lnTo>
                  <a:pt x="291" y="240"/>
                </a:lnTo>
                <a:lnTo>
                  <a:pt x="283" y="239"/>
                </a:lnTo>
                <a:lnTo>
                  <a:pt x="276" y="238"/>
                </a:lnTo>
                <a:lnTo>
                  <a:pt x="271" y="237"/>
                </a:lnTo>
                <a:lnTo>
                  <a:pt x="264" y="236"/>
                </a:lnTo>
                <a:lnTo>
                  <a:pt x="257" y="236"/>
                </a:lnTo>
                <a:lnTo>
                  <a:pt x="250" y="234"/>
                </a:lnTo>
                <a:lnTo>
                  <a:pt x="242" y="233"/>
                </a:lnTo>
                <a:lnTo>
                  <a:pt x="234" y="233"/>
                </a:lnTo>
                <a:lnTo>
                  <a:pt x="227" y="233"/>
                </a:lnTo>
                <a:lnTo>
                  <a:pt x="217" y="232"/>
                </a:lnTo>
                <a:lnTo>
                  <a:pt x="208" y="232"/>
                </a:lnTo>
                <a:lnTo>
                  <a:pt x="198" y="232"/>
                </a:lnTo>
                <a:lnTo>
                  <a:pt x="188" y="232"/>
                </a:lnTo>
                <a:lnTo>
                  <a:pt x="178" y="232"/>
                </a:lnTo>
                <a:lnTo>
                  <a:pt x="168" y="233"/>
                </a:lnTo>
                <a:lnTo>
                  <a:pt x="158" y="234"/>
                </a:lnTo>
                <a:lnTo>
                  <a:pt x="148" y="237"/>
                </a:lnTo>
                <a:lnTo>
                  <a:pt x="137" y="238"/>
                </a:lnTo>
                <a:lnTo>
                  <a:pt x="126" y="240"/>
                </a:lnTo>
                <a:lnTo>
                  <a:pt x="115" y="242"/>
                </a:lnTo>
                <a:lnTo>
                  <a:pt x="104" y="245"/>
                </a:lnTo>
                <a:lnTo>
                  <a:pt x="92" y="249"/>
                </a:lnTo>
                <a:lnTo>
                  <a:pt x="82" y="252"/>
                </a:lnTo>
                <a:lnTo>
                  <a:pt x="70" y="256"/>
                </a:lnTo>
                <a:lnTo>
                  <a:pt x="60" y="262"/>
                </a:lnTo>
                <a:lnTo>
                  <a:pt x="48" y="265"/>
                </a:lnTo>
                <a:lnTo>
                  <a:pt x="40" y="272"/>
                </a:lnTo>
                <a:lnTo>
                  <a:pt x="31" y="278"/>
                </a:lnTo>
                <a:lnTo>
                  <a:pt x="24" y="287"/>
                </a:lnTo>
                <a:lnTo>
                  <a:pt x="18" y="294"/>
                </a:lnTo>
                <a:lnTo>
                  <a:pt x="12" y="303"/>
                </a:lnTo>
                <a:lnTo>
                  <a:pt x="8" y="313"/>
                </a:lnTo>
                <a:lnTo>
                  <a:pt x="6" y="323"/>
                </a:lnTo>
                <a:lnTo>
                  <a:pt x="2" y="333"/>
                </a:lnTo>
                <a:lnTo>
                  <a:pt x="1" y="343"/>
                </a:lnTo>
                <a:lnTo>
                  <a:pt x="0" y="354"/>
                </a:lnTo>
                <a:lnTo>
                  <a:pt x="0" y="365"/>
                </a:lnTo>
                <a:lnTo>
                  <a:pt x="0" y="375"/>
                </a:lnTo>
                <a:lnTo>
                  <a:pt x="1" y="387"/>
                </a:lnTo>
                <a:lnTo>
                  <a:pt x="2" y="398"/>
                </a:lnTo>
                <a:lnTo>
                  <a:pt x="6" y="410"/>
                </a:lnTo>
                <a:lnTo>
                  <a:pt x="7" y="419"/>
                </a:lnTo>
                <a:lnTo>
                  <a:pt x="9" y="429"/>
                </a:lnTo>
                <a:lnTo>
                  <a:pt x="12" y="439"/>
                </a:lnTo>
                <a:lnTo>
                  <a:pt x="15" y="450"/>
                </a:lnTo>
                <a:lnTo>
                  <a:pt x="18" y="459"/>
                </a:lnTo>
                <a:lnTo>
                  <a:pt x="21" y="469"/>
                </a:lnTo>
                <a:lnTo>
                  <a:pt x="24" y="476"/>
                </a:lnTo>
                <a:lnTo>
                  <a:pt x="28" y="485"/>
                </a:lnTo>
                <a:lnTo>
                  <a:pt x="30" y="492"/>
                </a:lnTo>
                <a:lnTo>
                  <a:pt x="33" y="498"/>
                </a:lnTo>
                <a:lnTo>
                  <a:pt x="35" y="504"/>
                </a:lnTo>
                <a:lnTo>
                  <a:pt x="38" y="509"/>
                </a:lnTo>
                <a:lnTo>
                  <a:pt x="41" y="516"/>
                </a:lnTo>
                <a:lnTo>
                  <a:pt x="43" y="519"/>
                </a:lnTo>
                <a:lnTo>
                  <a:pt x="43" y="519"/>
                </a:lnTo>
                <a:close/>
              </a:path>
            </a:pathLst>
          </a:custGeom>
          <a:solidFill>
            <a:srgbClr val="FFFF00"/>
          </a:solidFill>
          <a:ln>
            <a:noFill/>
          </a:ln>
        </p:spPr>
        <p:txBody>
          <a:bodyPr vert="horz" wrap="square" lIns="91440" tIns="45720" rIns="91440" bIns="45720" numCol="1" anchor="t" anchorCtr="0" compatLnSpc="1">
            <a:prstTxWarp prst="textNoShape">
              <a:avLst/>
            </a:prstTxWarp>
          </a:bodyPr>
          <a:lstStyle/>
          <a:p>
            <a:endParaRPr lang="es-CL"/>
          </a:p>
        </p:txBody>
      </p:sp>
      <p:sp>
        <p:nvSpPr>
          <p:cNvPr id="26" name="Freeform 10"/>
          <p:cNvSpPr>
            <a:spLocks/>
          </p:cNvSpPr>
          <p:nvPr/>
        </p:nvSpPr>
        <p:spPr bwMode="auto">
          <a:xfrm>
            <a:off x="4700588" y="5840413"/>
            <a:ext cx="92075" cy="398463"/>
          </a:xfrm>
          <a:custGeom>
            <a:avLst/>
            <a:gdLst>
              <a:gd name="T0" fmla="*/ 103 w 173"/>
              <a:gd name="T1" fmla="*/ 0 h 753"/>
              <a:gd name="T2" fmla="*/ 0 w 173"/>
              <a:gd name="T3" fmla="*/ 753 h 753"/>
              <a:gd name="T4" fmla="*/ 69 w 173"/>
              <a:gd name="T5" fmla="*/ 748 h 753"/>
              <a:gd name="T6" fmla="*/ 173 w 173"/>
              <a:gd name="T7" fmla="*/ 5 h 753"/>
              <a:gd name="T8" fmla="*/ 103 w 173"/>
              <a:gd name="T9" fmla="*/ 0 h 753"/>
              <a:gd name="T10" fmla="*/ 103 w 173"/>
              <a:gd name="T11" fmla="*/ 0 h 753"/>
            </a:gdLst>
            <a:ahLst/>
            <a:cxnLst>
              <a:cxn ang="0">
                <a:pos x="T0" y="T1"/>
              </a:cxn>
              <a:cxn ang="0">
                <a:pos x="T2" y="T3"/>
              </a:cxn>
              <a:cxn ang="0">
                <a:pos x="T4" y="T5"/>
              </a:cxn>
              <a:cxn ang="0">
                <a:pos x="T6" y="T7"/>
              </a:cxn>
              <a:cxn ang="0">
                <a:pos x="T8" y="T9"/>
              </a:cxn>
              <a:cxn ang="0">
                <a:pos x="T10" y="T11"/>
              </a:cxn>
            </a:cxnLst>
            <a:rect l="0" t="0" r="r" b="b"/>
            <a:pathLst>
              <a:path w="173" h="753">
                <a:moveTo>
                  <a:pt x="103" y="0"/>
                </a:moveTo>
                <a:lnTo>
                  <a:pt x="0" y="753"/>
                </a:lnTo>
                <a:lnTo>
                  <a:pt x="69" y="748"/>
                </a:lnTo>
                <a:lnTo>
                  <a:pt x="173" y="5"/>
                </a:lnTo>
                <a:lnTo>
                  <a:pt x="103" y="0"/>
                </a:lnTo>
                <a:lnTo>
                  <a:pt x="10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7" name="Freeform 11"/>
          <p:cNvSpPr>
            <a:spLocks/>
          </p:cNvSpPr>
          <p:nvPr/>
        </p:nvSpPr>
        <p:spPr bwMode="auto">
          <a:xfrm>
            <a:off x="4602163" y="5983288"/>
            <a:ext cx="74612" cy="252413"/>
          </a:xfrm>
          <a:custGeom>
            <a:avLst/>
            <a:gdLst>
              <a:gd name="T0" fmla="*/ 70 w 140"/>
              <a:gd name="T1" fmla="*/ 0 h 475"/>
              <a:gd name="T2" fmla="*/ 0 w 140"/>
              <a:gd name="T3" fmla="*/ 475 h 475"/>
              <a:gd name="T4" fmla="*/ 70 w 140"/>
              <a:gd name="T5" fmla="*/ 469 h 475"/>
              <a:gd name="T6" fmla="*/ 140 w 140"/>
              <a:gd name="T7" fmla="*/ 6 h 475"/>
              <a:gd name="T8" fmla="*/ 70 w 140"/>
              <a:gd name="T9" fmla="*/ 0 h 475"/>
              <a:gd name="T10" fmla="*/ 70 w 140"/>
              <a:gd name="T11" fmla="*/ 0 h 475"/>
            </a:gdLst>
            <a:ahLst/>
            <a:cxnLst>
              <a:cxn ang="0">
                <a:pos x="T0" y="T1"/>
              </a:cxn>
              <a:cxn ang="0">
                <a:pos x="T2" y="T3"/>
              </a:cxn>
              <a:cxn ang="0">
                <a:pos x="T4" y="T5"/>
              </a:cxn>
              <a:cxn ang="0">
                <a:pos x="T6" y="T7"/>
              </a:cxn>
              <a:cxn ang="0">
                <a:pos x="T8" y="T9"/>
              </a:cxn>
              <a:cxn ang="0">
                <a:pos x="T10" y="T11"/>
              </a:cxn>
            </a:cxnLst>
            <a:rect l="0" t="0" r="r" b="b"/>
            <a:pathLst>
              <a:path w="140" h="475">
                <a:moveTo>
                  <a:pt x="70" y="0"/>
                </a:moveTo>
                <a:lnTo>
                  <a:pt x="0" y="475"/>
                </a:lnTo>
                <a:lnTo>
                  <a:pt x="70" y="469"/>
                </a:lnTo>
                <a:lnTo>
                  <a:pt x="140" y="6"/>
                </a:lnTo>
                <a:lnTo>
                  <a:pt x="70" y="0"/>
                </a:lnTo>
                <a:lnTo>
                  <a:pt x="7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8" name="Freeform 12"/>
          <p:cNvSpPr>
            <a:spLocks/>
          </p:cNvSpPr>
          <p:nvPr/>
        </p:nvSpPr>
        <p:spPr bwMode="auto">
          <a:xfrm>
            <a:off x="5199063" y="5864225"/>
            <a:ext cx="90487" cy="400050"/>
          </a:xfrm>
          <a:custGeom>
            <a:avLst/>
            <a:gdLst>
              <a:gd name="T0" fmla="*/ 102 w 171"/>
              <a:gd name="T1" fmla="*/ 0 h 754"/>
              <a:gd name="T2" fmla="*/ 0 w 171"/>
              <a:gd name="T3" fmla="*/ 754 h 754"/>
              <a:gd name="T4" fmla="*/ 70 w 171"/>
              <a:gd name="T5" fmla="*/ 748 h 754"/>
              <a:gd name="T6" fmla="*/ 171 w 171"/>
              <a:gd name="T7" fmla="*/ 6 h 754"/>
              <a:gd name="T8" fmla="*/ 102 w 171"/>
              <a:gd name="T9" fmla="*/ 0 h 754"/>
              <a:gd name="T10" fmla="*/ 102 w 171"/>
              <a:gd name="T11" fmla="*/ 0 h 754"/>
            </a:gdLst>
            <a:ahLst/>
            <a:cxnLst>
              <a:cxn ang="0">
                <a:pos x="T0" y="T1"/>
              </a:cxn>
              <a:cxn ang="0">
                <a:pos x="T2" y="T3"/>
              </a:cxn>
              <a:cxn ang="0">
                <a:pos x="T4" y="T5"/>
              </a:cxn>
              <a:cxn ang="0">
                <a:pos x="T6" y="T7"/>
              </a:cxn>
              <a:cxn ang="0">
                <a:pos x="T8" y="T9"/>
              </a:cxn>
              <a:cxn ang="0">
                <a:pos x="T10" y="T11"/>
              </a:cxn>
            </a:cxnLst>
            <a:rect l="0" t="0" r="r" b="b"/>
            <a:pathLst>
              <a:path w="171" h="754">
                <a:moveTo>
                  <a:pt x="102" y="0"/>
                </a:moveTo>
                <a:lnTo>
                  <a:pt x="0" y="754"/>
                </a:lnTo>
                <a:lnTo>
                  <a:pt x="70" y="748"/>
                </a:lnTo>
                <a:lnTo>
                  <a:pt x="171" y="6"/>
                </a:lnTo>
                <a:lnTo>
                  <a:pt x="102" y="0"/>
                </a:lnTo>
                <a:lnTo>
                  <a:pt x="10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9" name="Freeform 13"/>
          <p:cNvSpPr>
            <a:spLocks/>
          </p:cNvSpPr>
          <p:nvPr/>
        </p:nvSpPr>
        <p:spPr bwMode="auto">
          <a:xfrm>
            <a:off x="5100638" y="6007100"/>
            <a:ext cx="74612" cy="252413"/>
          </a:xfrm>
          <a:custGeom>
            <a:avLst/>
            <a:gdLst>
              <a:gd name="T0" fmla="*/ 70 w 141"/>
              <a:gd name="T1" fmla="*/ 0 h 475"/>
              <a:gd name="T2" fmla="*/ 0 w 141"/>
              <a:gd name="T3" fmla="*/ 475 h 475"/>
              <a:gd name="T4" fmla="*/ 69 w 141"/>
              <a:gd name="T5" fmla="*/ 470 h 475"/>
              <a:gd name="T6" fmla="*/ 141 w 141"/>
              <a:gd name="T7" fmla="*/ 6 h 475"/>
              <a:gd name="T8" fmla="*/ 70 w 141"/>
              <a:gd name="T9" fmla="*/ 0 h 475"/>
              <a:gd name="T10" fmla="*/ 70 w 141"/>
              <a:gd name="T11" fmla="*/ 0 h 475"/>
            </a:gdLst>
            <a:ahLst/>
            <a:cxnLst>
              <a:cxn ang="0">
                <a:pos x="T0" y="T1"/>
              </a:cxn>
              <a:cxn ang="0">
                <a:pos x="T2" y="T3"/>
              </a:cxn>
              <a:cxn ang="0">
                <a:pos x="T4" y="T5"/>
              </a:cxn>
              <a:cxn ang="0">
                <a:pos x="T6" y="T7"/>
              </a:cxn>
              <a:cxn ang="0">
                <a:pos x="T8" y="T9"/>
              </a:cxn>
              <a:cxn ang="0">
                <a:pos x="T10" y="T11"/>
              </a:cxn>
            </a:cxnLst>
            <a:rect l="0" t="0" r="r" b="b"/>
            <a:pathLst>
              <a:path w="141" h="475">
                <a:moveTo>
                  <a:pt x="70" y="0"/>
                </a:moveTo>
                <a:lnTo>
                  <a:pt x="0" y="475"/>
                </a:lnTo>
                <a:lnTo>
                  <a:pt x="69" y="470"/>
                </a:lnTo>
                <a:lnTo>
                  <a:pt x="141" y="6"/>
                </a:lnTo>
                <a:lnTo>
                  <a:pt x="70" y="0"/>
                </a:lnTo>
                <a:lnTo>
                  <a:pt x="7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0" name="Freeform 14"/>
          <p:cNvSpPr>
            <a:spLocks/>
          </p:cNvSpPr>
          <p:nvPr/>
        </p:nvSpPr>
        <p:spPr bwMode="auto">
          <a:xfrm>
            <a:off x="4575175" y="5495925"/>
            <a:ext cx="228600" cy="222250"/>
          </a:xfrm>
          <a:custGeom>
            <a:avLst/>
            <a:gdLst>
              <a:gd name="T0" fmla="*/ 30 w 431"/>
              <a:gd name="T1" fmla="*/ 0 h 420"/>
              <a:gd name="T2" fmla="*/ 431 w 431"/>
              <a:gd name="T3" fmla="*/ 367 h 420"/>
              <a:gd name="T4" fmla="*/ 334 w 431"/>
              <a:gd name="T5" fmla="*/ 420 h 420"/>
              <a:gd name="T6" fmla="*/ 333 w 431"/>
              <a:gd name="T7" fmla="*/ 419 h 420"/>
              <a:gd name="T8" fmla="*/ 331 w 431"/>
              <a:gd name="T9" fmla="*/ 416 h 420"/>
              <a:gd name="T10" fmla="*/ 327 w 431"/>
              <a:gd name="T11" fmla="*/ 412 h 420"/>
              <a:gd name="T12" fmla="*/ 323 w 431"/>
              <a:gd name="T13" fmla="*/ 409 h 420"/>
              <a:gd name="T14" fmla="*/ 317 w 431"/>
              <a:gd name="T15" fmla="*/ 403 h 420"/>
              <a:gd name="T16" fmla="*/ 310 w 431"/>
              <a:gd name="T17" fmla="*/ 397 h 420"/>
              <a:gd name="T18" fmla="*/ 301 w 431"/>
              <a:gd name="T19" fmla="*/ 389 h 420"/>
              <a:gd name="T20" fmla="*/ 294 w 431"/>
              <a:gd name="T21" fmla="*/ 382 h 420"/>
              <a:gd name="T22" fmla="*/ 288 w 431"/>
              <a:gd name="T23" fmla="*/ 377 h 420"/>
              <a:gd name="T24" fmla="*/ 283 w 431"/>
              <a:gd name="T25" fmla="*/ 373 h 420"/>
              <a:gd name="T26" fmla="*/ 277 w 431"/>
              <a:gd name="T27" fmla="*/ 367 h 420"/>
              <a:gd name="T28" fmla="*/ 273 w 431"/>
              <a:gd name="T29" fmla="*/ 363 h 420"/>
              <a:gd name="T30" fmla="*/ 267 w 431"/>
              <a:gd name="T31" fmla="*/ 356 h 420"/>
              <a:gd name="T32" fmla="*/ 262 w 431"/>
              <a:gd name="T33" fmla="*/ 351 h 420"/>
              <a:gd name="T34" fmla="*/ 258 w 431"/>
              <a:gd name="T35" fmla="*/ 345 h 420"/>
              <a:gd name="T36" fmla="*/ 252 w 431"/>
              <a:gd name="T37" fmla="*/ 340 h 420"/>
              <a:gd name="T38" fmla="*/ 246 w 431"/>
              <a:gd name="T39" fmla="*/ 333 h 420"/>
              <a:gd name="T40" fmla="*/ 239 w 431"/>
              <a:gd name="T41" fmla="*/ 327 h 420"/>
              <a:gd name="T42" fmla="*/ 231 w 431"/>
              <a:gd name="T43" fmla="*/ 320 h 420"/>
              <a:gd name="T44" fmla="*/ 226 w 431"/>
              <a:gd name="T45" fmla="*/ 313 h 420"/>
              <a:gd name="T46" fmla="*/ 219 w 431"/>
              <a:gd name="T47" fmla="*/ 307 h 420"/>
              <a:gd name="T48" fmla="*/ 213 w 431"/>
              <a:gd name="T49" fmla="*/ 300 h 420"/>
              <a:gd name="T50" fmla="*/ 206 w 431"/>
              <a:gd name="T51" fmla="*/ 294 h 420"/>
              <a:gd name="T52" fmla="*/ 201 w 431"/>
              <a:gd name="T53" fmla="*/ 287 h 420"/>
              <a:gd name="T54" fmla="*/ 193 w 431"/>
              <a:gd name="T55" fmla="*/ 278 h 420"/>
              <a:gd name="T56" fmla="*/ 186 w 431"/>
              <a:gd name="T57" fmla="*/ 272 h 420"/>
              <a:gd name="T58" fmla="*/ 179 w 431"/>
              <a:gd name="T59" fmla="*/ 263 h 420"/>
              <a:gd name="T60" fmla="*/ 172 w 431"/>
              <a:gd name="T61" fmla="*/ 257 h 420"/>
              <a:gd name="T62" fmla="*/ 165 w 431"/>
              <a:gd name="T63" fmla="*/ 248 h 420"/>
              <a:gd name="T64" fmla="*/ 158 w 431"/>
              <a:gd name="T65" fmla="*/ 241 h 420"/>
              <a:gd name="T66" fmla="*/ 151 w 431"/>
              <a:gd name="T67" fmla="*/ 232 h 420"/>
              <a:gd name="T68" fmla="*/ 145 w 431"/>
              <a:gd name="T69" fmla="*/ 226 h 420"/>
              <a:gd name="T70" fmla="*/ 137 w 431"/>
              <a:gd name="T71" fmla="*/ 217 h 420"/>
              <a:gd name="T72" fmla="*/ 131 w 431"/>
              <a:gd name="T73" fmla="*/ 208 h 420"/>
              <a:gd name="T74" fmla="*/ 123 w 431"/>
              <a:gd name="T75" fmla="*/ 200 h 420"/>
              <a:gd name="T76" fmla="*/ 116 w 431"/>
              <a:gd name="T77" fmla="*/ 192 h 420"/>
              <a:gd name="T78" fmla="*/ 110 w 431"/>
              <a:gd name="T79" fmla="*/ 183 h 420"/>
              <a:gd name="T80" fmla="*/ 103 w 431"/>
              <a:gd name="T81" fmla="*/ 176 h 420"/>
              <a:gd name="T82" fmla="*/ 97 w 431"/>
              <a:gd name="T83" fmla="*/ 167 h 420"/>
              <a:gd name="T84" fmla="*/ 90 w 431"/>
              <a:gd name="T85" fmla="*/ 159 h 420"/>
              <a:gd name="T86" fmla="*/ 82 w 431"/>
              <a:gd name="T87" fmla="*/ 149 h 420"/>
              <a:gd name="T88" fmla="*/ 76 w 431"/>
              <a:gd name="T89" fmla="*/ 142 h 420"/>
              <a:gd name="T90" fmla="*/ 69 w 431"/>
              <a:gd name="T91" fmla="*/ 132 h 420"/>
              <a:gd name="T92" fmla="*/ 63 w 431"/>
              <a:gd name="T93" fmla="*/ 124 h 420"/>
              <a:gd name="T94" fmla="*/ 56 w 431"/>
              <a:gd name="T95" fmla="*/ 115 h 420"/>
              <a:gd name="T96" fmla="*/ 51 w 431"/>
              <a:gd name="T97" fmla="*/ 107 h 420"/>
              <a:gd name="T98" fmla="*/ 45 w 431"/>
              <a:gd name="T99" fmla="*/ 98 h 420"/>
              <a:gd name="T100" fmla="*/ 40 w 431"/>
              <a:gd name="T101" fmla="*/ 90 h 420"/>
              <a:gd name="T102" fmla="*/ 33 w 431"/>
              <a:gd name="T103" fmla="*/ 80 h 420"/>
              <a:gd name="T104" fmla="*/ 28 w 431"/>
              <a:gd name="T105" fmla="*/ 73 h 420"/>
              <a:gd name="T106" fmla="*/ 22 w 431"/>
              <a:gd name="T107" fmla="*/ 64 h 420"/>
              <a:gd name="T108" fmla="*/ 18 w 431"/>
              <a:gd name="T109" fmla="*/ 56 h 420"/>
              <a:gd name="T110" fmla="*/ 12 w 431"/>
              <a:gd name="T111" fmla="*/ 47 h 420"/>
              <a:gd name="T112" fmla="*/ 8 w 431"/>
              <a:gd name="T113" fmla="*/ 40 h 420"/>
              <a:gd name="T114" fmla="*/ 4 w 431"/>
              <a:gd name="T115" fmla="*/ 31 h 420"/>
              <a:gd name="T116" fmla="*/ 0 w 431"/>
              <a:gd name="T117" fmla="*/ 23 h 420"/>
              <a:gd name="T118" fmla="*/ 30 w 431"/>
              <a:gd name="T119" fmla="*/ 0 h 420"/>
              <a:gd name="T120" fmla="*/ 30 w 431"/>
              <a:gd name="T12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1" h="420">
                <a:moveTo>
                  <a:pt x="30" y="0"/>
                </a:moveTo>
                <a:lnTo>
                  <a:pt x="431" y="367"/>
                </a:lnTo>
                <a:lnTo>
                  <a:pt x="334" y="420"/>
                </a:lnTo>
                <a:lnTo>
                  <a:pt x="333" y="419"/>
                </a:lnTo>
                <a:lnTo>
                  <a:pt x="331" y="416"/>
                </a:lnTo>
                <a:lnTo>
                  <a:pt x="327" y="412"/>
                </a:lnTo>
                <a:lnTo>
                  <a:pt x="323" y="409"/>
                </a:lnTo>
                <a:lnTo>
                  <a:pt x="317" y="403"/>
                </a:lnTo>
                <a:lnTo>
                  <a:pt x="310" y="397"/>
                </a:lnTo>
                <a:lnTo>
                  <a:pt x="301" y="389"/>
                </a:lnTo>
                <a:lnTo>
                  <a:pt x="294" y="382"/>
                </a:lnTo>
                <a:lnTo>
                  <a:pt x="288" y="377"/>
                </a:lnTo>
                <a:lnTo>
                  <a:pt x="283" y="373"/>
                </a:lnTo>
                <a:lnTo>
                  <a:pt x="277" y="367"/>
                </a:lnTo>
                <a:lnTo>
                  <a:pt x="273" y="363"/>
                </a:lnTo>
                <a:lnTo>
                  <a:pt x="267" y="356"/>
                </a:lnTo>
                <a:lnTo>
                  <a:pt x="262" y="351"/>
                </a:lnTo>
                <a:lnTo>
                  <a:pt x="258" y="345"/>
                </a:lnTo>
                <a:lnTo>
                  <a:pt x="252" y="340"/>
                </a:lnTo>
                <a:lnTo>
                  <a:pt x="246" y="333"/>
                </a:lnTo>
                <a:lnTo>
                  <a:pt x="239" y="327"/>
                </a:lnTo>
                <a:lnTo>
                  <a:pt x="231" y="320"/>
                </a:lnTo>
                <a:lnTo>
                  <a:pt x="226" y="313"/>
                </a:lnTo>
                <a:lnTo>
                  <a:pt x="219" y="307"/>
                </a:lnTo>
                <a:lnTo>
                  <a:pt x="213" y="300"/>
                </a:lnTo>
                <a:lnTo>
                  <a:pt x="206" y="294"/>
                </a:lnTo>
                <a:lnTo>
                  <a:pt x="201" y="287"/>
                </a:lnTo>
                <a:lnTo>
                  <a:pt x="193" y="278"/>
                </a:lnTo>
                <a:lnTo>
                  <a:pt x="186" y="272"/>
                </a:lnTo>
                <a:lnTo>
                  <a:pt x="179" y="263"/>
                </a:lnTo>
                <a:lnTo>
                  <a:pt x="172" y="257"/>
                </a:lnTo>
                <a:lnTo>
                  <a:pt x="165" y="248"/>
                </a:lnTo>
                <a:lnTo>
                  <a:pt x="158" y="241"/>
                </a:lnTo>
                <a:lnTo>
                  <a:pt x="151" y="232"/>
                </a:lnTo>
                <a:lnTo>
                  <a:pt x="145" y="226"/>
                </a:lnTo>
                <a:lnTo>
                  <a:pt x="137" y="217"/>
                </a:lnTo>
                <a:lnTo>
                  <a:pt x="131" y="208"/>
                </a:lnTo>
                <a:lnTo>
                  <a:pt x="123" y="200"/>
                </a:lnTo>
                <a:lnTo>
                  <a:pt x="116" y="192"/>
                </a:lnTo>
                <a:lnTo>
                  <a:pt x="110" y="183"/>
                </a:lnTo>
                <a:lnTo>
                  <a:pt x="103" y="176"/>
                </a:lnTo>
                <a:lnTo>
                  <a:pt x="97" y="167"/>
                </a:lnTo>
                <a:lnTo>
                  <a:pt x="90" y="159"/>
                </a:lnTo>
                <a:lnTo>
                  <a:pt x="82" y="149"/>
                </a:lnTo>
                <a:lnTo>
                  <a:pt x="76" y="142"/>
                </a:lnTo>
                <a:lnTo>
                  <a:pt x="69" y="132"/>
                </a:lnTo>
                <a:lnTo>
                  <a:pt x="63" y="124"/>
                </a:lnTo>
                <a:lnTo>
                  <a:pt x="56" y="115"/>
                </a:lnTo>
                <a:lnTo>
                  <a:pt x="51" y="107"/>
                </a:lnTo>
                <a:lnTo>
                  <a:pt x="45" y="98"/>
                </a:lnTo>
                <a:lnTo>
                  <a:pt x="40" y="90"/>
                </a:lnTo>
                <a:lnTo>
                  <a:pt x="33" y="80"/>
                </a:lnTo>
                <a:lnTo>
                  <a:pt x="28" y="73"/>
                </a:lnTo>
                <a:lnTo>
                  <a:pt x="22" y="64"/>
                </a:lnTo>
                <a:lnTo>
                  <a:pt x="18" y="56"/>
                </a:lnTo>
                <a:lnTo>
                  <a:pt x="12" y="47"/>
                </a:lnTo>
                <a:lnTo>
                  <a:pt x="8" y="40"/>
                </a:lnTo>
                <a:lnTo>
                  <a:pt x="4" y="31"/>
                </a:lnTo>
                <a:lnTo>
                  <a:pt x="0" y="23"/>
                </a:lnTo>
                <a:lnTo>
                  <a:pt x="30" y="0"/>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1" name="Freeform 15"/>
          <p:cNvSpPr>
            <a:spLocks/>
          </p:cNvSpPr>
          <p:nvPr/>
        </p:nvSpPr>
        <p:spPr bwMode="auto">
          <a:xfrm>
            <a:off x="4433888" y="5386388"/>
            <a:ext cx="230187" cy="282575"/>
          </a:xfrm>
          <a:custGeom>
            <a:avLst/>
            <a:gdLst>
              <a:gd name="T0" fmla="*/ 82 w 436"/>
              <a:gd name="T1" fmla="*/ 525 h 533"/>
              <a:gd name="T2" fmla="*/ 105 w 436"/>
              <a:gd name="T3" fmla="*/ 513 h 533"/>
              <a:gd name="T4" fmla="*/ 132 w 436"/>
              <a:gd name="T5" fmla="*/ 499 h 533"/>
              <a:gd name="T6" fmla="*/ 163 w 436"/>
              <a:gd name="T7" fmla="*/ 480 h 533"/>
              <a:gd name="T8" fmla="*/ 199 w 436"/>
              <a:gd name="T9" fmla="*/ 458 h 533"/>
              <a:gd name="T10" fmla="*/ 237 w 436"/>
              <a:gd name="T11" fmla="*/ 434 h 533"/>
              <a:gd name="T12" fmla="*/ 275 w 436"/>
              <a:gd name="T13" fmla="*/ 407 h 533"/>
              <a:gd name="T14" fmla="*/ 311 w 436"/>
              <a:gd name="T15" fmla="*/ 376 h 533"/>
              <a:gd name="T16" fmla="*/ 346 w 436"/>
              <a:gd name="T17" fmla="*/ 344 h 533"/>
              <a:gd name="T18" fmla="*/ 377 w 436"/>
              <a:gd name="T19" fmla="*/ 309 h 533"/>
              <a:gd name="T20" fmla="*/ 403 w 436"/>
              <a:gd name="T21" fmla="*/ 274 h 533"/>
              <a:gd name="T22" fmla="*/ 422 w 436"/>
              <a:gd name="T23" fmla="*/ 237 h 533"/>
              <a:gd name="T24" fmla="*/ 434 w 436"/>
              <a:gd name="T25" fmla="*/ 200 h 533"/>
              <a:gd name="T26" fmla="*/ 435 w 436"/>
              <a:gd name="T27" fmla="*/ 163 h 533"/>
              <a:gd name="T28" fmla="*/ 426 w 436"/>
              <a:gd name="T29" fmla="*/ 125 h 533"/>
              <a:gd name="T30" fmla="*/ 406 w 436"/>
              <a:gd name="T31" fmla="*/ 88 h 533"/>
              <a:gd name="T32" fmla="*/ 383 w 436"/>
              <a:gd name="T33" fmla="*/ 60 h 533"/>
              <a:gd name="T34" fmla="*/ 358 w 436"/>
              <a:gd name="T35" fmla="*/ 37 h 533"/>
              <a:gd name="T36" fmla="*/ 332 w 436"/>
              <a:gd name="T37" fmla="*/ 20 h 533"/>
              <a:gd name="T38" fmla="*/ 303 w 436"/>
              <a:gd name="T39" fmla="*/ 9 h 533"/>
              <a:gd name="T40" fmla="*/ 275 w 436"/>
              <a:gd name="T41" fmla="*/ 2 h 533"/>
              <a:gd name="T42" fmla="*/ 246 w 436"/>
              <a:gd name="T43" fmla="*/ 0 h 533"/>
              <a:gd name="T44" fmla="*/ 219 w 436"/>
              <a:gd name="T45" fmla="*/ 1 h 533"/>
              <a:gd name="T46" fmla="*/ 192 w 436"/>
              <a:gd name="T47" fmla="*/ 3 h 533"/>
              <a:gd name="T48" fmla="*/ 165 w 436"/>
              <a:gd name="T49" fmla="*/ 7 h 533"/>
              <a:gd name="T50" fmla="*/ 141 w 436"/>
              <a:gd name="T51" fmla="*/ 13 h 533"/>
              <a:gd name="T52" fmla="*/ 107 w 436"/>
              <a:gd name="T53" fmla="*/ 24 h 533"/>
              <a:gd name="T54" fmla="*/ 81 w 436"/>
              <a:gd name="T55" fmla="*/ 37 h 533"/>
              <a:gd name="T56" fmla="*/ 128 w 436"/>
              <a:gd name="T57" fmla="*/ 72 h 533"/>
              <a:gd name="T58" fmla="*/ 150 w 436"/>
              <a:gd name="T59" fmla="*/ 67 h 533"/>
              <a:gd name="T60" fmla="*/ 182 w 436"/>
              <a:gd name="T61" fmla="*/ 63 h 533"/>
              <a:gd name="T62" fmla="*/ 221 w 436"/>
              <a:gd name="T63" fmla="*/ 63 h 533"/>
              <a:gd name="T64" fmla="*/ 261 w 436"/>
              <a:gd name="T65" fmla="*/ 66 h 533"/>
              <a:gd name="T66" fmla="*/ 300 w 436"/>
              <a:gd name="T67" fmla="*/ 79 h 533"/>
              <a:gd name="T68" fmla="*/ 333 w 436"/>
              <a:gd name="T69" fmla="*/ 102 h 533"/>
              <a:gd name="T70" fmla="*/ 352 w 436"/>
              <a:gd name="T71" fmla="*/ 129 h 533"/>
              <a:gd name="T72" fmla="*/ 364 w 436"/>
              <a:gd name="T73" fmla="*/ 162 h 533"/>
              <a:gd name="T74" fmla="*/ 361 w 436"/>
              <a:gd name="T75" fmla="*/ 202 h 533"/>
              <a:gd name="T76" fmla="*/ 346 w 436"/>
              <a:gd name="T77" fmla="*/ 239 h 533"/>
              <a:gd name="T78" fmla="*/ 320 w 436"/>
              <a:gd name="T79" fmla="*/ 274 h 533"/>
              <a:gd name="T80" fmla="*/ 287 w 436"/>
              <a:gd name="T81" fmla="*/ 305 h 533"/>
              <a:gd name="T82" fmla="*/ 252 w 436"/>
              <a:gd name="T83" fmla="*/ 331 h 533"/>
              <a:gd name="T84" fmla="*/ 219 w 436"/>
              <a:gd name="T85" fmla="*/ 354 h 533"/>
              <a:gd name="T86" fmla="*/ 194 w 436"/>
              <a:gd name="T87" fmla="*/ 374 h 533"/>
              <a:gd name="T88" fmla="*/ 169 w 436"/>
              <a:gd name="T89" fmla="*/ 399 h 533"/>
              <a:gd name="T90" fmla="*/ 139 w 436"/>
              <a:gd name="T91" fmla="*/ 425 h 533"/>
              <a:gd name="T92" fmla="*/ 119 w 436"/>
              <a:gd name="T93" fmla="*/ 443 h 533"/>
              <a:gd name="T94" fmla="*/ 98 w 436"/>
              <a:gd name="T95" fmla="*/ 460 h 533"/>
              <a:gd name="T96" fmla="*/ 75 w 436"/>
              <a:gd name="T97" fmla="*/ 476 h 533"/>
              <a:gd name="T98" fmla="*/ 53 w 436"/>
              <a:gd name="T99" fmla="*/ 491 h 533"/>
              <a:gd name="T100" fmla="*/ 30 w 436"/>
              <a:gd name="T101" fmla="*/ 503 h 533"/>
              <a:gd name="T102" fmla="*/ 3 w 436"/>
              <a:gd name="T103" fmla="*/ 515 h 533"/>
              <a:gd name="T104" fmla="*/ 9 w 436"/>
              <a:gd name="T105" fmla="*/ 525 h 533"/>
              <a:gd name="T106" fmla="*/ 38 w 436"/>
              <a:gd name="T107" fmla="*/ 531 h 533"/>
              <a:gd name="T108" fmla="*/ 67 w 436"/>
              <a:gd name="T109" fmla="*/ 532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36" h="533">
                <a:moveTo>
                  <a:pt x="72" y="533"/>
                </a:moveTo>
                <a:lnTo>
                  <a:pt x="72" y="532"/>
                </a:lnTo>
                <a:lnTo>
                  <a:pt x="77" y="529"/>
                </a:lnTo>
                <a:lnTo>
                  <a:pt x="82" y="525"/>
                </a:lnTo>
                <a:lnTo>
                  <a:pt x="91" y="522"/>
                </a:lnTo>
                <a:lnTo>
                  <a:pt x="94" y="518"/>
                </a:lnTo>
                <a:lnTo>
                  <a:pt x="100" y="516"/>
                </a:lnTo>
                <a:lnTo>
                  <a:pt x="105" y="513"/>
                </a:lnTo>
                <a:lnTo>
                  <a:pt x="112" y="510"/>
                </a:lnTo>
                <a:lnTo>
                  <a:pt x="118" y="505"/>
                </a:lnTo>
                <a:lnTo>
                  <a:pt x="125" y="502"/>
                </a:lnTo>
                <a:lnTo>
                  <a:pt x="132" y="499"/>
                </a:lnTo>
                <a:lnTo>
                  <a:pt x="140" y="495"/>
                </a:lnTo>
                <a:lnTo>
                  <a:pt x="147" y="490"/>
                </a:lnTo>
                <a:lnTo>
                  <a:pt x="156" y="486"/>
                </a:lnTo>
                <a:lnTo>
                  <a:pt x="163" y="480"/>
                </a:lnTo>
                <a:lnTo>
                  <a:pt x="173" y="476"/>
                </a:lnTo>
                <a:lnTo>
                  <a:pt x="181" y="469"/>
                </a:lnTo>
                <a:lnTo>
                  <a:pt x="190" y="465"/>
                </a:lnTo>
                <a:lnTo>
                  <a:pt x="199" y="458"/>
                </a:lnTo>
                <a:lnTo>
                  <a:pt x="209" y="454"/>
                </a:lnTo>
                <a:lnTo>
                  <a:pt x="218" y="447"/>
                </a:lnTo>
                <a:lnTo>
                  <a:pt x="227" y="441"/>
                </a:lnTo>
                <a:lnTo>
                  <a:pt x="237" y="434"/>
                </a:lnTo>
                <a:lnTo>
                  <a:pt x="246" y="428"/>
                </a:lnTo>
                <a:lnTo>
                  <a:pt x="255" y="420"/>
                </a:lnTo>
                <a:lnTo>
                  <a:pt x="265" y="413"/>
                </a:lnTo>
                <a:lnTo>
                  <a:pt x="275" y="407"/>
                </a:lnTo>
                <a:lnTo>
                  <a:pt x="285" y="400"/>
                </a:lnTo>
                <a:lnTo>
                  <a:pt x="294" y="391"/>
                </a:lnTo>
                <a:lnTo>
                  <a:pt x="302" y="384"/>
                </a:lnTo>
                <a:lnTo>
                  <a:pt x="311" y="376"/>
                </a:lnTo>
                <a:lnTo>
                  <a:pt x="321" y="368"/>
                </a:lnTo>
                <a:lnTo>
                  <a:pt x="329" y="360"/>
                </a:lnTo>
                <a:lnTo>
                  <a:pt x="337" y="352"/>
                </a:lnTo>
                <a:lnTo>
                  <a:pt x="346" y="344"/>
                </a:lnTo>
                <a:lnTo>
                  <a:pt x="355" y="337"/>
                </a:lnTo>
                <a:lnTo>
                  <a:pt x="363" y="327"/>
                </a:lnTo>
                <a:lnTo>
                  <a:pt x="370" y="319"/>
                </a:lnTo>
                <a:lnTo>
                  <a:pt x="377" y="309"/>
                </a:lnTo>
                <a:lnTo>
                  <a:pt x="384" y="302"/>
                </a:lnTo>
                <a:lnTo>
                  <a:pt x="391" y="292"/>
                </a:lnTo>
                <a:lnTo>
                  <a:pt x="398" y="284"/>
                </a:lnTo>
                <a:lnTo>
                  <a:pt x="403" y="274"/>
                </a:lnTo>
                <a:lnTo>
                  <a:pt x="410" y="267"/>
                </a:lnTo>
                <a:lnTo>
                  <a:pt x="414" y="257"/>
                </a:lnTo>
                <a:lnTo>
                  <a:pt x="418" y="247"/>
                </a:lnTo>
                <a:lnTo>
                  <a:pt x="422" y="237"/>
                </a:lnTo>
                <a:lnTo>
                  <a:pt x="426" y="228"/>
                </a:lnTo>
                <a:lnTo>
                  <a:pt x="428" y="218"/>
                </a:lnTo>
                <a:lnTo>
                  <a:pt x="432" y="210"/>
                </a:lnTo>
                <a:lnTo>
                  <a:pt x="434" y="200"/>
                </a:lnTo>
                <a:lnTo>
                  <a:pt x="436" y="191"/>
                </a:lnTo>
                <a:lnTo>
                  <a:pt x="436" y="181"/>
                </a:lnTo>
                <a:lnTo>
                  <a:pt x="436" y="173"/>
                </a:lnTo>
                <a:lnTo>
                  <a:pt x="435" y="163"/>
                </a:lnTo>
                <a:lnTo>
                  <a:pt x="435" y="154"/>
                </a:lnTo>
                <a:lnTo>
                  <a:pt x="432" y="144"/>
                </a:lnTo>
                <a:lnTo>
                  <a:pt x="429" y="135"/>
                </a:lnTo>
                <a:lnTo>
                  <a:pt x="426" y="125"/>
                </a:lnTo>
                <a:lnTo>
                  <a:pt x="423" y="117"/>
                </a:lnTo>
                <a:lnTo>
                  <a:pt x="417" y="107"/>
                </a:lnTo>
                <a:lnTo>
                  <a:pt x="412" y="97"/>
                </a:lnTo>
                <a:lnTo>
                  <a:pt x="406" y="88"/>
                </a:lnTo>
                <a:lnTo>
                  <a:pt x="401" y="81"/>
                </a:lnTo>
                <a:lnTo>
                  <a:pt x="394" y="73"/>
                </a:lnTo>
                <a:lnTo>
                  <a:pt x="389" y="66"/>
                </a:lnTo>
                <a:lnTo>
                  <a:pt x="383" y="60"/>
                </a:lnTo>
                <a:lnTo>
                  <a:pt x="378" y="54"/>
                </a:lnTo>
                <a:lnTo>
                  <a:pt x="371" y="48"/>
                </a:lnTo>
                <a:lnTo>
                  <a:pt x="365" y="42"/>
                </a:lnTo>
                <a:lnTo>
                  <a:pt x="358" y="37"/>
                </a:lnTo>
                <a:lnTo>
                  <a:pt x="352" y="32"/>
                </a:lnTo>
                <a:lnTo>
                  <a:pt x="345" y="28"/>
                </a:lnTo>
                <a:lnTo>
                  <a:pt x="338" y="24"/>
                </a:lnTo>
                <a:lnTo>
                  <a:pt x="332" y="20"/>
                </a:lnTo>
                <a:lnTo>
                  <a:pt x="325" y="18"/>
                </a:lnTo>
                <a:lnTo>
                  <a:pt x="318" y="15"/>
                </a:lnTo>
                <a:lnTo>
                  <a:pt x="311" y="12"/>
                </a:lnTo>
                <a:lnTo>
                  <a:pt x="303" y="9"/>
                </a:lnTo>
                <a:lnTo>
                  <a:pt x="297" y="7"/>
                </a:lnTo>
                <a:lnTo>
                  <a:pt x="289" y="5"/>
                </a:lnTo>
                <a:lnTo>
                  <a:pt x="283" y="4"/>
                </a:lnTo>
                <a:lnTo>
                  <a:pt x="275" y="2"/>
                </a:lnTo>
                <a:lnTo>
                  <a:pt x="268" y="2"/>
                </a:lnTo>
                <a:lnTo>
                  <a:pt x="261" y="1"/>
                </a:lnTo>
                <a:lnTo>
                  <a:pt x="253" y="0"/>
                </a:lnTo>
                <a:lnTo>
                  <a:pt x="246" y="0"/>
                </a:lnTo>
                <a:lnTo>
                  <a:pt x="240" y="0"/>
                </a:lnTo>
                <a:lnTo>
                  <a:pt x="232" y="0"/>
                </a:lnTo>
                <a:lnTo>
                  <a:pt x="226" y="0"/>
                </a:lnTo>
                <a:lnTo>
                  <a:pt x="219" y="1"/>
                </a:lnTo>
                <a:lnTo>
                  <a:pt x="213" y="2"/>
                </a:lnTo>
                <a:lnTo>
                  <a:pt x="205" y="2"/>
                </a:lnTo>
                <a:lnTo>
                  <a:pt x="198" y="2"/>
                </a:lnTo>
                <a:lnTo>
                  <a:pt x="192" y="3"/>
                </a:lnTo>
                <a:lnTo>
                  <a:pt x="185" y="4"/>
                </a:lnTo>
                <a:lnTo>
                  <a:pt x="179" y="4"/>
                </a:lnTo>
                <a:lnTo>
                  <a:pt x="172" y="6"/>
                </a:lnTo>
                <a:lnTo>
                  <a:pt x="165" y="7"/>
                </a:lnTo>
                <a:lnTo>
                  <a:pt x="160" y="9"/>
                </a:lnTo>
                <a:lnTo>
                  <a:pt x="153" y="9"/>
                </a:lnTo>
                <a:lnTo>
                  <a:pt x="147" y="12"/>
                </a:lnTo>
                <a:lnTo>
                  <a:pt x="141" y="13"/>
                </a:lnTo>
                <a:lnTo>
                  <a:pt x="137" y="15"/>
                </a:lnTo>
                <a:lnTo>
                  <a:pt x="126" y="18"/>
                </a:lnTo>
                <a:lnTo>
                  <a:pt x="117" y="21"/>
                </a:lnTo>
                <a:lnTo>
                  <a:pt x="107" y="24"/>
                </a:lnTo>
                <a:lnTo>
                  <a:pt x="101" y="27"/>
                </a:lnTo>
                <a:lnTo>
                  <a:pt x="93" y="30"/>
                </a:lnTo>
                <a:lnTo>
                  <a:pt x="89" y="33"/>
                </a:lnTo>
                <a:lnTo>
                  <a:pt x="81" y="37"/>
                </a:lnTo>
                <a:lnTo>
                  <a:pt x="79" y="39"/>
                </a:lnTo>
                <a:lnTo>
                  <a:pt x="121" y="75"/>
                </a:lnTo>
                <a:lnTo>
                  <a:pt x="122" y="74"/>
                </a:lnTo>
                <a:lnTo>
                  <a:pt x="128" y="72"/>
                </a:lnTo>
                <a:lnTo>
                  <a:pt x="132" y="70"/>
                </a:lnTo>
                <a:lnTo>
                  <a:pt x="137" y="70"/>
                </a:lnTo>
                <a:lnTo>
                  <a:pt x="142" y="67"/>
                </a:lnTo>
                <a:lnTo>
                  <a:pt x="150" y="67"/>
                </a:lnTo>
                <a:lnTo>
                  <a:pt x="157" y="65"/>
                </a:lnTo>
                <a:lnTo>
                  <a:pt x="164" y="64"/>
                </a:lnTo>
                <a:lnTo>
                  <a:pt x="172" y="63"/>
                </a:lnTo>
                <a:lnTo>
                  <a:pt x="182" y="63"/>
                </a:lnTo>
                <a:lnTo>
                  <a:pt x="191" y="62"/>
                </a:lnTo>
                <a:lnTo>
                  <a:pt x="200" y="62"/>
                </a:lnTo>
                <a:lnTo>
                  <a:pt x="210" y="62"/>
                </a:lnTo>
                <a:lnTo>
                  <a:pt x="221" y="63"/>
                </a:lnTo>
                <a:lnTo>
                  <a:pt x="231" y="63"/>
                </a:lnTo>
                <a:lnTo>
                  <a:pt x="241" y="63"/>
                </a:lnTo>
                <a:lnTo>
                  <a:pt x="251" y="64"/>
                </a:lnTo>
                <a:lnTo>
                  <a:pt x="261" y="66"/>
                </a:lnTo>
                <a:lnTo>
                  <a:pt x="271" y="67"/>
                </a:lnTo>
                <a:lnTo>
                  <a:pt x="280" y="71"/>
                </a:lnTo>
                <a:lnTo>
                  <a:pt x="290" y="74"/>
                </a:lnTo>
                <a:lnTo>
                  <a:pt x="300" y="79"/>
                </a:lnTo>
                <a:lnTo>
                  <a:pt x="308" y="83"/>
                </a:lnTo>
                <a:lnTo>
                  <a:pt x="317" y="89"/>
                </a:lnTo>
                <a:lnTo>
                  <a:pt x="324" y="95"/>
                </a:lnTo>
                <a:lnTo>
                  <a:pt x="333" y="102"/>
                </a:lnTo>
                <a:lnTo>
                  <a:pt x="340" y="109"/>
                </a:lnTo>
                <a:lnTo>
                  <a:pt x="346" y="119"/>
                </a:lnTo>
                <a:lnTo>
                  <a:pt x="348" y="123"/>
                </a:lnTo>
                <a:lnTo>
                  <a:pt x="352" y="129"/>
                </a:lnTo>
                <a:lnTo>
                  <a:pt x="355" y="134"/>
                </a:lnTo>
                <a:lnTo>
                  <a:pt x="358" y="141"/>
                </a:lnTo>
                <a:lnTo>
                  <a:pt x="360" y="151"/>
                </a:lnTo>
                <a:lnTo>
                  <a:pt x="364" y="162"/>
                </a:lnTo>
                <a:lnTo>
                  <a:pt x="364" y="171"/>
                </a:lnTo>
                <a:lnTo>
                  <a:pt x="365" y="182"/>
                </a:lnTo>
                <a:lnTo>
                  <a:pt x="364" y="192"/>
                </a:lnTo>
                <a:lnTo>
                  <a:pt x="361" y="202"/>
                </a:lnTo>
                <a:lnTo>
                  <a:pt x="358" y="212"/>
                </a:lnTo>
                <a:lnTo>
                  <a:pt x="356" y="222"/>
                </a:lnTo>
                <a:lnTo>
                  <a:pt x="350" y="231"/>
                </a:lnTo>
                <a:lnTo>
                  <a:pt x="346" y="239"/>
                </a:lnTo>
                <a:lnTo>
                  <a:pt x="340" y="248"/>
                </a:lnTo>
                <a:lnTo>
                  <a:pt x="334" y="258"/>
                </a:lnTo>
                <a:lnTo>
                  <a:pt x="326" y="266"/>
                </a:lnTo>
                <a:lnTo>
                  <a:pt x="320" y="274"/>
                </a:lnTo>
                <a:lnTo>
                  <a:pt x="312" y="282"/>
                </a:lnTo>
                <a:lnTo>
                  <a:pt x="305" y="291"/>
                </a:lnTo>
                <a:lnTo>
                  <a:pt x="296" y="297"/>
                </a:lnTo>
                <a:lnTo>
                  <a:pt x="287" y="305"/>
                </a:lnTo>
                <a:lnTo>
                  <a:pt x="278" y="312"/>
                </a:lnTo>
                <a:lnTo>
                  <a:pt x="269" y="319"/>
                </a:lnTo>
                <a:lnTo>
                  <a:pt x="260" y="325"/>
                </a:lnTo>
                <a:lnTo>
                  <a:pt x="252" y="331"/>
                </a:lnTo>
                <a:lnTo>
                  <a:pt x="243" y="338"/>
                </a:lnTo>
                <a:lnTo>
                  <a:pt x="236" y="344"/>
                </a:lnTo>
                <a:lnTo>
                  <a:pt x="227" y="349"/>
                </a:lnTo>
                <a:lnTo>
                  <a:pt x="219" y="354"/>
                </a:lnTo>
                <a:lnTo>
                  <a:pt x="213" y="360"/>
                </a:lnTo>
                <a:lnTo>
                  <a:pt x="206" y="365"/>
                </a:lnTo>
                <a:lnTo>
                  <a:pt x="199" y="370"/>
                </a:lnTo>
                <a:lnTo>
                  <a:pt x="194" y="374"/>
                </a:lnTo>
                <a:lnTo>
                  <a:pt x="190" y="378"/>
                </a:lnTo>
                <a:lnTo>
                  <a:pt x="186" y="384"/>
                </a:lnTo>
                <a:lnTo>
                  <a:pt x="177" y="390"/>
                </a:lnTo>
                <a:lnTo>
                  <a:pt x="169" y="399"/>
                </a:lnTo>
                <a:lnTo>
                  <a:pt x="159" y="408"/>
                </a:lnTo>
                <a:lnTo>
                  <a:pt x="150" y="417"/>
                </a:lnTo>
                <a:lnTo>
                  <a:pt x="145" y="420"/>
                </a:lnTo>
                <a:lnTo>
                  <a:pt x="139" y="425"/>
                </a:lnTo>
                <a:lnTo>
                  <a:pt x="134" y="429"/>
                </a:lnTo>
                <a:lnTo>
                  <a:pt x="129" y="434"/>
                </a:lnTo>
                <a:lnTo>
                  <a:pt x="124" y="439"/>
                </a:lnTo>
                <a:lnTo>
                  <a:pt x="119" y="443"/>
                </a:lnTo>
                <a:lnTo>
                  <a:pt x="114" y="447"/>
                </a:lnTo>
                <a:lnTo>
                  <a:pt x="110" y="453"/>
                </a:lnTo>
                <a:lnTo>
                  <a:pt x="103" y="456"/>
                </a:lnTo>
                <a:lnTo>
                  <a:pt x="98" y="460"/>
                </a:lnTo>
                <a:lnTo>
                  <a:pt x="92" y="464"/>
                </a:lnTo>
                <a:lnTo>
                  <a:pt x="87" y="468"/>
                </a:lnTo>
                <a:lnTo>
                  <a:pt x="80" y="471"/>
                </a:lnTo>
                <a:lnTo>
                  <a:pt x="75" y="476"/>
                </a:lnTo>
                <a:lnTo>
                  <a:pt x="69" y="480"/>
                </a:lnTo>
                <a:lnTo>
                  <a:pt x="65" y="485"/>
                </a:lnTo>
                <a:lnTo>
                  <a:pt x="58" y="488"/>
                </a:lnTo>
                <a:lnTo>
                  <a:pt x="53" y="491"/>
                </a:lnTo>
                <a:lnTo>
                  <a:pt x="47" y="494"/>
                </a:lnTo>
                <a:lnTo>
                  <a:pt x="42" y="498"/>
                </a:lnTo>
                <a:lnTo>
                  <a:pt x="35" y="500"/>
                </a:lnTo>
                <a:lnTo>
                  <a:pt x="30" y="503"/>
                </a:lnTo>
                <a:lnTo>
                  <a:pt x="24" y="505"/>
                </a:lnTo>
                <a:lnTo>
                  <a:pt x="20" y="509"/>
                </a:lnTo>
                <a:lnTo>
                  <a:pt x="10" y="512"/>
                </a:lnTo>
                <a:lnTo>
                  <a:pt x="3" y="515"/>
                </a:lnTo>
                <a:lnTo>
                  <a:pt x="0" y="518"/>
                </a:lnTo>
                <a:lnTo>
                  <a:pt x="1" y="522"/>
                </a:lnTo>
                <a:lnTo>
                  <a:pt x="3" y="523"/>
                </a:lnTo>
                <a:lnTo>
                  <a:pt x="9" y="525"/>
                </a:lnTo>
                <a:lnTo>
                  <a:pt x="14" y="527"/>
                </a:lnTo>
                <a:lnTo>
                  <a:pt x="23" y="529"/>
                </a:lnTo>
                <a:lnTo>
                  <a:pt x="30" y="529"/>
                </a:lnTo>
                <a:lnTo>
                  <a:pt x="38" y="531"/>
                </a:lnTo>
                <a:lnTo>
                  <a:pt x="46" y="531"/>
                </a:lnTo>
                <a:lnTo>
                  <a:pt x="55" y="532"/>
                </a:lnTo>
                <a:lnTo>
                  <a:pt x="60" y="532"/>
                </a:lnTo>
                <a:lnTo>
                  <a:pt x="67" y="532"/>
                </a:lnTo>
                <a:lnTo>
                  <a:pt x="70" y="532"/>
                </a:lnTo>
                <a:lnTo>
                  <a:pt x="72" y="533"/>
                </a:lnTo>
                <a:lnTo>
                  <a:pt x="72" y="5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2" name="Freeform 16"/>
          <p:cNvSpPr>
            <a:spLocks/>
          </p:cNvSpPr>
          <p:nvPr/>
        </p:nvSpPr>
        <p:spPr bwMode="auto">
          <a:xfrm>
            <a:off x="4156075" y="5040313"/>
            <a:ext cx="1700212" cy="1092200"/>
          </a:xfrm>
          <a:custGeom>
            <a:avLst/>
            <a:gdLst>
              <a:gd name="T0" fmla="*/ 635 w 3211"/>
              <a:gd name="T1" fmla="*/ 333 h 2064"/>
              <a:gd name="T2" fmla="*/ 492 w 3211"/>
              <a:gd name="T3" fmla="*/ 541 h 2064"/>
              <a:gd name="T4" fmla="*/ 615 w 3211"/>
              <a:gd name="T5" fmla="*/ 774 h 2064"/>
              <a:gd name="T6" fmla="*/ 433 w 3211"/>
              <a:gd name="T7" fmla="*/ 939 h 2064"/>
              <a:gd name="T8" fmla="*/ 184 w 3211"/>
              <a:gd name="T9" fmla="*/ 1146 h 2064"/>
              <a:gd name="T10" fmla="*/ 77 w 3211"/>
              <a:gd name="T11" fmla="*/ 1364 h 2064"/>
              <a:gd name="T12" fmla="*/ 378 w 3211"/>
              <a:gd name="T13" fmla="*/ 1337 h 2064"/>
              <a:gd name="T14" fmla="*/ 671 w 3211"/>
              <a:gd name="T15" fmla="*/ 1144 h 2064"/>
              <a:gd name="T16" fmla="*/ 697 w 3211"/>
              <a:gd name="T17" fmla="*/ 1403 h 2064"/>
              <a:gd name="T18" fmla="*/ 933 w 3211"/>
              <a:gd name="T19" fmla="*/ 1733 h 2064"/>
              <a:gd name="T20" fmla="*/ 1407 w 3211"/>
              <a:gd name="T21" fmla="*/ 1732 h 2064"/>
              <a:gd name="T22" fmla="*/ 1656 w 3211"/>
              <a:gd name="T23" fmla="*/ 1741 h 2064"/>
              <a:gd name="T24" fmla="*/ 2029 w 3211"/>
              <a:gd name="T25" fmla="*/ 1761 h 2064"/>
              <a:gd name="T26" fmla="*/ 2442 w 3211"/>
              <a:gd name="T27" fmla="*/ 1426 h 2064"/>
              <a:gd name="T28" fmla="*/ 2582 w 3211"/>
              <a:gd name="T29" fmla="*/ 1143 h 2064"/>
              <a:gd name="T30" fmla="*/ 2715 w 3211"/>
              <a:gd name="T31" fmla="*/ 1451 h 2064"/>
              <a:gd name="T32" fmla="*/ 2859 w 3211"/>
              <a:gd name="T33" fmla="*/ 1706 h 2064"/>
              <a:gd name="T34" fmla="*/ 3044 w 3211"/>
              <a:gd name="T35" fmla="*/ 1927 h 2064"/>
              <a:gd name="T36" fmla="*/ 3128 w 3211"/>
              <a:gd name="T37" fmla="*/ 1795 h 2064"/>
              <a:gd name="T38" fmla="*/ 2960 w 3211"/>
              <a:gd name="T39" fmla="*/ 1454 h 2064"/>
              <a:gd name="T40" fmla="*/ 2687 w 3211"/>
              <a:gd name="T41" fmla="*/ 1195 h 2064"/>
              <a:gd name="T42" fmla="*/ 2594 w 3211"/>
              <a:gd name="T43" fmla="*/ 1014 h 2064"/>
              <a:gd name="T44" fmla="*/ 2549 w 3211"/>
              <a:gd name="T45" fmla="*/ 699 h 2064"/>
              <a:gd name="T46" fmla="*/ 2239 w 3211"/>
              <a:gd name="T47" fmla="*/ 443 h 2064"/>
              <a:gd name="T48" fmla="*/ 1974 w 3211"/>
              <a:gd name="T49" fmla="*/ 372 h 2064"/>
              <a:gd name="T50" fmla="*/ 1865 w 3211"/>
              <a:gd name="T51" fmla="*/ 147 h 2064"/>
              <a:gd name="T52" fmla="*/ 1559 w 3211"/>
              <a:gd name="T53" fmla="*/ 86 h 2064"/>
              <a:gd name="T54" fmla="*/ 1335 w 3211"/>
              <a:gd name="T55" fmla="*/ 206 h 2064"/>
              <a:gd name="T56" fmla="*/ 1118 w 3211"/>
              <a:gd name="T57" fmla="*/ 47 h 2064"/>
              <a:gd name="T58" fmla="*/ 1344 w 3211"/>
              <a:gd name="T59" fmla="*/ 127 h 2064"/>
              <a:gd name="T60" fmla="*/ 1558 w 3211"/>
              <a:gd name="T61" fmla="*/ 16 h 2064"/>
              <a:gd name="T62" fmla="*/ 1856 w 3211"/>
              <a:gd name="T63" fmla="*/ 49 h 2064"/>
              <a:gd name="T64" fmla="*/ 2024 w 3211"/>
              <a:gd name="T65" fmla="*/ 277 h 2064"/>
              <a:gd name="T66" fmla="*/ 2253 w 3211"/>
              <a:gd name="T67" fmla="*/ 379 h 2064"/>
              <a:gd name="T68" fmla="*/ 2607 w 3211"/>
              <a:gd name="T69" fmla="*/ 645 h 2064"/>
              <a:gd name="T70" fmla="*/ 2660 w 3211"/>
              <a:gd name="T71" fmla="*/ 982 h 2064"/>
              <a:gd name="T72" fmla="*/ 2734 w 3211"/>
              <a:gd name="T73" fmla="*/ 1154 h 2064"/>
              <a:gd name="T74" fmla="*/ 2941 w 3211"/>
              <a:gd name="T75" fmla="*/ 1336 h 2064"/>
              <a:gd name="T76" fmla="*/ 3113 w 3211"/>
              <a:gd name="T77" fmla="*/ 1578 h 2064"/>
              <a:gd name="T78" fmla="*/ 3199 w 3211"/>
              <a:gd name="T79" fmla="*/ 1839 h 2064"/>
              <a:gd name="T80" fmla="*/ 3151 w 3211"/>
              <a:gd name="T81" fmla="*/ 2064 h 2064"/>
              <a:gd name="T82" fmla="*/ 2944 w 3211"/>
              <a:gd name="T83" fmla="*/ 1925 h 2064"/>
              <a:gd name="T84" fmla="*/ 2787 w 3211"/>
              <a:gd name="T85" fmla="*/ 1728 h 2064"/>
              <a:gd name="T86" fmla="*/ 2633 w 3211"/>
              <a:gd name="T87" fmla="*/ 1418 h 2064"/>
              <a:gd name="T88" fmla="*/ 2540 w 3211"/>
              <a:gd name="T89" fmla="*/ 1383 h 2064"/>
              <a:gd name="T90" fmla="*/ 2228 w 3211"/>
              <a:gd name="T91" fmla="*/ 1764 h 2064"/>
              <a:gd name="T92" fmla="*/ 1747 w 3211"/>
              <a:gd name="T93" fmla="*/ 1838 h 2064"/>
              <a:gd name="T94" fmla="*/ 1530 w 3211"/>
              <a:gd name="T95" fmla="*/ 1777 h 2064"/>
              <a:gd name="T96" fmla="*/ 1107 w 3211"/>
              <a:gd name="T97" fmla="*/ 1841 h 2064"/>
              <a:gd name="T98" fmla="*/ 716 w 3211"/>
              <a:gd name="T99" fmla="*/ 1613 h 2064"/>
              <a:gd name="T100" fmla="*/ 617 w 3211"/>
              <a:gd name="T101" fmla="*/ 1322 h 2064"/>
              <a:gd name="T102" fmla="*/ 433 w 3211"/>
              <a:gd name="T103" fmla="*/ 1391 h 2064"/>
              <a:gd name="T104" fmla="*/ 65 w 3211"/>
              <a:gd name="T105" fmla="*/ 1454 h 2064"/>
              <a:gd name="T106" fmla="*/ 48 w 3211"/>
              <a:gd name="T107" fmla="*/ 1205 h 2064"/>
              <a:gd name="T108" fmla="*/ 280 w 3211"/>
              <a:gd name="T109" fmla="*/ 972 h 2064"/>
              <a:gd name="T110" fmla="*/ 502 w 3211"/>
              <a:gd name="T111" fmla="*/ 816 h 2064"/>
              <a:gd name="T112" fmla="*/ 261 w 3211"/>
              <a:gd name="T113" fmla="*/ 790 h 2064"/>
              <a:gd name="T114" fmla="*/ 476 w 3211"/>
              <a:gd name="T115" fmla="*/ 678 h 2064"/>
              <a:gd name="T116" fmla="*/ 455 w 3211"/>
              <a:gd name="T117" fmla="*/ 412 h 2064"/>
              <a:gd name="T118" fmla="*/ 679 w 3211"/>
              <a:gd name="T119" fmla="*/ 269 h 2064"/>
              <a:gd name="T120" fmla="*/ 885 w 3211"/>
              <a:gd name="T121" fmla="*/ 211 h 2064"/>
              <a:gd name="T122" fmla="*/ 1052 w 3211"/>
              <a:gd name="T123" fmla="*/ 91 h 2064"/>
              <a:gd name="T124" fmla="*/ 933 w 3211"/>
              <a:gd name="T125" fmla="*/ 245 h 2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1" h="2064">
                <a:moveTo>
                  <a:pt x="849" y="372"/>
                </a:moveTo>
                <a:lnTo>
                  <a:pt x="847" y="370"/>
                </a:lnTo>
                <a:lnTo>
                  <a:pt x="842" y="367"/>
                </a:lnTo>
                <a:lnTo>
                  <a:pt x="836" y="363"/>
                </a:lnTo>
                <a:lnTo>
                  <a:pt x="832" y="360"/>
                </a:lnTo>
                <a:lnTo>
                  <a:pt x="826" y="357"/>
                </a:lnTo>
                <a:lnTo>
                  <a:pt x="821" y="355"/>
                </a:lnTo>
                <a:lnTo>
                  <a:pt x="813" y="350"/>
                </a:lnTo>
                <a:lnTo>
                  <a:pt x="806" y="346"/>
                </a:lnTo>
                <a:lnTo>
                  <a:pt x="797" y="343"/>
                </a:lnTo>
                <a:lnTo>
                  <a:pt x="789" y="339"/>
                </a:lnTo>
                <a:lnTo>
                  <a:pt x="779" y="336"/>
                </a:lnTo>
                <a:lnTo>
                  <a:pt x="769" y="333"/>
                </a:lnTo>
                <a:lnTo>
                  <a:pt x="758" y="329"/>
                </a:lnTo>
                <a:lnTo>
                  <a:pt x="749" y="327"/>
                </a:lnTo>
                <a:lnTo>
                  <a:pt x="742" y="325"/>
                </a:lnTo>
                <a:lnTo>
                  <a:pt x="737" y="324"/>
                </a:lnTo>
                <a:lnTo>
                  <a:pt x="730" y="323"/>
                </a:lnTo>
                <a:lnTo>
                  <a:pt x="724" y="323"/>
                </a:lnTo>
                <a:lnTo>
                  <a:pt x="718" y="322"/>
                </a:lnTo>
                <a:lnTo>
                  <a:pt x="712" y="322"/>
                </a:lnTo>
                <a:lnTo>
                  <a:pt x="706" y="322"/>
                </a:lnTo>
                <a:lnTo>
                  <a:pt x="700" y="322"/>
                </a:lnTo>
                <a:lnTo>
                  <a:pt x="694" y="322"/>
                </a:lnTo>
                <a:lnTo>
                  <a:pt x="687" y="322"/>
                </a:lnTo>
                <a:lnTo>
                  <a:pt x="681" y="322"/>
                </a:lnTo>
                <a:lnTo>
                  <a:pt x="674" y="323"/>
                </a:lnTo>
                <a:lnTo>
                  <a:pt x="668" y="323"/>
                </a:lnTo>
                <a:lnTo>
                  <a:pt x="661" y="325"/>
                </a:lnTo>
                <a:lnTo>
                  <a:pt x="654" y="326"/>
                </a:lnTo>
                <a:lnTo>
                  <a:pt x="649" y="329"/>
                </a:lnTo>
                <a:lnTo>
                  <a:pt x="641" y="331"/>
                </a:lnTo>
                <a:lnTo>
                  <a:pt x="635" y="333"/>
                </a:lnTo>
                <a:lnTo>
                  <a:pt x="628" y="335"/>
                </a:lnTo>
                <a:lnTo>
                  <a:pt x="622" y="338"/>
                </a:lnTo>
                <a:lnTo>
                  <a:pt x="615" y="340"/>
                </a:lnTo>
                <a:lnTo>
                  <a:pt x="608" y="344"/>
                </a:lnTo>
                <a:lnTo>
                  <a:pt x="602" y="348"/>
                </a:lnTo>
                <a:lnTo>
                  <a:pt x="595" y="352"/>
                </a:lnTo>
                <a:lnTo>
                  <a:pt x="589" y="356"/>
                </a:lnTo>
                <a:lnTo>
                  <a:pt x="582" y="361"/>
                </a:lnTo>
                <a:lnTo>
                  <a:pt x="576" y="366"/>
                </a:lnTo>
                <a:lnTo>
                  <a:pt x="569" y="372"/>
                </a:lnTo>
                <a:lnTo>
                  <a:pt x="562" y="378"/>
                </a:lnTo>
                <a:lnTo>
                  <a:pt x="556" y="384"/>
                </a:lnTo>
                <a:lnTo>
                  <a:pt x="549" y="391"/>
                </a:lnTo>
                <a:lnTo>
                  <a:pt x="543" y="398"/>
                </a:lnTo>
                <a:lnTo>
                  <a:pt x="535" y="405"/>
                </a:lnTo>
                <a:lnTo>
                  <a:pt x="528" y="412"/>
                </a:lnTo>
                <a:lnTo>
                  <a:pt x="523" y="419"/>
                </a:lnTo>
                <a:lnTo>
                  <a:pt x="519" y="427"/>
                </a:lnTo>
                <a:lnTo>
                  <a:pt x="514" y="433"/>
                </a:lnTo>
                <a:lnTo>
                  <a:pt x="510" y="441"/>
                </a:lnTo>
                <a:lnTo>
                  <a:pt x="507" y="449"/>
                </a:lnTo>
                <a:lnTo>
                  <a:pt x="504" y="456"/>
                </a:lnTo>
                <a:lnTo>
                  <a:pt x="501" y="463"/>
                </a:lnTo>
                <a:lnTo>
                  <a:pt x="498" y="472"/>
                </a:lnTo>
                <a:lnTo>
                  <a:pt x="496" y="478"/>
                </a:lnTo>
                <a:lnTo>
                  <a:pt x="495" y="487"/>
                </a:lnTo>
                <a:lnTo>
                  <a:pt x="492" y="495"/>
                </a:lnTo>
                <a:lnTo>
                  <a:pt x="492" y="502"/>
                </a:lnTo>
                <a:lnTo>
                  <a:pt x="492" y="510"/>
                </a:lnTo>
                <a:lnTo>
                  <a:pt x="492" y="519"/>
                </a:lnTo>
                <a:lnTo>
                  <a:pt x="492" y="525"/>
                </a:lnTo>
                <a:lnTo>
                  <a:pt x="492" y="534"/>
                </a:lnTo>
                <a:lnTo>
                  <a:pt x="492" y="541"/>
                </a:lnTo>
                <a:lnTo>
                  <a:pt x="495" y="550"/>
                </a:lnTo>
                <a:lnTo>
                  <a:pt x="495" y="557"/>
                </a:lnTo>
                <a:lnTo>
                  <a:pt x="497" y="565"/>
                </a:lnTo>
                <a:lnTo>
                  <a:pt x="498" y="572"/>
                </a:lnTo>
                <a:lnTo>
                  <a:pt x="501" y="581"/>
                </a:lnTo>
                <a:lnTo>
                  <a:pt x="503" y="588"/>
                </a:lnTo>
                <a:lnTo>
                  <a:pt x="506" y="595"/>
                </a:lnTo>
                <a:lnTo>
                  <a:pt x="508" y="603"/>
                </a:lnTo>
                <a:lnTo>
                  <a:pt x="511" y="611"/>
                </a:lnTo>
                <a:lnTo>
                  <a:pt x="514" y="618"/>
                </a:lnTo>
                <a:lnTo>
                  <a:pt x="518" y="626"/>
                </a:lnTo>
                <a:lnTo>
                  <a:pt x="521" y="634"/>
                </a:lnTo>
                <a:lnTo>
                  <a:pt x="525" y="641"/>
                </a:lnTo>
                <a:lnTo>
                  <a:pt x="528" y="648"/>
                </a:lnTo>
                <a:lnTo>
                  <a:pt x="532" y="655"/>
                </a:lnTo>
                <a:lnTo>
                  <a:pt x="535" y="661"/>
                </a:lnTo>
                <a:lnTo>
                  <a:pt x="539" y="668"/>
                </a:lnTo>
                <a:lnTo>
                  <a:pt x="543" y="674"/>
                </a:lnTo>
                <a:lnTo>
                  <a:pt x="546" y="681"/>
                </a:lnTo>
                <a:lnTo>
                  <a:pt x="550" y="687"/>
                </a:lnTo>
                <a:lnTo>
                  <a:pt x="555" y="694"/>
                </a:lnTo>
                <a:lnTo>
                  <a:pt x="558" y="699"/>
                </a:lnTo>
                <a:lnTo>
                  <a:pt x="562" y="706"/>
                </a:lnTo>
                <a:lnTo>
                  <a:pt x="567" y="712"/>
                </a:lnTo>
                <a:lnTo>
                  <a:pt x="571" y="718"/>
                </a:lnTo>
                <a:lnTo>
                  <a:pt x="574" y="724"/>
                </a:lnTo>
                <a:lnTo>
                  <a:pt x="579" y="729"/>
                </a:lnTo>
                <a:lnTo>
                  <a:pt x="583" y="735"/>
                </a:lnTo>
                <a:lnTo>
                  <a:pt x="588" y="740"/>
                </a:lnTo>
                <a:lnTo>
                  <a:pt x="594" y="749"/>
                </a:lnTo>
                <a:lnTo>
                  <a:pt x="602" y="759"/>
                </a:lnTo>
                <a:lnTo>
                  <a:pt x="608" y="766"/>
                </a:lnTo>
                <a:lnTo>
                  <a:pt x="615" y="774"/>
                </a:lnTo>
                <a:lnTo>
                  <a:pt x="619" y="779"/>
                </a:lnTo>
                <a:lnTo>
                  <a:pt x="625" y="786"/>
                </a:lnTo>
                <a:lnTo>
                  <a:pt x="628" y="791"/>
                </a:lnTo>
                <a:lnTo>
                  <a:pt x="633" y="796"/>
                </a:lnTo>
                <a:lnTo>
                  <a:pt x="625" y="800"/>
                </a:lnTo>
                <a:lnTo>
                  <a:pt x="617" y="806"/>
                </a:lnTo>
                <a:lnTo>
                  <a:pt x="607" y="812"/>
                </a:lnTo>
                <a:lnTo>
                  <a:pt x="599" y="820"/>
                </a:lnTo>
                <a:lnTo>
                  <a:pt x="593" y="823"/>
                </a:lnTo>
                <a:lnTo>
                  <a:pt x="588" y="827"/>
                </a:lnTo>
                <a:lnTo>
                  <a:pt x="582" y="830"/>
                </a:lnTo>
                <a:lnTo>
                  <a:pt x="578" y="834"/>
                </a:lnTo>
                <a:lnTo>
                  <a:pt x="571" y="837"/>
                </a:lnTo>
                <a:lnTo>
                  <a:pt x="566" y="842"/>
                </a:lnTo>
                <a:lnTo>
                  <a:pt x="560" y="846"/>
                </a:lnTo>
                <a:lnTo>
                  <a:pt x="555" y="852"/>
                </a:lnTo>
                <a:lnTo>
                  <a:pt x="548" y="855"/>
                </a:lnTo>
                <a:lnTo>
                  <a:pt x="542" y="860"/>
                </a:lnTo>
                <a:lnTo>
                  <a:pt x="535" y="864"/>
                </a:lnTo>
                <a:lnTo>
                  <a:pt x="528" y="869"/>
                </a:lnTo>
                <a:lnTo>
                  <a:pt x="521" y="874"/>
                </a:lnTo>
                <a:lnTo>
                  <a:pt x="514" y="879"/>
                </a:lnTo>
                <a:lnTo>
                  <a:pt x="508" y="883"/>
                </a:lnTo>
                <a:lnTo>
                  <a:pt x="501" y="890"/>
                </a:lnTo>
                <a:lnTo>
                  <a:pt x="493" y="894"/>
                </a:lnTo>
                <a:lnTo>
                  <a:pt x="486" y="900"/>
                </a:lnTo>
                <a:lnTo>
                  <a:pt x="478" y="904"/>
                </a:lnTo>
                <a:lnTo>
                  <a:pt x="472" y="911"/>
                </a:lnTo>
                <a:lnTo>
                  <a:pt x="464" y="916"/>
                </a:lnTo>
                <a:lnTo>
                  <a:pt x="456" y="922"/>
                </a:lnTo>
                <a:lnTo>
                  <a:pt x="449" y="927"/>
                </a:lnTo>
                <a:lnTo>
                  <a:pt x="442" y="934"/>
                </a:lnTo>
                <a:lnTo>
                  <a:pt x="433" y="939"/>
                </a:lnTo>
                <a:lnTo>
                  <a:pt x="426" y="945"/>
                </a:lnTo>
                <a:lnTo>
                  <a:pt x="417" y="950"/>
                </a:lnTo>
                <a:lnTo>
                  <a:pt x="409" y="957"/>
                </a:lnTo>
                <a:lnTo>
                  <a:pt x="400" y="962"/>
                </a:lnTo>
                <a:lnTo>
                  <a:pt x="393" y="968"/>
                </a:lnTo>
                <a:lnTo>
                  <a:pt x="385" y="974"/>
                </a:lnTo>
                <a:lnTo>
                  <a:pt x="377" y="981"/>
                </a:lnTo>
                <a:lnTo>
                  <a:pt x="369" y="986"/>
                </a:lnTo>
                <a:lnTo>
                  <a:pt x="361" y="993"/>
                </a:lnTo>
                <a:lnTo>
                  <a:pt x="352" y="998"/>
                </a:lnTo>
                <a:lnTo>
                  <a:pt x="346" y="1005"/>
                </a:lnTo>
                <a:lnTo>
                  <a:pt x="337" y="1012"/>
                </a:lnTo>
                <a:lnTo>
                  <a:pt x="329" y="1018"/>
                </a:lnTo>
                <a:lnTo>
                  <a:pt x="320" y="1025"/>
                </a:lnTo>
                <a:lnTo>
                  <a:pt x="314" y="1031"/>
                </a:lnTo>
                <a:lnTo>
                  <a:pt x="305" y="1037"/>
                </a:lnTo>
                <a:lnTo>
                  <a:pt x="297" y="1043"/>
                </a:lnTo>
                <a:lnTo>
                  <a:pt x="289" y="1050"/>
                </a:lnTo>
                <a:lnTo>
                  <a:pt x="281" y="1056"/>
                </a:lnTo>
                <a:lnTo>
                  <a:pt x="273" y="1063"/>
                </a:lnTo>
                <a:lnTo>
                  <a:pt x="266" y="1070"/>
                </a:lnTo>
                <a:lnTo>
                  <a:pt x="258" y="1076"/>
                </a:lnTo>
                <a:lnTo>
                  <a:pt x="251" y="1083"/>
                </a:lnTo>
                <a:lnTo>
                  <a:pt x="244" y="1089"/>
                </a:lnTo>
                <a:lnTo>
                  <a:pt x="236" y="1096"/>
                </a:lnTo>
                <a:lnTo>
                  <a:pt x="228" y="1102"/>
                </a:lnTo>
                <a:lnTo>
                  <a:pt x="222" y="1109"/>
                </a:lnTo>
                <a:lnTo>
                  <a:pt x="215" y="1116"/>
                </a:lnTo>
                <a:lnTo>
                  <a:pt x="209" y="1122"/>
                </a:lnTo>
                <a:lnTo>
                  <a:pt x="202" y="1129"/>
                </a:lnTo>
                <a:lnTo>
                  <a:pt x="196" y="1136"/>
                </a:lnTo>
                <a:lnTo>
                  <a:pt x="189" y="1141"/>
                </a:lnTo>
                <a:lnTo>
                  <a:pt x="184" y="1146"/>
                </a:lnTo>
                <a:lnTo>
                  <a:pt x="178" y="1152"/>
                </a:lnTo>
                <a:lnTo>
                  <a:pt x="173" y="1158"/>
                </a:lnTo>
                <a:lnTo>
                  <a:pt x="167" y="1163"/>
                </a:lnTo>
                <a:lnTo>
                  <a:pt x="163" y="1168"/>
                </a:lnTo>
                <a:lnTo>
                  <a:pt x="157" y="1174"/>
                </a:lnTo>
                <a:lnTo>
                  <a:pt x="153" y="1180"/>
                </a:lnTo>
                <a:lnTo>
                  <a:pt x="147" y="1185"/>
                </a:lnTo>
                <a:lnTo>
                  <a:pt x="143" y="1190"/>
                </a:lnTo>
                <a:lnTo>
                  <a:pt x="138" y="1195"/>
                </a:lnTo>
                <a:lnTo>
                  <a:pt x="133" y="1202"/>
                </a:lnTo>
                <a:lnTo>
                  <a:pt x="129" y="1206"/>
                </a:lnTo>
                <a:lnTo>
                  <a:pt x="124" y="1212"/>
                </a:lnTo>
                <a:lnTo>
                  <a:pt x="121" y="1217"/>
                </a:lnTo>
                <a:lnTo>
                  <a:pt x="118" y="1224"/>
                </a:lnTo>
                <a:lnTo>
                  <a:pt x="114" y="1228"/>
                </a:lnTo>
                <a:lnTo>
                  <a:pt x="110" y="1234"/>
                </a:lnTo>
                <a:lnTo>
                  <a:pt x="107" y="1238"/>
                </a:lnTo>
                <a:lnTo>
                  <a:pt x="104" y="1245"/>
                </a:lnTo>
                <a:lnTo>
                  <a:pt x="97" y="1255"/>
                </a:lnTo>
                <a:lnTo>
                  <a:pt x="92" y="1266"/>
                </a:lnTo>
                <a:lnTo>
                  <a:pt x="86" y="1275"/>
                </a:lnTo>
                <a:lnTo>
                  <a:pt x="82" y="1285"/>
                </a:lnTo>
                <a:lnTo>
                  <a:pt x="78" y="1295"/>
                </a:lnTo>
                <a:lnTo>
                  <a:pt x="76" y="1306"/>
                </a:lnTo>
                <a:lnTo>
                  <a:pt x="74" y="1312"/>
                </a:lnTo>
                <a:lnTo>
                  <a:pt x="73" y="1318"/>
                </a:lnTo>
                <a:lnTo>
                  <a:pt x="72" y="1324"/>
                </a:lnTo>
                <a:lnTo>
                  <a:pt x="72" y="1330"/>
                </a:lnTo>
                <a:lnTo>
                  <a:pt x="72" y="1336"/>
                </a:lnTo>
                <a:lnTo>
                  <a:pt x="72" y="1342"/>
                </a:lnTo>
                <a:lnTo>
                  <a:pt x="73" y="1348"/>
                </a:lnTo>
                <a:lnTo>
                  <a:pt x="75" y="1354"/>
                </a:lnTo>
                <a:lnTo>
                  <a:pt x="77" y="1364"/>
                </a:lnTo>
                <a:lnTo>
                  <a:pt x="84" y="1375"/>
                </a:lnTo>
                <a:lnTo>
                  <a:pt x="87" y="1379"/>
                </a:lnTo>
                <a:lnTo>
                  <a:pt x="91" y="1385"/>
                </a:lnTo>
                <a:lnTo>
                  <a:pt x="95" y="1390"/>
                </a:lnTo>
                <a:lnTo>
                  <a:pt x="100" y="1396"/>
                </a:lnTo>
                <a:lnTo>
                  <a:pt x="105" y="1399"/>
                </a:lnTo>
                <a:lnTo>
                  <a:pt x="110" y="1403"/>
                </a:lnTo>
                <a:lnTo>
                  <a:pt x="117" y="1407"/>
                </a:lnTo>
                <a:lnTo>
                  <a:pt x="124" y="1410"/>
                </a:lnTo>
                <a:lnTo>
                  <a:pt x="131" y="1411"/>
                </a:lnTo>
                <a:lnTo>
                  <a:pt x="139" y="1412"/>
                </a:lnTo>
                <a:lnTo>
                  <a:pt x="146" y="1413"/>
                </a:lnTo>
                <a:lnTo>
                  <a:pt x="156" y="1414"/>
                </a:lnTo>
                <a:lnTo>
                  <a:pt x="164" y="1413"/>
                </a:lnTo>
                <a:lnTo>
                  <a:pt x="174" y="1413"/>
                </a:lnTo>
                <a:lnTo>
                  <a:pt x="184" y="1412"/>
                </a:lnTo>
                <a:lnTo>
                  <a:pt x="193" y="1411"/>
                </a:lnTo>
                <a:lnTo>
                  <a:pt x="203" y="1409"/>
                </a:lnTo>
                <a:lnTo>
                  <a:pt x="213" y="1407"/>
                </a:lnTo>
                <a:lnTo>
                  <a:pt x="224" y="1403"/>
                </a:lnTo>
                <a:lnTo>
                  <a:pt x="236" y="1401"/>
                </a:lnTo>
                <a:lnTo>
                  <a:pt x="246" y="1397"/>
                </a:lnTo>
                <a:lnTo>
                  <a:pt x="258" y="1393"/>
                </a:lnTo>
                <a:lnTo>
                  <a:pt x="269" y="1388"/>
                </a:lnTo>
                <a:lnTo>
                  <a:pt x="281" y="1384"/>
                </a:lnTo>
                <a:lnTo>
                  <a:pt x="292" y="1378"/>
                </a:lnTo>
                <a:lnTo>
                  <a:pt x="305" y="1373"/>
                </a:lnTo>
                <a:lnTo>
                  <a:pt x="316" y="1367"/>
                </a:lnTo>
                <a:lnTo>
                  <a:pt x="329" y="1362"/>
                </a:lnTo>
                <a:lnTo>
                  <a:pt x="341" y="1355"/>
                </a:lnTo>
                <a:lnTo>
                  <a:pt x="353" y="1349"/>
                </a:lnTo>
                <a:lnTo>
                  <a:pt x="365" y="1342"/>
                </a:lnTo>
                <a:lnTo>
                  <a:pt x="378" y="1337"/>
                </a:lnTo>
                <a:lnTo>
                  <a:pt x="391" y="1329"/>
                </a:lnTo>
                <a:lnTo>
                  <a:pt x="403" y="1322"/>
                </a:lnTo>
                <a:lnTo>
                  <a:pt x="415" y="1316"/>
                </a:lnTo>
                <a:lnTo>
                  <a:pt x="428" y="1309"/>
                </a:lnTo>
                <a:lnTo>
                  <a:pt x="439" y="1302"/>
                </a:lnTo>
                <a:lnTo>
                  <a:pt x="451" y="1294"/>
                </a:lnTo>
                <a:lnTo>
                  <a:pt x="463" y="1286"/>
                </a:lnTo>
                <a:lnTo>
                  <a:pt x="475" y="1280"/>
                </a:lnTo>
                <a:lnTo>
                  <a:pt x="486" y="1272"/>
                </a:lnTo>
                <a:lnTo>
                  <a:pt x="497" y="1264"/>
                </a:lnTo>
                <a:lnTo>
                  <a:pt x="508" y="1257"/>
                </a:lnTo>
                <a:lnTo>
                  <a:pt x="520" y="1250"/>
                </a:lnTo>
                <a:lnTo>
                  <a:pt x="530" y="1243"/>
                </a:lnTo>
                <a:lnTo>
                  <a:pt x="539" y="1236"/>
                </a:lnTo>
                <a:lnTo>
                  <a:pt x="549" y="1228"/>
                </a:lnTo>
                <a:lnTo>
                  <a:pt x="560" y="1222"/>
                </a:lnTo>
                <a:lnTo>
                  <a:pt x="569" y="1215"/>
                </a:lnTo>
                <a:lnTo>
                  <a:pt x="579" y="1209"/>
                </a:lnTo>
                <a:lnTo>
                  <a:pt x="588" y="1203"/>
                </a:lnTo>
                <a:lnTo>
                  <a:pt x="597" y="1198"/>
                </a:lnTo>
                <a:lnTo>
                  <a:pt x="605" y="1191"/>
                </a:lnTo>
                <a:lnTo>
                  <a:pt x="613" y="1185"/>
                </a:lnTo>
                <a:lnTo>
                  <a:pt x="619" y="1179"/>
                </a:lnTo>
                <a:lnTo>
                  <a:pt x="627" y="1175"/>
                </a:lnTo>
                <a:lnTo>
                  <a:pt x="633" y="1169"/>
                </a:lnTo>
                <a:lnTo>
                  <a:pt x="639" y="1165"/>
                </a:lnTo>
                <a:lnTo>
                  <a:pt x="645" y="1162"/>
                </a:lnTo>
                <a:lnTo>
                  <a:pt x="651" y="1158"/>
                </a:lnTo>
                <a:lnTo>
                  <a:pt x="659" y="1152"/>
                </a:lnTo>
                <a:lnTo>
                  <a:pt x="666" y="1147"/>
                </a:lnTo>
                <a:lnTo>
                  <a:pt x="670" y="1144"/>
                </a:lnTo>
                <a:lnTo>
                  <a:pt x="672" y="1144"/>
                </a:lnTo>
                <a:lnTo>
                  <a:pt x="671" y="1144"/>
                </a:lnTo>
                <a:lnTo>
                  <a:pt x="671" y="1147"/>
                </a:lnTo>
                <a:lnTo>
                  <a:pt x="671" y="1151"/>
                </a:lnTo>
                <a:lnTo>
                  <a:pt x="671" y="1157"/>
                </a:lnTo>
                <a:lnTo>
                  <a:pt x="670" y="1164"/>
                </a:lnTo>
                <a:lnTo>
                  <a:pt x="670" y="1172"/>
                </a:lnTo>
                <a:lnTo>
                  <a:pt x="670" y="1177"/>
                </a:lnTo>
                <a:lnTo>
                  <a:pt x="670" y="1182"/>
                </a:lnTo>
                <a:lnTo>
                  <a:pt x="670" y="1188"/>
                </a:lnTo>
                <a:lnTo>
                  <a:pt x="670" y="1194"/>
                </a:lnTo>
                <a:lnTo>
                  <a:pt x="670" y="1200"/>
                </a:lnTo>
                <a:lnTo>
                  <a:pt x="670" y="1206"/>
                </a:lnTo>
                <a:lnTo>
                  <a:pt x="670" y="1213"/>
                </a:lnTo>
                <a:lnTo>
                  <a:pt x="670" y="1220"/>
                </a:lnTo>
                <a:lnTo>
                  <a:pt x="670" y="1226"/>
                </a:lnTo>
                <a:lnTo>
                  <a:pt x="670" y="1234"/>
                </a:lnTo>
                <a:lnTo>
                  <a:pt x="671" y="1241"/>
                </a:lnTo>
                <a:lnTo>
                  <a:pt x="672" y="1250"/>
                </a:lnTo>
                <a:lnTo>
                  <a:pt x="672" y="1258"/>
                </a:lnTo>
                <a:lnTo>
                  <a:pt x="672" y="1267"/>
                </a:lnTo>
                <a:lnTo>
                  <a:pt x="673" y="1274"/>
                </a:lnTo>
                <a:lnTo>
                  <a:pt x="674" y="1284"/>
                </a:lnTo>
                <a:lnTo>
                  <a:pt x="675" y="1293"/>
                </a:lnTo>
                <a:lnTo>
                  <a:pt x="677" y="1303"/>
                </a:lnTo>
                <a:lnTo>
                  <a:pt x="679" y="1313"/>
                </a:lnTo>
                <a:lnTo>
                  <a:pt x="681" y="1322"/>
                </a:lnTo>
                <a:lnTo>
                  <a:pt x="681" y="1331"/>
                </a:lnTo>
                <a:lnTo>
                  <a:pt x="683" y="1341"/>
                </a:lnTo>
                <a:lnTo>
                  <a:pt x="684" y="1351"/>
                </a:lnTo>
                <a:lnTo>
                  <a:pt x="687" y="1361"/>
                </a:lnTo>
                <a:lnTo>
                  <a:pt x="688" y="1371"/>
                </a:lnTo>
                <a:lnTo>
                  <a:pt x="691" y="1382"/>
                </a:lnTo>
                <a:lnTo>
                  <a:pt x="694" y="1393"/>
                </a:lnTo>
                <a:lnTo>
                  <a:pt x="697" y="1403"/>
                </a:lnTo>
                <a:lnTo>
                  <a:pt x="699" y="1413"/>
                </a:lnTo>
                <a:lnTo>
                  <a:pt x="703" y="1425"/>
                </a:lnTo>
                <a:lnTo>
                  <a:pt x="706" y="1435"/>
                </a:lnTo>
                <a:lnTo>
                  <a:pt x="710" y="1447"/>
                </a:lnTo>
                <a:lnTo>
                  <a:pt x="714" y="1458"/>
                </a:lnTo>
                <a:lnTo>
                  <a:pt x="718" y="1469"/>
                </a:lnTo>
                <a:lnTo>
                  <a:pt x="722" y="1480"/>
                </a:lnTo>
                <a:lnTo>
                  <a:pt x="728" y="1492"/>
                </a:lnTo>
                <a:lnTo>
                  <a:pt x="731" y="1502"/>
                </a:lnTo>
                <a:lnTo>
                  <a:pt x="737" y="1514"/>
                </a:lnTo>
                <a:lnTo>
                  <a:pt x="741" y="1524"/>
                </a:lnTo>
                <a:lnTo>
                  <a:pt x="747" y="1536"/>
                </a:lnTo>
                <a:lnTo>
                  <a:pt x="752" y="1547"/>
                </a:lnTo>
                <a:lnTo>
                  <a:pt x="758" y="1558"/>
                </a:lnTo>
                <a:lnTo>
                  <a:pt x="765" y="1569"/>
                </a:lnTo>
                <a:lnTo>
                  <a:pt x="772" y="1581"/>
                </a:lnTo>
                <a:lnTo>
                  <a:pt x="778" y="1591"/>
                </a:lnTo>
                <a:lnTo>
                  <a:pt x="785" y="1602"/>
                </a:lnTo>
                <a:lnTo>
                  <a:pt x="792" y="1613"/>
                </a:lnTo>
                <a:lnTo>
                  <a:pt x="801" y="1624"/>
                </a:lnTo>
                <a:lnTo>
                  <a:pt x="808" y="1633"/>
                </a:lnTo>
                <a:lnTo>
                  <a:pt x="816" y="1644"/>
                </a:lnTo>
                <a:lnTo>
                  <a:pt x="825" y="1655"/>
                </a:lnTo>
                <a:lnTo>
                  <a:pt x="835" y="1666"/>
                </a:lnTo>
                <a:lnTo>
                  <a:pt x="844" y="1675"/>
                </a:lnTo>
                <a:lnTo>
                  <a:pt x="854" y="1684"/>
                </a:lnTo>
                <a:lnTo>
                  <a:pt x="864" y="1693"/>
                </a:lnTo>
                <a:lnTo>
                  <a:pt x="874" y="1701"/>
                </a:lnTo>
                <a:lnTo>
                  <a:pt x="884" y="1708"/>
                </a:lnTo>
                <a:lnTo>
                  <a:pt x="896" y="1716"/>
                </a:lnTo>
                <a:lnTo>
                  <a:pt x="907" y="1722"/>
                </a:lnTo>
                <a:lnTo>
                  <a:pt x="920" y="1729"/>
                </a:lnTo>
                <a:lnTo>
                  <a:pt x="933" y="1733"/>
                </a:lnTo>
                <a:lnTo>
                  <a:pt x="946" y="1739"/>
                </a:lnTo>
                <a:lnTo>
                  <a:pt x="959" y="1743"/>
                </a:lnTo>
                <a:lnTo>
                  <a:pt x="973" y="1748"/>
                </a:lnTo>
                <a:lnTo>
                  <a:pt x="986" y="1752"/>
                </a:lnTo>
                <a:lnTo>
                  <a:pt x="1000" y="1755"/>
                </a:lnTo>
                <a:lnTo>
                  <a:pt x="1015" y="1758"/>
                </a:lnTo>
                <a:lnTo>
                  <a:pt x="1030" y="1761"/>
                </a:lnTo>
                <a:lnTo>
                  <a:pt x="1043" y="1763"/>
                </a:lnTo>
                <a:lnTo>
                  <a:pt x="1058" y="1764"/>
                </a:lnTo>
                <a:lnTo>
                  <a:pt x="1073" y="1765"/>
                </a:lnTo>
                <a:lnTo>
                  <a:pt x="1087" y="1767"/>
                </a:lnTo>
                <a:lnTo>
                  <a:pt x="1101" y="1767"/>
                </a:lnTo>
                <a:lnTo>
                  <a:pt x="1118" y="1767"/>
                </a:lnTo>
                <a:lnTo>
                  <a:pt x="1132" y="1767"/>
                </a:lnTo>
                <a:lnTo>
                  <a:pt x="1148" y="1768"/>
                </a:lnTo>
                <a:lnTo>
                  <a:pt x="1162" y="1767"/>
                </a:lnTo>
                <a:lnTo>
                  <a:pt x="1178" y="1767"/>
                </a:lnTo>
                <a:lnTo>
                  <a:pt x="1193" y="1766"/>
                </a:lnTo>
                <a:lnTo>
                  <a:pt x="1208" y="1765"/>
                </a:lnTo>
                <a:lnTo>
                  <a:pt x="1224" y="1763"/>
                </a:lnTo>
                <a:lnTo>
                  <a:pt x="1239" y="1761"/>
                </a:lnTo>
                <a:lnTo>
                  <a:pt x="1254" y="1760"/>
                </a:lnTo>
                <a:lnTo>
                  <a:pt x="1270" y="1759"/>
                </a:lnTo>
                <a:lnTo>
                  <a:pt x="1284" y="1756"/>
                </a:lnTo>
                <a:lnTo>
                  <a:pt x="1298" y="1754"/>
                </a:lnTo>
                <a:lnTo>
                  <a:pt x="1312" y="1752"/>
                </a:lnTo>
                <a:lnTo>
                  <a:pt x="1327" y="1749"/>
                </a:lnTo>
                <a:lnTo>
                  <a:pt x="1340" y="1746"/>
                </a:lnTo>
                <a:lnTo>
                  <a:pt x="1354" y="1744"/>
                </a:lnTo>
                <a:lnTo>
                  <a:pt x="1367" y="1741"/>
                </a:lnTo>
                <a:lnTo>
                  <a:pt x="1381" y="1739"/>
                </a:lnTo>
                <a:lnTo>
                  <a:pt x="1393" y="1735"/>
                </a:lnTo>
                <a:lnTo>
                  <a:pt x="1407" y="1732"/>
                </a:lnTo>
                <a:lnTo>
                  <a:pt x="1419" y="1729"/>
                </a:lnTo>
                <a:lnTo>
                  <a:pt x="1431" y="1726"/>
                </a:lnTo>
                <a:lnTo>
                  <a:pt x="1442" y="1723"/>
                </a:lnTo>
                <a:lnTo>
                  <a:pt x="1453" y="1721"/>
                </a:lnTo>
                <a:lnTo>
                  <a:pt x="1464" y="1719"/>
                </a:lnTo>
                <a:lnTo>
                  <a:pt x="1475" y="1717"/>
                </a:lnTo>
                <a:lnTo>
                  <a:pt x="1483" y="1713"/>
                </a:lnTo>
                <a:lnTo>
                  <a:pt x="1493" y="1710"/>
                </a:lnTo>
                <a:lnTo>
                  <a:pt x="1501" y="1708"/>
                </a:lnTo>
                <a:lnTo>
                  <a:pt x="1510" y="1706"/>
                </a:lnTo>
                <a:lnTo>
                  <a:pt x="1517" y="1702"/>
                </a:lnTo>
                <a:lnTo>
                  <a:pt x="1525" y="1701"/>
                </a:lnTo>
                <a:lnTo>
                  <a:pt x="1531" y="1699"/>
                </a:lnTo>
                <a:lnTo>
                  <a:pt x="1538" y="1698"/>
                </a:lnTo>
                <a:lnTo>
                  <a:pt x="1548" y="1694"/>
                </a:lnTo>
                <a:lnTo>
                  <a:pt x="1556" y="1691"/>
                </a:lnTo>
                <a:lnTo>
                  <a:pt x="1560" y="1690"/>
                </a:lnTo>
                <a:lnTo>
                  <a:pt x="1562" y="1690"/>
                </a:lnTo>
                <a:lnTo>
                  <a:pt x="1563" y="1690"/>
                </a:lnTo>
                <a:lnTo>
                  <a:pt x="1569" y="1695"/>
                </a:lnTo>
                <a:lnTo>
                  <a:pt x="1572" y="1698"/>
                </a:lnTo>
                <a:lnTo>
                  <a:pt x="1576" y="1701"/>
                </a:lnTo>
                <a:lnTo>
                  <a:pt x="1582" y="1705"/>
                </a:lnTo>
                <a:lnTo>
                  <a:pt x="1589" y="1710"/>
                </a:lnTo>
                <a:lnTo>
                  <a:pt x="1596" y="1713"/>
                </a:lnTo>
                <a:lnTo>
                  <a:pt x="1606" y="1719"/>
                </a:lnTo>
                <a:lnTo>
                  <a:pt x="1615" y="1723"/>
                </a:lnTo>
                <a:lnTo>
                  <a:pt x="1626" y="1729"/>
                </a:lnTo>
                <a:lnTo>
                  <a:pt x="1631" y="1731"/>
                </a:lnTo>
                <a:lnTo>
                  <a:pt x="1637" y="1733"/>
                </a:lnTo>
                <a:lnTo>
                  <a:pt x="1643" y="1735"/>
                </a:lnTo>
                <a:lnTo>
                  <a:pt x="1650" y="1739"/>
                </a:lnTo>
                <a:lnTo>
                  <a:pt x="1656" y="1741"/>
                </a:lnTo>
                <a:lnTo>
                  <a:pt x="1663" y="1744"/>
                </a:lnTo>
                <a:lnTo>
                  <a:pt x="1671" y="1746"/>
                </a:lnTo>
                <a:lnTo>
                  <a:pt x="1679" y="1749"/>
                </a:lnTo>
                <a:lnTo>
                  <a:pt x="1686" y="1751"/>
                </a:lnTo>
                <a:lnTo>
                  <a:pt x="1694" y="1754"/>
                </a:lnTo>
                <a:lnTo>
                  <a:pt x="1701" y="1755"/>
                </a:lnTo>
                <a:lnTo>
                  <a:pt x="1711" y="1758"/>
                </a:lnTo>
                <a:lnTo>
                  <a:pt x="1719" y="1759"/>
                </a:lnTo>
                <a:lnTo>
                  <a:pt x="1729" y="1761"/>
                </a:lnTo>
                <a:lnTo>
                  <a:pt x="1738" y="1764"/>
                </a:lnTo>
                <a:lnTo>
                  <a:pt x="1748" y="1766"/>
                </a:lnTo>
                <a:lnTo>
                  <a:pt x="1757" y="1767"/>
                </a:lnTo>
                <a:lnTo>
                  <a:pt x="1767" y="1768"/>
                </a:lnTo>
                <a:lnTo>
                  <a:pt x="1778" y="1769"/>
                </a:lnTo>
                <a:lnTo>
                  <a:pt x="1789" y="1771"/>
                </a:lnTo>
                <a:lnTo>
                  <a:pt x="1799" y="1771"/>
                </a:lnTo>
                <a:lnTo>
                  <a:pt x="1811" y="1774"/>
                </a:lnTo>
                <a:lnTo>
                  <a:pt x="1822" y="1774"/>
                </a:lnTo>
                <a:lnTo>
                  <a:pt x="1835" y="1776"/>
                </a:lnTo>
                <a:lnTo>
                  <a:pt x="1846" y="1776"/>
                </a:lnTo>
                <a:lnTo>
                  <a:pt x="1858" y="1776"/>
                </a:lnTo>
                <a:lnTo>
                  <a:pt x="1871" y="1776"/>
                </a:lnTo>
                <a:lnTo>
                  <a:pt x="1884" y="1776"/>
                </a:lnTo>
                <a:lnTo>
                  <a:pt x="1897" y="1775"/>
                </a:lnTo>
                <a:lnTo>
                  <a:pt x="1910" y="1775"/>
                </a:lnTo>
                <a:lnTo>
                  <a:pt x="1923" y="1774"/>
                </a:lnTo>
                <a:lnTo>
                  <a:pt x="1939" y="1774"/>
                </a:lnTo>
                <a:lnTo>
                  <a:pt x="1952" y="1771"/>
                </a:lnTo>
                <a:lnTo>
                  <a:pt x="1967" y="1769"/>
                </a:lnTo>
                <a:lnTo>
                  <a:pt x="1981" y="1767"/>
                </a:lnTo>
                <a:lnTo>
                  <a:pt x="1998" y="1766"/>
                </a:lnTo>
                <a:lnTo>
                  <a:pt x="2013" y="1764"/>
                </a:lnTo>
                <a:lnTo>
                  <a:pt x="2029" y="1761"/>
                </a:lnTo>
                <a:lnTo>
                  <a:pt x="2045" y="1758"/>
                </a:lnTo>
                <a:lnTo>
                  <a:pt x="2063" y="1756"/>
                </a:lnTo>
                <a:lnTo>
                  <a:pt x="2078" y="1751"/>
                </a:lnTo>
                <a:lnTo>
                  <a:pt x="2094" y="1746"/>
                </a:lnTo>
                <a:lnTo>
                  <a:pt x="2108" y="1741"/>
                </a:lnTo>
                <a:lnTo>
                  <a:pt x="2125" y="1736"/>
                </a:lnTo>
                <a:lnTo>
                  <a:pt x="2139" y="1729"/>
                </a:lnTo>
                <a:lnTo>
                  <a:pt x="2154" y="1722"/>
                </a:lnTo>
                <a:lnTo>
                  <a:pt x="2169" y="1714"/>
                </a:lnTo>
                <a:lnTo>
                  <a:pt x="2184" y="1708"/>
                </a:lnTo>
                <a:lnTo>
                  <a:pt x="2197" y="1698"/>
                </a:lnTo>
                <a:lnTo>
                  <a:pt x="2211" y="1689"/>
                </a:lnTo>
                <a:lnTo>
                  <a:pt x="2225" y="1679"/>
                </a:lnTo>
                <a:lnTo>
                  <a:pt x="2239" y="1670"/>
                </a:lnTo>
                <a:lnTo>
                  <a:pt x="2251" y="1659"/>
                </a:lnTo>
                <a:lnTo>
                  <a:pt x="2264" y="1649"/>
                </a:lnTo>
                <a:lnTo>
                  <a:pt x="2277" y="1638"/>
                </a:lnTo>
                <a:lnTo>
                  <a:pt x="2290" y="1627"/>
                </a:lnTo>
                <a:lnTo>
                  <a:pt x="2301" y="1614"/>
                </a:lnTo>
                <a:lnTo>
                  <a:pt x="2313" y="1602"/>
                </a:lnTo>
                <a:lnTo>
                  <a:pt x="2324" y="1589"/>
                </a:lnTo>
                <a:lnTo>
                  <a:pt x="2336" y="1576"/>
                </a:lnTo>
                <a:lnTo>
                  <a:pt x="2347" y="1563"/>
                </a:lnTo>
                <a:lnTo>
                  <a:pt x="2358" y="1550"/>
                </a:lnTo>
                <a:lnTo>
                  <a:pt x="2368" y="1537"/>
                </a:lnTo>
                <a:lnTo>
                  <a:pt x="2379" y="1524"/>
                </a:lnTo>
                <a:lnTo>
                  <a:pt x="2388" y="1510"/>
                </a:lnTo>
                <a:lnTo>
                  <a:pt x="2398" y="1495"/>
                </a:lnTo>
                <a:lnTo>
                  <a:pt x="2406" y="1481"/>
                </a:lnTo>
                <a:lnTo>
                  <a:pt x="2416" y="1468"/>
                </a:lnTo>
                <a:lnTo>
                  <a:pt x="2425" y="1454"/>
                </a:lnTo>
                <a:lnTo>
                  <a:pt x="2434" y="1441"/>
                </a:lnTo>
                <a:lnTo>
                  <a:pt x="2442" y="1426"/>
                </a:lnTo>
                <a:lnTo>
                  <a:pt x="2451" y="1413"/>
                </a:lnTo>
                <a:lnTo>
                  <a:pt x="2458" y="1399"/>
                </a:lnTo>
                <a:lnTo>
                  <a:pt x="2465" y="1385"/>
                </a:lnTo>
                <a:lnTo>
                  <a:pt x="2472" y="1371"/>
                </a:lnTo>
                <a:lnTo>
                  <a:pt x="2480" y="1357"/>
                </a:lnTo>
                <a:lnTo>
                  <a:pt x="2485" y="1343"/>
                </a:lnTo>
                <a:lnTo>
                  <a:pt x="2492" y="1330"/>
                </a:lnTo>
                <a:lnTo>
                  <a:pt x="2498" y="1317"/>
                </a:lnTo>
                <a:lnTo>
                  <a:pt x="2505" y="1305"/>
                </a:lnTo>
                <a:lnTo>
                  <a:pt x="2509" y="1292"/>
                </a:lnTo>
                <a:lnTo>
                  <a:pt x="2515" y="1280"/>
                </a:lnTo>
                <a:lnTo>
                  <a:pt x="2520" y="1268"/>
                </a:lnTo>
                <a:lnTo>
                  <a:pt x="2526" y="1257"/>
                </a:lnTo>
                <a:lnTo>
                  <a:pt x="2530" y="1245"/>
                </a:lnTo>
                <a:lnTo>
                  <a:pt x="2534" y="1234"/>
                </a:lnTo>
                <a:lnTo>
                  <a:pt x="2539" y="1224"/>
                </a:lnTo>
                <a:lnTo>
                  <a:pt x="2544" y="1214"/>
                </a:lnTo>
                <a:lnTo>
                  <a:pt x="2546" y="1203"/>
                </a:lnTo>
                <a:lnTo>
                  <a:pt x="2550" y="1193"/>
                </a:lnTo>
                <a:lnTo>
                  <a:pt x="2553" y="1185"/>
                </a:lnTo>
                <a:lnTo>
                  <a:pt x="2556" y="1177"/>
                </a:lnTo>
                <a:lnTo>
                  <a:pt x="2559" y="1168"/>
                </a:lnTo>
                <a:lnTo>
                  <a:pt x="2562" y="1162"/>
                </a:lnTo>
                <a:lnTo>
                  <a:pt x="2564" y="1155"/>
                </a:lnTo>
                <a:lnTo>
                  <a:pt x="2566" y="1149"/>
                </a:lnTo>
                <a:lnTo>
                  <a:pt x="2568" y="1139"/>
                </a:lnTo>
                <a:lnTo>
                  <a:pt x="2572" y="1132"/>
                </a:lnTo>
                <a:lnTo>
                  <a:pt x="2574" y="1128"/>
                </a:lnTo>
                <a:lnTo>
                  <a:pt x="2575" y="1126"/>
                </a:lnTo>
                <a:lnTo>
                  <a:pt x="2575" y="1126"/>
                </a:lnTo>
                <a:lnTo>
                  <a:pt x="2576" y="1130"/>
                </a:lnTo>
                <a:lnTo>
                  <a:pt x="2578" y="1135"/>
                </a:lnTo>
                <a:lnTo>
                  <a:pt x="2582" y="1143"/>
                </a:lnTo>
                <a:lnTo>
                  <a:pt x="2585" y="1152"/>
                </a:lnTo>
                <a:lnTo>
                  <a:pt x="2589" y="1163"/>
                </a:lnTo>
                <a:lnTo>
                  <a:pt x="2591" y="1168"/>
                </a:lnTo>
                <a:lnTo>
                  <a:pt x="2594" y="1175"/>
                </a:lnTo>
                <a:lnTo>
                  <a:pt x="2597" y="1181"/>
                </a:lnTo>
                <a:lnTo>
                  <a:pt x="2600" y="1189"/>
                </a:lnTo>
                <a:lnTo>
                  <a:pt x="2602" y="1195"/>
                </a:lnTo>
                <a:lnTo>
                  <a:pt x="2606" y="1203"/>
                </a:lnTo>
                <a:lnTo>
                  <a:pt x="2609" y="1211"/>
                </a:lnTo>
                <a:lnTo>
                  <a:pt x="2612" y="1220"/>
                </a:lnTo>
                <a:lnTo>
                  <a:pt x="2615" y="1227"/>
                </a:lnTo>
                <a:lnTo>
                  <a:pt x="2620" y="1236"/>
                </a:lnTo>
                <a:lnTo>
                  <a:pt x="2624" y="1246"/>
                </a:lnTo>
                <a:lnTo>
                  <a:pt x="2629" y="1256"/>
                </a:lnTo>
                <a:lnTo>
                  <a:pt x="2632" y="1264"/>
                </a:lnTo>
                <a:lnTo>
                  <a:pt x="2635" y="1273"/>
                </a:lnTo>
                <a:lnTo>
                  <a:pt x="2640" y="1283"/>
                </a:lnTo>
                <a:lnTo>
                  <a:pt x="2644" y="1294"/>
                </a:lnTo>
                <a:lnTo>
                  <a:pt x="2648" y="1304"/>
                </a:lnTo>
                <a:lnTo>
                  <a:pt x="2654" y="1314"/>
                </a:lnTo>
                <a:lnTo>
                  <a:pt x="2658" y="1325"/>
                </a:lnTo>
                <a:lnTo>
                  <a:pt x="2664" y="1336"/>
                </a:lnTo>
                <a:lnTo>
                  <a:pt x="2667" y="1345"/>
                </a:lnTo>
                <a:lnTo>
                  <a:pt x="2672" y="1355"/>
                </a:lnTo>
                <a:lnTo>
                  <a:pt x="2676" y="1366"/>
                </a:lnTo>
                <a:lnTo>
                  <a:pt x="2681" y="1377"/>
                </a:lnTo>
                <a:lnTo>
                  <a:pt x="2686" y="1387"/>
                </a:lnTo>
                <a:lnTo>
                  <a:pt x="2691" y="1398"/>
                </a:lnTo>
                <a:lnTo>
                  <a:pt x="2695" y="1409"/>
                </a:lnTo>
                <a:lnTo>
                  <a:pt x="2701" y="1420"/>
                </a:lnTo>
                <a:lnTo>
                  <a:pt x="2705" y="1430"/>
                </a:lnTo>
                <a:lnTo>
                  <a:pt x="2711" y="1441"/>
                </a:lnTo>
                <a:lnTo>
                  <a:pt x="2715" y="1451"/>
                </a:lnTo>
                <a:lnTo>
                  <a:pt x="2721" y="1462"/>
                </a:lnTo>
                <a:lnTo>
                  <a:pt x="2725" y="1471"/>
                </a:lnTo>
                <a:lnTo>
                  <a:pt x="2730" y="1482"/>
                </a:lnTo>
                <a:lnTo>
                  <a:pt x="2735" y="1492"/>
                </a:lnTo>
                <a:lnTo>
                  <a:pt x="2740" y="1503"/>
                </a:lnTo>
                <a:lnTo>
                  <a:pt x="2744" y="1512"/>
                </a:lnTo>
                <a:lnTo>
                  <a:pt x="2749" y="1522"/>
                </a:lnTo>
                <a:lnTo>
                  <a:pt x="2752" y="1530"/>
                </a:lnTo>
                <a:lnTo>
                  <a:pt x="2758" y="1540"/>
                </a:lnTo>
                <a:lnTo>
                  <a:pt x="2761" y="1549"/>
                </a:lnTo>
                <a:lnTo>
                  <a:pt x="2767" y="1558"/>
                </a:lnTo>
                <a:lnTo>
                  <a:pt x="2770" y="1567"/>
                </a:lnTo>
                <a:lnTo>
                  <a:pt x="2775" y="1575"/>
                </a:lnTo>
                <a:lnTo>
                  <a:pt x="2779" y="1583"/>
                </a:lnTo>
                <a:lnTo>
                  <a:pt x="2783" y="1591"/>
                </a:lnTo>
                <a:lnTo>
                  <a:pt x="2787" y="1597"/>
                </a:lnTo>
                <a:lnTo>
                  <a:pt x="2792" y="1605"/>
                </a:lnTo>
                <a:lnTo>
                  <a:pt x="2795" y="1612"/>
                </a:lnTo>
                <a:lnTo>
                  <a:pt x="2799" y="1618"/>
                </a:lnTo>
                <a:lnTo>
                  <a:pt x="2803" y="1624"/>
                </a:lnTo>
                <a:lnTo>
                  <a:pt x="2807" y="1630"/>
                </a:lnTo>
                <a:lnTo>
                  <a:pt x="2811" y="1637"/>
                </a:lnTo>
                <a:lnTo>
                  <a:pt x="2818" y="1647"/>
                </a:lnTo>
                <a:lnTo>
                  <a:pt x="2821" y="1651"/>
                </a:lnTo>
                <a:lnTo>
                  <a:pt x="2825" y="1656"/>
                </a:lnTo>
                <a:lnTo>
                  <a:pt x="2828" y="1662"/>
                </a:lnTo>
                <a:lnTo>
                  <a:pt x="2832" y="1668"/>
                </a:lnTo>
                <a:lnTo>
                  <a:pt x="2836" y="1674"/>
                </a:lnTo>
                <a:lnTo>
                  <a:pt x="2840" y="1679"/>
                </a:lnTo>
                <a:lnTo>
                  <a:pt x="2844" y="1686"/>
                </a:lnTo>
                <a:lnTo>
                  <a:pt x="2849" y="1693"/>
                </a:lnTo>
                <a:lnTo>
                  <a:pt x="2853" y="1699"/>
                </a:lnTo>
                <a:lnTo>
                  <a:pt x="2859" y="1706"/>
                </a:lnTo>
                <a:lnTo>
                  <a:pt x="2863" y="1712"/>
                </a:lnTo>
                <a:lnTo>
                  <a:pt x="2868" y="1720"/>
                </a:lnTo>
                <a:lnTo>
                  <a:pt x="2873" y="1726"/>
                </a:lnTo>
                <a:lnTo>
                  <a:pt x="2878" y="1733"/>
                </a:lnTo>
                <a:lnTo>
                  <a:pt x="2883" y="1740"/>
                </a:lnTo>
                <a:lnTo>
                  <a:pt x="2888" y="1747"/>
                </a:lnTo>
                <a:lnTo>
                  <a:pt x="2894" y="1754"/>
                </a:lnTo>
                <a:lnTo>
                  <a:pt x="2899" y="1761"/>
                </a:lnTo>
                <a:lnTo>
                  <a:pt x="2905" y="1769"/>
                </a:lnTo>
                <a:lnTo>
                  <a:pt x="2911" y="1777"/>
                </a:lnTo>
                <a:lnTo>
                  <a:pt x="2917" y="1783"/>
                </a:lnTo>
                <a:lnTo>
                  <a:pt x="2922" y="1791"/>
                </a:lnTo>
                <a:lnTo>
                  <a:pt x="2928" y="1799"/>
                </a:lnTo>
                <a:lnTo>
                  <a:pt x="2934" y="1806"/>
                </a:lnTo>
                <a:lnTo>
                  <a:pt x="2940" y="1813"/>
                </a:lnTo>
                <a:lnTo>
                  <a:pt x="2945" y="1821"/>
                </a:lnTo>
                <a:lnTo>
                  <a:pt x="2952" y="1828"/>
                </a:lnTo>
                <a:lnTo>
                  <a:pt x="2958" y="1836"/>
                </a:lnTo>
                <a:lnTo>
                  <a:pt x="2964" y="1843"/>
                </a:lnTo>
                <a:lnTo>
                  <a:pt x="2969" y="1849"/>
                </a:lnTo>
                <a:lnTo>
                  <a:pt x="2975" y="1856"/>
                </a:lnTo>
                <a:lnTo>
                  <a:pt x="2981" y="1863"/>
                </a:lnTo>
                <a:lnTo>
                  <a:pt x="2987" y="1869"/>
                </a:lnTo>
                <a:lnTo>
                  <a:pt x="2993" y="1875"/>
                </a:lnTo>
                <a:lnTo>
                  <a:pt x="2999" y="1882"/>
                </a:lnTo>
                <a:lnTo>
                  <a:pt x="3005" y="1888"/>
                </a:lnTo>
                <a:lnTo>
                  <a:pt x="3011" y="1894"/>
                </a:lnTo>
                <a:lnTo>
                  <a:pt x="3016" y="1899"/>
                </a:lnTo>
                <a:lnTo>
                  <a:pt x="3022" y="1905"/>
                </a:lnTo>
                <a:lnTo>
                  <a:pt x="3027" y="1911"/>
                </a:lnTo>
                <a:lnTo>
                  <a:pt x="3033" y="1916"/>
                </a:lnTo>
                <a:lnTo>
                  <a:pt x="3038" y="1921"/>
                </a:lnTo>
                <a:lnTo>
                  <a:pt x="3044" y="1927"/>
                </a:lnTo>
                <a:lnTo>
                  <a:pt x="3050" y="1932"/>
                </a:lnTo>
                <a:lnTo>
                  <a:pt x="3060" y="1940"/>
                </a:lnTo>
                <a:lnTo>
                  <a:pt x="3070" y="1948"/>
                </a:lnTo>
                <a:lnTo>
                  <a:pt x="3080" y="1953"/>
                </a:lnTo>
                <a:lnTo>
                  <a:pt x="3090" y="1959"/>
                </a:lnTo>
                <a:lnTo>
                  <a:pt x="3097" y="1962"/>
                </a:lnTo>
                <a:lnTo>
                  <a:pt x="3106" y="1965"/>
                </a:lnTo>
                <a:lnTo>
                  <a:pt x="3114" y="1965"/>
                </a:lnTo>
                <a:lnTo>
                  <a:pt x="3121" y="1965"/>
                </a:lnTo>
                <a:lnTo>
                  <a:pt x="3129" y="1961"/>
                </a:lnTo>
                <a:lnTo>
                  <a:pt x="3136" y="1954"/>
                </a:lnTo>
                <a:lnTo>
                  <a:pt x="3138" y="1950"/>
                </a:lnTo>
                <a:lnTo>
                  <a:pt x="3140" y="1944"/>
                </a:lnTo>
                <a:lnTo>
                  <a:pt x="3141" y="1938"/>
                </a:lnTo>
                <a:lnTo>
                  <a:pt x="3143" y="1932"/>
                </a:lnTo>
                <a:lnTo>
                  <a:pt x="3143" y="1922"/>
                </a:lnTo>
                <a:lnTo>
                  <a:pt x="3143" y="1914"/>
                </a:lnTo>
                <a:lnTo>
                  <a:pt x="3141" y="1907"/>
                </a:lnTo>
                <a:lnTo>
                  <a:pt x="3141" y="1902"/>
                </a:lnTo>
                <a:lnTo>
                  <a:pt x="3141" y="1895"/>
                </a:lnTo>
                <a:lnTo>
                  <a:pt x="3141" y="1890"/>
                </a:lnTo>
                <a:lnTo>
                  <a:pt x="3141" y="1882"/>
                </a:lnTo>
                <a:lnTo>
                  <a:pt x="3140" y="1874"/>
                </a:lnTo>
                <a:lnTo>
                  <a:pt x="3139" y="1866"/>
                </a:lnTo>
                <a:lnTo>
                  <a:pt x="3139" y="1858"/>
                </a:lnTo>
                <a:lnTo>
                  <a:pt x="3136" y="1848"/>
                </a:lnTo>
                <a:lnTo>
                  <a:pt x="3136" y="1839"/>
                </a:lnTo>
                <a:lnTo>
                  <a:pt x="3134" y="1829"/>
                </a:lnTo>
                <a:lnTo>
                  <a:pt x="3133" y="1820"/>
                </a:lnTo>
                <a:lnTo>
                  <a:pt x="3130" y="1813"/>
                </a:lnTo>
                <a:lnTo>
                  <a:pt x="3130" y="1806"/>
                </a:lnTo>
                <a:lnTo>
                  <a:pt x="3128" y="1801"/>
                </a:lnTo>
                <a:lnTo>
                  <a:pt x="3128" y="1795"/>
                </a:lnTo>
                <a:lnTo>
                  <a:pt x="3125" y="1783"/>
                </a:lnTo>
                <a:lnTo>
                  <a:pt x="3122" y="1772"/>
                </a:lnTo>
                <a:lnTo>
                  <a:pt x="3119" y="1760"/>
                </a:lnTo>
                <a:lnTo>
                  <a:pt x="3116" y="1749"/>
                </a:lnTo>
                <a:lnTo>
                  <a:pt x="3113" y="1737"/>
                </a:lnTo>
                <a:lnTo>
                  <a:pt x="3109" y="1726"/>
                </a:lnTo>
                <a:lnTo>
                  <a:pt x="3105" y="1714"/>
                </a:lnTo>
                <a:lnTo>
                  <a:pt x="3101" y="1703"/>
                </a:lnTo>
                <a:lnTo>
                  <a:pt x="3096" y="1693"/>
                </a:lnTo>
                <a:lnTo>
                  <a:pt x="3093" y="1683"/>
                </a:lnTo>
                <a:lnTo>
                  <a:pt x="3088" y="1672"/>
                </a:lnTo>
                <a:lnTo>
                  <a:pt x="3084" y="1661"/>
                </a:lnTo>
                <a:lnTo>
                  <a:pt x="3080" y="1651"/>
                </a:lnTo>
                <a:lnTo>
                  <a:pt x="3076" y="1641"/>
                </a:lnTo>
                <a:lnTo>
                  <a:pt x="3071" y="1630"/>
                </a:lnTo>
                <a:lnTo>
                  <a:pt x="3065" y="1620"/>
                </a:lnTo>
                <a:lnTo>
                  <a:pt x="3060" y="1609"/>
                </a:lnTo>
                <a:lnTo>
                  <a:pt x="3056" y="1599"/>
                </a:lnTo>
                <a:lnTo>
                  <a:pt x="3050" y="1590"/>
                </a:lnTo>
                <a:lnTo>
                  <a:pt x="3045" y="1580"/>
                </a:lnTo>
                <a:lnTo>
                  <a:pt x="3039" y="1570"/>
                </a:lnTo>
                <a:lnTo>
                  <a:pt x="3035" y="1561"/>
                </a:lnTo>
                <a:lnTo>
                  <a:pt x="3028" y="1551"/>
                </a:lnTo>
                <a:lnTo>
                  <a:pt x="3023" y="1541"/>
                </a:lnTo>
                <a:lnTo>
                  <a:pt x="3016" y="1532"/>
                </a:lnTo>
                <a:lnTo>
                  <a:pt x="3011" y="1523"/>
                </a:lnTo>
                <a:lnTo>
                  <a:pt x="3004" y="1513"/>
                </a:lnTo>
                <a:lnTo>
                  <a:pt x="2999" y="1504"/>
                </a:lnTo>
                <a:lnTo>
                  <a:pt x="2992" y="1495"/>
                </a:lnTo>
                <a:lnTo>
                  <a:pt x="2987" y="1488"/>
                </a:lnTo>
                <a:lnTo>
                  <a:pt x="2978" y="1476"/>
                </a:lnTo>
                <a:lnTo>
                  <a:pt x="2969" y="1465"/>
                </a:lnTo>
                <a:lnTo>
                  <a:pt x="2960" y="1454"/>
                </a:lnTo>
                <a:lnTo>
                  <a:pt x="2953" y="1444"/>
                </a:lnTo>
                <a:lnTo>
                  <a:pt x="2944" y="1434"/>
                </a:lnTo>
                <a:lnTo>
                  <a:pt x="2936" y="1424"/>
                </a:lnTo>
                <a:lnTo>
                  <a:pt x="2928" y="1414"/>
                </a:lnTo>
                <a:lnTo>
                  <a:pt x="2920" y="1405"/>
                </a:lnTo>
                <a:lnTo>
                  <a:pt x="2910" y="1395"/>
                </a:lnTo>
                <a:lnTo>
                  <a:pt x="2902" y="1385"/>
                </a:lnTo>
                <a:lnTo>
                  <a:pt x="2892" y="1375"/>
                </a:lnTo>
                <a:lnTo>
                  <a:pt x="2885" y="1366"/>
                </a:lnTo>
                <a:lnTo>
                  <a:pt x="2876" y="1356"/>
                </a:lnTo>
                <a:lnTo>
                  <a:pt x="2867" y="1349"/>
                </a:lnTo>
                <a:lnTo>
                  <a:pt x="2859" y="1340"/>
                </a:lnTo>
                <a:lnTo>
                  <a:pt x="2851" y="1332"/>
                </a:lnTo>
                <a:lnTo>
                  <a:pt x="2841" y="1322"/>
                </a:lnTo>
                <a:lnTo>
                  <a:pt x="2832" y="1315"/>
                </a:lnTo>
                <a:lnTo>
                  <a:pt x="2823" y="1306"/>
                </a:lnTo>
                <a:lnTo>
                  <a:pt x="2815" y="1299"/>
                </a:lnTo>
                <a:lnTo>
                  <a:pt x="2806" y="1291"/>
                </a:lnTo>
                <a:lnTo>
                  <a:pt x="2797" y="1283"/>
                </a:lnTo>
                <a:lnTo>
                  <a:pt x="2788" y="1276"/>
                </a:lnTo>
                <a:lnTo>
                  <a:pt x="2781" y="1270"/>
                </a:lnTo>
                <a:lnTo>
                  <a:pt x="2772" y="1262"/>
                </a:lnTo>
                <a:lnTo>
                  <a:pt x="2764" y="1255"/>
                </a:lnTo>
                <a:lnTo>
                  <a:pt x="2756" y="1248"/>
                </a:lnTo>
                <a:lnTo>
                  <a:pt x="2748" y="1243"/>
                </a:lnTo>
                <a:lnTo>
                  <a:pt x="2739" y="1236"/>
                </a:lnTo>
                <a:lnTo>
                  <a:pt x="2732" y="1229"/>
                </a:lnTo>
                <a:lnTo>
                  <a:pt x="2724" y="1224"/>
                </a:lnTo>
                <a:lnTo>
                  <a:pt x="2717" y="1218"/>
                </a:lnTo>
                <a:lnTo>
                  <a:pt x="2709" y="1212"/>
                </a:lnTo>
                <a:lnTo>
                  <a:pt x="2701" y="1206"/>
                </a:lnTo>
                <a:lnTo>
                  <a:pt x="2693" y="1201"/>
                </a:lnTo>
                <a:lnTo>
                  <a:pt x="2687" y="1195"/>
                </a:lnTo>
                <a:lnTo>
                  <a:pt x="2679" y="1190"/>
                </a:lnTo>
                <a:lnTo>
                  <a:pt x="2672" y="1186"/>
                </a:lnTo>
                <a:lnTo>
                  <a:pt x="2666" y="1180"/>
                </a:lnTo>
                <a:lnTo>
                  <a:pt x="2659" y="1177"/>
                </a:lnTo>
                <a:lnTo>
                  <a:pt x="2653" y="1172"/>
                </a:lnTo>
                <a:lnTo>
                  <a:pt x="2646" y="1168"/>
                </a:lnTo>
                <a:lnTo>
                  <a:pt x="2641" y="1164"/>
                </a:lnTo>
                <a:lnTo>
                  <a:pt x="2635" y="1160"/>
                </a:lnTo>
                <a:lnTo>
                  <a:pt x="2629" y="1157"/>
                </a:lnTo>
                <a:lnTo>
                  <a:pt x="2624" y="1154"/>
                </a:lnTo>
                <a:lnTo>
                  <a:pt x="2619" y="1151"/>
                </a:lnTo>
                <a:lnTo>
                  <a:pt x="2614" y="1148"/>
                </a:lnTo>
                <a:lnTo>
                  <a:pt x="2605" y="1142"/>
                </a:lnTo>
                <a:lnTo>
                  <a:pt x="2597" y="1137"/>
                </a:lnTo>
                <a:lnTo>
                  <a:pt x="2589" y="1133"/>
                </a:lnTo>
                <a:lnTo>
                  <a:pt x="2585" y="1130"/>
                </a:lnTo>
                <a:lnTo>
                  <a:pt x="2577" y="1125"/>
                </a:lnTo>
                <a:lnTo>
                  <a:pt x="2575" y="1124"/>
                </a:lnTo>
                <a:lnTo>
                  <a:pt x="2575" y="1121"/>
                </a:lnTo>
                <a:lnTo>
                  <a:pt x="2577" y="1113"/>
                </a:lnTo>
                <a:lnTo>
                  <a:pt x="2578" y="1106"/>
                </a:lnTo>
                <a:lnTo>
                  <a:pt x="2580" y="1099"/>
                </a:lnTo>
                <a:lnTo>
                  <a:pt x="2582" y="1091"/>
                </a:lnTo>
                <a:lnTo>
                  <a:pt x="2585" y="1083"/>
                </a:lnTo>
                <a:lnTo>
                  <a:pt x="2586" y="1072"/>
                </a:lnTo>
                <a:lnTo>
                  <a:pt x="2588" y="1061"/>
                </a:lnTo>
                <a:lnTo>
                  <a:pt x="2588" y="1054"/>
                </a:lnTo>
                <a:lnTo>
                  <a:pt x="2589" y="1048"/>
                </a:lnTo>
                <a:lnTo>
                  <a:pt x="2590" y="1041"/>
                </a:lnTo>
                <a:lnTo>
                  <a:pt x="2591" y="1036"/>
                </a:lnTo>
                <a:lnTo>
                  <a:pt x="2591" y="1028"/>
                </a:lnTo>
                <a:lnTo>
                  <a:pt x="2592" y="1021"/>
                </a:lnTo>
                <a:lnTo>
                  <a:pt x="2594" y="1014"/>
                </a:lnTo>
                <a:lnTo>
                  <a:pt x="2595" y="1007"/>
                </a:lnTo>
                <a:lnTo>
                  <a:pt x="2595" y="999"/>
                </a:lnTo>
                <a:lnTo>
                  <a:pt x="2596" y="992"/>
                </a:lnTo>
                <a:lnTo>
                  <a:pt x="2597" y="984"/>
                </a:lnTo>
                <a:lnTo>
                  <a:pt x="2598" y="976"/>
                </a:lnTo>
                <a:lnTo>
                  <a:pt x="2597" y="967"/>
                </a:lnTo>
                <a:lnTo>
                  <a:pt x="2597" y="958"/>
                </a:lnTo>
                <a:lnTo>
                  <a:pt x="2597" y="949"/>
                </a:lnTo>
                <a:lnTo>
                  <a:pt x="2597" y="940"/>
                </a:lnTo>
                <a:lnTo>
                  <a:pt x="2596" y="931"/>
                </a:lnTo>
                <a:lnTo>
                  <a:pt x="2596" y="922"/>
                </a:lnTo>
                <a:lnTo>
                  <a:pt x="2596" y="913"/>
                </a:lnTo>
                <a:lnTo>
                  <a:pt x="2596" y="904"/>
                </a:lnTo>
                <a:lnTo>
                  <a:pt x="2595" y="894"/>
                </a:lnTo>
                <a:lnTo>
                  <a:pt x="2594" y="885"/>
                </a:lnTo>
                <a:lnTo>
                  <a:pt x="2592" y="875"/>
                </a:lnTo>
                <a:lnTo>
                  <a:pt x="2592" y="865"/>
                </a:lnTo>
                <a:lnTo>
                  <a:pt x="2590" y="855"/>
                </a:lnTo>
                <a:lnTo>
                  <a:pt x="2589" y="845"/>
                </a:lnTo>
                <a:lnTo>
                  <a:pt x="2588" y="835"/>
                </a:lnTo>
                <a:lnTo>
                  <a:pt x="2587" y="827"/>
                </a:lnTo>
                <a:lnTo>
                  <a:pt x="2584" y="816"/>
                </a:lnTo>
                <a:lnTo>
                  <a:pt x="2582" y="805"/>
                </a:lnTo>
                <a:lnTo>
                  <a:pt x="2579" y="794"/>
                </a:lnTo>
                <a:lnTo>
                  <a:pt x="2577" y="784"/>
                </a:lnTo>
                <a:lnTo>
                  <a:pt x="2574" y="773"/>
                </a:lnTo>
                <a:lnTo>
                  <a:pt x="2571" y="763"/>
                </a:lnTo>
                <a:lnTo>
                  <a:pt x="2567" y="752"/>
                </a:lnTo>
                <a:lnTo>
                  <a:pt x="2565" y="742"/>
                </a:lnTo>
                <a:lnTo>
                  <a:pt x="2561" y="731"/>
                </a:lnTo>
                <a:lnTo>
                  <a:pt x="2557" y="720"/>
                </a:lnTo>
                <a:lnTo>
                  <a:pt x="2553" y="709"/>
                </a:lnTo>
                <a:lnTo>
                  <a:pt x="2549" y="699"/>
                </a:lnTo>
                <a:lnTo>
                  <a:pt x="2543" y="689"/>
                </a:lnTo>
                <a:lnTo>
                  <a:pt x="2539" y="678"/>
                </a:lnTo>
                <a:lnTo>
                  <a:pt x="2533" y="667"/>
                </a:lnTo>
                <a:lnTo>
                  <a:pt x="2529" y="657"/>
                </a:lnTo>
                <a:lnTo>
                  <a:pt x="2522" y="645"/>
                </a:lnTo>
                <a:lnTo>
                  <a:pt x="2516" y="634"/>
                </a:lnTo>
                <a:lnTo>
                  <a:pt x="2508" y="624"/>
                </a:lnTo>
                <a:lnTo>
                  <a:pt x="2502" y="614"/>
                </a:lnTo>
                <a:lnTo>
                  <a:pt x="2493" y="604"/>
                </a:lnTo>
                <a:lnTo>
                  <a:pt x="2485" y="594"/>
                </a:lnTo>
                <a:lnTo>
                  <a:pt x="2476" y="586"/>
                </a:lnTo>
                <a:lnTo>
                  <a:pt x="2469" y="578"/>
                </a:lnTo>
                <a:lnTo>
                  <a:pt x="2459" y="568"/>
                </a:lnTo>
                <a:lnTo>
                  <a:pt x="2450" y="560"/>
                </a:lnTo>
                <a:lnTo>
                  <a:pt x="2440" y="552"/>
                </a:lnTo>
                <a:lnTo>
                  <a:pt x="2430" y="545"/>
                </a:lnTo>
                <a:lnTo>
                  <a:pt x="2419" y="536"/>
                </a:lnTo>
                <a:lnTo>
                  <a:pt x="2410" y="530"/>
                </a:lnTo>
                <a:lnTo>
                  <a:pt x="2400" y="523"/>
                </a:lnTo>
                <a:lnTo>
                  <a:pt x="2390" y="517"/>
                </a:lnTo>
                <a:lnTo>
                  <a:pt x="2378" y="509"/>
                </a:lnTo>
                <a:lnTo>
                  <a:pt x="2367" y="502"/>
                </a:lnTo>
                <a:lnTo>
                  <a:pt x="2355" y="496"/>
                </a:lnTo>
                <a:lnTo>
                  <a:pt x="2344" y="490"/>
                </a:lnTo>
                <a:lnTo>
                  <a:pt x="2332" y="484"/>
                </a:lnTo>
                <a:lnTo>
                  <a:pt x="2321" y="477"/>
                </a:lnTo>
                <a:lnTo>
                  <a:pt x="2309" y="472"/>
                </a:lnTo>
                <a:lnTo>
                  <a:pt x="2298" y="467"/>
                </a:lnTo>
                <a:lnTo>
                  <a:pt x="2286" y="461"/>
                </a:lnTo>
                <a:lnTo>
                  <a:pt x="2274" y="456"/>
                </a:lnTo>
                <a:lnTo>
                  <a:pt x="2262" y="451"/>
                </a:lnTo>
                <a:lnTo>
                  <a:pt x="2251" y="448"/>
                </a:lnTo>
                <a:lnTo>
                  <a:pt x="2239" y="443"/>
                </a:lnTo>
                <a:lnTo>
                  <a:pt x="2228" y="439"/>
                </a:lnTo>
                <a:lnTo>
                  <a:pt x="2216" y="436"/>
                </a:lnTo>
                <a:lnTo>
                  <a:pt x="2205" y="432"/>
                </a:lnTo>
                <a:lnTo>
                  <a:pt x="2192" y="428"/>
                </a:lnTo>
                <a:lnTo>
                  <a:pt x="2181" y="425"/>
                </a:lnTo>
                <a:lnTo>
                  <a:pt x="2169" y="421"/>
                </a:lnTo>
                <a:lnTo>
                  <a:pt x="2158" y="418"/>
                </a:lnTo>
                <a:lnTo>
                  <a:pt x="2148" y="415"/>
                </a:lnTo>
                <a:lnTo>
                  <a:pt x="2137" y="412"/>
                </a:lnTo>
                <a:lnTo>
                  <a:pt x="2125" y="409"/>
                </a:lnTo>
                <a:lnTo>
                  <a:pt x="2116" y="407"/>
                </a:lnTo>
                <a:lnTo>
                  <a:pt x="2105" y="404"/>
                </a:lnTo>
                <a:lnTo>
                  <a:pt x="2095" y="402"/>
                </a:lnTo>
                <a:lnTo>
                  <a:pt x="2086" y="400"/>
                </a:lnTo>
                <a:lnTo>
                  <a:pt x="2077" y="397"/>
                </a:lnTo>
                <a:lnTo>
                  <a:pt x="2067" y="395"/>
                </a:lnTo>
                <a:lnTo>
                  <a:pt x="2058" y="394"/>
                </a:lnTo>
                <a:lnTo>
                  <a:pt x="2049" y="392"/>
                </a:lnTo>
                <a:lnTo>
                  <a:pt x="2043" y="392"/>
                </a:lnTo>
                <a:lnTo>
                  <a:pt x="2034" y="390"/>
                </a:lnTo>
                <a:lnTo>
                  <a:pt x="2026" y="389"/>
                </a:lnTo>
                <a:lnTo>
                  <a:pt x="2020" y="386"/>
                </a:lnTo>
                <a:lnTo>
                  <a:pt x="2013" y="386"/>
                </a:lnTo>
                <a:lnTo>
                  <a:pt x="2007" y="385"/>
                </a:lnTo>
                <a:lnTo>
                  <a:pt x="2000" y="384"/>
                </a:lnTo>
                <a:lnTo>
                  <a:pt x="1995" y="383"/>
                </a:lnTo>
                <a:lnTo>
                  <a:pt x="1991" y="383"/>
                </a:lnTo>
                <a:lnTo>
                  <a:pt x="1984" y="382"/>
                </a:lnTo>
                <a:lnTo>
                  <a:pt x="1978" y="382"/>
                </a:lnTo>
                <a:lnTo>
                  <a:pt x="1974" y="382"/>
                </a:lnTo>
                <a:lnTo>
                  <a:pt x="1974" y="382"/>
                </a:lnTo>
                <a:lnTo>
                  <a:pt x="1974" y="379"/>
                </a:lnTo>
                <a:lnTo>
                  <a:pt x="1974" y="372"/>
                </a:lnTo>
                <a:lnTo>
                  <a:pt x="1973" y="367"/>
                </a:lnTo>
                <a:lnTo>
                  <a:pt x="1973" y="362"/>
                </a:lnTo>
                <a:lnTo>
                  <a:pt x="1973" y="356"/>
                </a:lnTo>
                <a:lnTo>
                  <a:pt x="1973" y="349"/>
                </a:lnTo>
                <a:lnTo>
                  <a:pt x="1971" y="340"/>
                </a:lnTo>
                <a:lnTo>
                  <a:pt x="1969" y="332"/>
                </a:lnTo>
                <a:lnTo>
                  <a:pt x="1968" y="322"/>
                </a:lnTo>
                <a:lnTo>
                  <a:pt x="1967" y="313"/>
                </a:lnTo>
                <a:lnTo>
                  <a:pt x="1964" y="302"/>
                </a:lnTo>
                <a:lnTo>
                  <a:pt x="1962" y="292"/>
                </a:lnTo>
                <a:lnTo>
                  <a:pt x="1958" y="281"/>
                </a:lnTo>
                <a:lnTo>
                  <a:pt x="1955" y="271"/>
                </a:lnTo>
                <a:lnTo>
                  <a:pt x="1952" y="265"/>
                </a:lnTo>
                <a:lnTo>
                  <a:pt x="1950" y="259"/>
                </a:lnTo>
                <a:lnTo>
                  <a:pt x="1948" y="253"/>
                </a:lnTo>
                <a:lnTo>
                  <a:pt x="1945" y="247"/>
                </a:lnTo>
                <a:lnTo>
                  <a:pt x="1942" y="241"/>
                </a:lnTo>
                <a:lnTo>
                  <a:pt x="1939" y="235"/>
                </a:lnTo>
                <a:lnTo>
                  <a:pt x="1935" y="229"/>
                </a:lnTo>
                <a:lnTo>
                  <a:pt x="1932" y="223"/>
                </a:lnTo>
                <a:lnTo>
                  <a:pt x="1928" y="217"/>
                </a:lnTo>
                <a:lnTo>
                  <a:pt x="1923" y="210"/>
                </a:lnTo>
                <a:lnTo>
                  <a:pt x="1919" y="205"/>
                </a:lnTo>
                <a:lnTo>
                  <a:pt x="1916" y="199"/>
                </a:lnTo>
                <a:lnTo>
                  <a:pt x="1910" y="193"/>
                </a:lnTo>
                <a:lnTo>
                  <a:pt x="1906" y="187"/>
                </a:lnTo>
                <a:lnTo>
                  <a:pt x="1902" y="182"/>
                </a:lnTo>
                <a:lnTo>
                  <a:pt x="1897" y="176"/>
                </a:lnTo>
                <a:lnTo>
                  <a:pt x="1891" y="170"/>
                </a:lnTo>
                <a:lnTo>
                  <a:pt x="1885" y="164"/>
                </a:lnTo>
                <a:lnTo>
                  <a:pt x="1879" y="159"/>
                </a:lnTo>
                <a:lnTo>
                  <a:pt x="1873" y="153"/>
                </a:lnTo>
                <a:lnTo>
                  <a:pt x="1865" y="147"/>
                </a:lnTo>
                <a:lnTo>
                  <a:pt x="1859" y="142"/>
                </a:lnTo>
                <a:lnTo>
                  <a:pt x="1852" y="137"/>
                </a:lnTo>
                <a:lnTo>
                  <a:pt x="1846" y="132"/>
                </a:lnTo>
                <a:lnTo>
                  <a:pt x="1837" y="126"/>
                </a:lnTo>
                <a:lnTo>
                  <a:pt x="1829" y="121"/>
                </a:lnTo>
                <a:lnTo>
                  <a:pt x="1821" y="116"/>
                </a:lnTo>
                <a:lnTo>
                  <a:pt x="1813" y="113"/>
                </a:lnTo>
                <a:lnTo>
                  <a:pt x="1804" y="107"/>
                </a:lnTo>
                <a:lnTo>
                  <a:pt x="1795" y="103"/>
                </a:lnTo>
                <a:lnTo>
                  <a:pt x="1785" y="100"/>
                </a:lnTo>
                <a:lnTo>
                  <a:pt x="1777" y="96"/>
                </a:lnTo>
                <a:lnTo>
                  <a:pt x="1766" y="92"/>
                </a:lnTo>
                <a:lnTo>
                  <a:pt x="1756" y="89"/>
                </a:lnTo>
                <a:lnTo>
                  <a:pt x="1745" y="85"/>
                </a:lnTo>
                <a:lnTo>
                  <a:pt x="1735" y="82"/>
                </a:lnTo>
                <a:lnTo>
                  <a:pt x="1724" y="79"/>
                </a:lnTo>
                <a:lnTo>
                  <a:pt x="1714" y="78"/>
                </a:lnTo>
                <a:lnTo>
                  <a:pt x="1704" y="75"/>
                </a:lnTo>
                <a:lnTo>
                  <a:pt x="1695" y="75"/>
                </a:lnTo>
                <a:lnTo>
                  <a:pt x="1684" y="73"/>
                </a:lnTo>
                <a:lnTo>
                  <a:pt x="1674" y="73"/>
                </a:lnTo>
                <a:lnTo>
                  <a:pt x="1664" y="73"/>
                </a:lnTo>
                <a:lnTo>
                  <a:pt x="1654" y="73"/>
                </a:lnTo>
                <a:lnTo>
                  <a:pt x="1644" y="73"/>
                </a:lnTo>
                <a:lnTo>
                  <a:pt x="1634" y="73"/>
                </a:lnTo>
                <a:lnTo>
                  <a:pt x="1625" y="74"/>
                </a:lnTo>
                <a:lnTo>
                  <a:pt x="1616" y="77"/>
                </a:lnTo>
                <a:lnTo>
                  <a:pt x="1606" y="77"/>
                </a:lnTo>
                <a:lnTo>
                  <a:pt x="1596" y="79"/>
                </a:lnTo>
                <a:lnTo>
                  <a:pt x="1586" y="80"/>
                </a:lnTo>
                <a:lnTo>
                  <a:pt x="1577" y="83"/>
                </a:lnTo>
                <a:lnTo>
                  <a:pt x="1568" y="84"/>
                </a:lnTo>
                <a:lnTo>
                  <a:pt x="1559" y="86"/>
                </a:lnTo>
                <a:lnTo>
                  <a:pt x="1550" y="90"/>
                </a:lnTo>
                <a:lnTo>
                  <a:pt x="1542" y="93"/>
                </a:lnTo>
                <a:lnTo>
                  <a:pt x="1533" y="95"/>
                </a:lnTo>
                <a:lnTo>
                  <a:pt x="1524" y="97"/>
                </a:lnTo>
                <a:lnTo>
                  <a:pt x="1515" y="101"/>
                </a:lnTo>
                <a:lnTo>
                  <a:pt x="1507" y="104"/>
                </a:lnTo>
                <a:lnTo>
                  <a:pt x="1499" y="107"/>
                </a:lnTo>
                <a:lnTo>
                  <a:pt x="1491" y="112"/>
                </a:lnTo>
                <a:lnTo>
                  <a:pt x="1482" y="115"/>
                </a:lnTo>
                <a:lnTo>
                  <a:pt x="1476" y="119"/>
                </a:lnTo>
                <a:lnTo>
                  <a:pt x="1467" y="123"/>
                </a:lnTo>
                <a:lnTo>
                  <a:pt x="1459" y="126"/>
                </a:lnTo>
                <a:lnTo>
                  <a:pt x="1452" y="129"/>
                </a:lnTo>
                <a:lnTo>
                  <a:pt x="1445" y="132"/>
                </a:lnTo>
                <a:lnTo>
                  <a:pt x="1437" y="136"/>
                </a:lnTo>
                <a:lnTo>
                  <a:pt x="1431" y="140"/>
                </a:lnTo>
                <a:lnTo>
                  <a:pt x="1424" y="143"/>
                </a:lnTo>
                <a:lnTo>
                  <a:pt x="1419" y="148"/>
                </a:lnTo>
                <a:lnTo>
                  <a:pt x="1412" y="151"/>
                </a:lnTo>
                <a:lnTo>
                  <a:pt x="1406" y="155"/>
                </a:lnTo>
                <a:lnTo>
                  <a:pt x="1399" y="159"/>
                </a:lnTo>
                <a:lnTo>
                  <a:pt x="1395" y="163"/>
                </a:lnTo>
                <a:lnTo>
                  <a:pt x="1388" y="166"/>
                </a:lnTo>
                <a:lnTo>
                  <a:pt x="1384" y="170"/>
                </a:lnTo>
                <a:lnTo>
                  <a:pt x="1378" y="173"/>
                </a:lnTo>
                <a:lnTo>
                  <a:pt x="1375" y="177"/>
                </a:lnTo>
                <a:lnTo>
                  <a:pt x="1365" y="183"/>
                </a:lnTo>
                <a:lnTo>
                  <a:pt x="1357" y="189"/>
                </a:lnTo>
                <a:lnTo>
                  <a:pt x="1350" y="194"/>
                </a:lnTo>
                <a:lnTo>
                  <a:pt x="1345" y="199"/>
                </a:lnTo>
                <a:lnTo>
                  <a:pt x="1339" y="205"/>
                </a:lnTo>
                <a:lnTo>
                  <a:pt x="1337" y="208"/>
                </a:lnTo>
                <a:lnTo>
                  <a:pt x="1335" y="206"/>
                </a:lnTo>
                <a:lnTo>
                  <a:pt x="1333" y="204"/>
                </a:lnTo>
                <a:lnTo>
                  <a:pt x="1329" y="198"/>
                </a:lnTo>
                <a:lnTo>
                  <a:pt x="1323" y="193"/>
                </a:lnTo>
                <a:lnTo>
                  <a:pt x="1316" y="185"/>
                </a:lnTo>
                <a:lnTo>
                  <a:pt x="1307" y="177"/>
                </a:lnTo>
                <a:lnTo>
                  <a:pt x="1302" y="173"/>
                </a:lnTo>
                <a:lnTo>
                  <a:pt x="1296" y="169"/>
                </a:lnTo>
                <a:lnTo>
                  <a:pt x="1291" y="164"/>
                </a:lnTo>
                <a:lnTo>
                  <a:pt x="1285" y="161"/>
                </a:lnTo>
                <a:lnTo>
                  <a:pt x="1277" y="155"/>
                </a:lnTo>
                <a:lnTo>
                  <a:pt x="1271" y="151"/>
                </a:lnTo>
                <a:lnTo>
                  <a:pt x="1263" y="147"/>
                </a:lnTo>
                <a:lnTo>
                  <a:pt x="1256" y="142"/>
                </a:lnTo>
                <a:lnTo>
                  <a:pt x="1247" y="138"/>
                </a:lnTo>
                <a:lnTo>
                  <a:pt x="1239" y="135"/>
                </a:lnTo>
                <a:lnTo>
                  <a:pt x="1230" y="131"/>
                </a:lnTo>
                <a:lnTo>
                  <a:pt x="1223" y="128"/>
                </a:lnTo>
                <a:lnTo>
                  <a:pt x="1212" y="125"/>
                </a:lnTo>
                <a:lnTo>
                  <a:pt x="1202" y="121"/>
                </a:lnTo>
                <a:lnTo>
                  <a:pt x="1192" y="118"/>
                </a:lnTo>
                <a:lnTo>
                  <a:pt x="1182" y="117"/>
                </a:lnTo>
                <a:lnTo>
                  <a:pt x="1170" y="115"/>
                </a:lnTo>
                <a:lnTo>
                  <a:pt x="1159" y="114"/>
                </a:lnTo>
                <a:lnTo>
                  <a:pt x="1148" y="114"/>
                </a:lnTo>
                <a:lnTo>
                  <a:pt x="1137" y="114"/>
                </a:lnTo>
                <a:lnTo>
                  <a:pt x="1134" y="105"/>
                </a:lnTo>
                <a:lnTo>
                  <a:pt x="1132" y="97"/>
                </a:lnTo>
                <a:lnTo>
                  <a:pt x="1130" y="90"/>
                </a:lnTo>
                <a:lnTo>
                  <a:pt x="1127" y="82"/>
                </a:lnTo>
                <a:lnTo>
                  <a:pt x="1124" y="72"/>
                </a:lnTo>
                <a:lnTo>
                  <a:pt x="1122" y="63"/>
                </a:lnTo>
                <a:lnTo>
                  <a:pt x="1120" y="55"/>
                </a:lnTo>
                <a:lnTo>
                  <a:pt x="1118" y="47"/>
                </a:lnTo>
                <a:lnTo>
                  <a:pt x="1123" y="46"/>
                </a:lnTo>
                <a:lnTo>
                  <a:pt x="1130" y="46"/>
                </a:lnTo>
                <a:lnTo>
                  <a:pt x="1136" y="46"/>
                </a:lnTo>
                <a:lnTo>
                  <a:pt x="1143" y="46"/>
                </a:lnTo>
                <a:lnTo>
                  <a:pt x="1149" y="46"/>
                </a:lnTo>
                <a:lnTo>
                  <a:pt x="1156" y="46"/>
                </a:lnTo>
                <a:lnTo>
                  <a:pt x="1162" y="46"/>
                </a:lnTo>
                <a:lnTo>
                  <a:pt x="1169" y="47"/>
                </a:lnTo>
                <a:lnTo>
                  <a:pt x="1180" y="48"/>
                </a:lnTo>
                <a:lnTo>
                  <a:pt x="1191" y="50"/>
                </a:lnTo>
                <a:lnTo>
                  <a:pt x="1202" y="52"/>
                </a:lnTo>
                <a:lnTo>
                  <a:pt x="1214" y="56"/>
                </a:lnTo>
                <a:lnTo>
                  <a:pt x="1224" y="58"/>
                </a:lnTo>
                <a:lnTo>
                  <a:pt x="1234" y="61"/>
                </a:lnTo>
                <a:lnTo>
                  <a:pt x="1242" y="64"/>
                </a:lnTo>
                <a:lnTo>
                  <a:pt x="1252" y="68"/>
                </a:lnTo>
                <a:lnTo>
                  <a:pt x="1260" y="71"/>
                </a:lnTo>
                <a:lnTo>
                  <a:pt x="1269" y="75"/>
                </a:lnTo>
                <a:lnTo>
                  <a:pt x="1276" y="80"/>
                </a:lnTo>
                <a:lnTo>
                  <a:pt x="1285" y="84"/>
                </a:lnTo>
                <a:lnTo>
                  <a:pt x="1291" y="87"/>
                </a:lnTo>
                <a:lnTo>
                  <a:pt x="1297" y="92"/>
                </a:lnTo>
                <a:lnTo>
                  <a:pt x="1303" y="95"/>
                </a:lnTo>
                <a:lnTo>
                  <a:pt x="1309" y="100"/>
                </a:lnTo>
                <a:lnTo>
                  <a:pt x="1314" y="103"/>
                </a:lnTo>
                <a:lnTo>
                  <a:pt x="1319" y="107"/>
                </a:lnTo>
                <a:lnTo>
                  <a:pt x="1323" y="110"/>
                </a:lnTo>
                <a:lnTo>
                  <a:pt x="1328" y="115"/>
                </a:lnTo>
                <a:lnTo>
                  <a:pt x="1333" y="119"/>
                </a:lnTo>
                <a:lnTo>
                  <a:pt x="1339" y="125"/>
                </a:lnTo>
                <a:lnTo>
                  <a:pt x="1341" y="127"/>
                </a:lnTo>
                <a:lnTo>
                  <a:pt x="1343" y="129"/>
                </a:lnTo>
                <a:lnTo>
                  <a:pt x="1344" y="127"/>
                </a:lnTo>
                <a:lnTo>
                  <a:pt x="1349" y="124"/>
                </a:lnTo>
                <a:lnTo>
                  <a:pt x="1351" y="120"/>
                </a:lnTo>
                <a:lnTo>
                  <a:pt x="1355" y="117"/>
                </a:lnTo>
                <a:lnTo>
                  <a:pt x="1360" y="114"/>
                </a:lnTo>
                <a:lnTo>
                  <a:pt x="1366" y="110"/>
                </a:lnTo>
                <a:lnTo>
                  <a:pt x="1372" y="105"/>
                </a:lnTo>
                <a:lnTo>
                  <a:pt x="1378" y="101"/>
                </a:lnTo>
                <a:lnTo>
                  <a:pt x="1386" y="95"/>
                </a:lnTo>
                <a:lnTo>
                  <a:pt x="1395" y="91"/>
                </a:lnTo>
                <a:lnTo>
                  <a:pt x="1402" y="84"/>
                </a:lnTo>
                <a:lnTo>
                  <a:pt x="1412" y="80"/>
                </a:lnTo>
                <a:lnTo>
                  <a:pt x="1422" y="73"/>
                </a:lnTo>
                <a:lnTo>
                  <a:pt x="1433" y="69"/>
                </a:lnTo>
                <a:lnTo>
                  <a:pt x="1437" y="66"/>
                </a:lnTo>
                <a:lnTo>
                  <a:pt x="1443" y="62"/>
                </a:lnTo>
                <a:lnTo>
                  <a:pt x="1447" y="59"/>
                </a:lnTo>
                <a:lnTo>
                  <a:pt x="1454" y="57"/>
                </a:lnTo>
                <a:lnTo>
                  <a:pt x="1459" y="54"/>
                </a:lnTo>
                <a:lnTo>
                  <a:pt x="1465" y="51"/>
                </a:lnTo>
                <a:lnTo>
                  <a:pt x="1471" y="48"/>
                </a:lnTo>
                <a:lnTo>
                  <a:pt x="1478" y="46"/>
                </a:lnTo>
                <a:lnTo>
                  <a:pt x="1483" y="43"/>
                </a:lnTo>
                <a:lnTo>
                  <a:pt x="1490" y="39"/>
                </a:lnTo>
                <a:lnTo>
                  <a:pt x="1496" y="37"/>
                </a:lnTo>
                <a:lnTo>
                  <a:pt x="1503" y="35"/>
                </a:lnTo>
                <a:lnTo>
                  <a:pt x="1510" y="32"/>
                </a:lnTo>
                <a:lnTo>
                  <a:pt x="1516" y="29"/>
                </a:lnTo>
                <a:lnTo>
                  <a:pt x="1523" y="27"/>
                </a:lnTo>
                <a:lnTo>
                  <a:pt x="1530" y="26"/>
                </a:lnTo>
                <a:lnTo>
                  <a:pt x="1537" y="23"/>
                </a:lnTo>
                <a:lnTo>
                  <a:pt x="1544" y="21"/>
                </a:lnTo>
                <a:lnTo>
                  <a:pt x="1550" y="19"/>
                </a:lnTo>
                <a:lnTo>
                  <a:pt x="1558" y="16"/>
                </a:lnTo>
                <a:lnTo>
                  <a:pt x="1564" y="14"/>
                </a:lnTo>
                <a:lnTo>
                  <a:pt x="1572" y="13"/>
                </a:lnTo>
                <a:lnTo>
                  <a:pt x="1580" y="11"/>
                </a:lnTo>
                <a:lnTo>
                  <a:pt x="1587" y="10"/>
                </a:lnTo>
                <a:lnTo>
                  <a:pt x="1594" y="8"/>
                </a:lnTo>
                <a:lnTo>
                  <a:pt x="1602" y="6"/>
                </a:lnTo>
                <a:lnTo>
                  <a:pt x="1609" y="4"/>
                </a:lnTo>
                <a:lnTo>
                  <a:pt x="1617" y="4"/>
                </a:lnTo>
                <a:lnTo>
                  <a:pt x="1625" y="3"/>
                </a:lnTo>
                <a:lnTo>
                  <a:pt x="1633" y="2"/>
                </a:lnTo>
                <a:lnTo>
                  <a:pt x="1641" y="2"/>
                </a:lnTo>
                <a:lnTo>
                  <a:pt x="1650" y="2"/>
                </a:lnTo>
                <a:lnTo>
                  <a:pt x="1658" y="1"/>
                </a:lnTo>
                <a:lnTo>
                  <a:pt x="1668" y="0"/>
                </a:lnTo>
                <a:lnTo>
                  <a:pt x="1677" y="0"/>
                </a:lnTo>
                <a:lnTo>
                  <a:pt x="1687" y="1"/>
                </a:lnTo>
                <a:lnTo>
                  <a:pt x="1697" y="1"/>
                </a:lnTo>
                <a:lnTo>
                  <a:pt x="1707" y="1"/>
                </a:lnTo>
                <a:lnTo>
                  <a:pt x="1717" y="2"/>
                </a:lnTo>
                <a:lnTo>
                  <a:pt x="1726" y="4"/>
                </a:lnTo>
                <a:lnTo>
                  <a:pt x="1736" y="5"/>
                </a:lnTo>
                <a:lnTo>
                  <a:pt x="1746" y="8"/>
                </a:lnTo>
                <a:lnTo>
                  <a:pt x="1756" y="9"/>
                </a:lnTo>
                <a:lnTo>
                  <a:pt x="1767" y="12"/>
                </a:lnTo>
                <a:lnTo>
                  <a:pt x="1777" y="15"/>
                </a:lnTo>
                <a:lnTo>
                  <a:pt x="1787" y="19"/>
                </a:lnTo>
                <a:lnTo>
                  <a:pt x="1796" y="22"/>
                </a:lnTo>
                <a:lnTo>
                  <a:pt x="1807" y="27"/>
                </a:lnTo>
                <a:lnTo>
                  <a:pt x="1817" y="31"/>
                </a:lnTo>
                <a:lnTo>
                  <a:pt x="1827" y="35"/>
                </a:lnTo>
                <a:lnTo>
                  <a:pt x="1837" y="39"/>
                </a:lnTo>
                <a:lnTo>
                  <a:pt x="1847" y="45"/>
                </a:lnTo>
                <a:lnTo>
                  <a:pt x="1856" y="49"/>
                </a:lnTo>
                <a:lnTo>
                  <a:pt x="1864" y="55"/>
                </a:lnTo>
                <a:lnTo>
                  <a:pt x="1873" y="60"/>
                </a:lnTo>
                <a:lnTo>
                  <a:pt x="1882" y="67"/>
                </a:lnTo>
                <a:lnTo>
                  <a:pt x="1890" y="71"/>
                </a:lnTo>
                <a:lnTo>
                  <a:pt x="1897" y="77"/>
                </a:lnTo>
                <a:lnTo>
                  <a:pt x="1904" y="82"/>
                </a:lnTo>
                <a:lnTo>
                  <a:pt x="1911" y="89"/>
                </a:lnTo>
                <a:lnTo>
                  <a:pt x="1918" y="94"/>
                </a:lnTo>
                <a:lnTo>
                  <a:pt x="1925" y="101"/>
                </a:lnTo>
                <a:lnTo>
                  <a:pt x="1931" y="107"/>
                </a:lnTo>
                <a:lnTo>
                  <a:pt x="1939" y="114"/>
                </a:lnTo>
                <a:lnTo>
                  <a:pt x="1943" y="119"/>
                </a:lnTo>
                <a:lnTo>
                  <a:pt x="1949" y="126"/>
                </a:lnTo>
                <a:lnTo>
                  <a:pt x="1954" y="131"/>
                </a:lnTo>
                <a:lnTo>
                  <a:pt x="1960" y="138"/>
                </a:lnTo>
                <a:lnTo>
                  <a:pt x="1964" y="143"/>
                </a:lnTo>
                <a:lnTo>
                  <a:pt x="1968" y="150"/>
                </a:lnTo>
                <a:lnTo>
                  <a:pt x="1973" y="156"/>
                </a:lnTo>
                <a:lnTo>
                  <a:pt x="1978" y="163"/>
                </a:lnTo>
                <a:lnTo>
                  <a:pt x="1981" y="169"/>
                </a:lnTo>
                <a:lnTo>
                  <a:pt x="1985" y="175"/>
                </a:lnTo>
                <a:lnTo>
                  <a:pt x="1988" y="182"/>
                </a:lnTo>
                <a:lnTo>
                  <a:pt x="1992" y="188"/>
                </a:lnTo>
                <a:lnTo>
                  <a:pt x="1996" y="194"/>
                </a:lnTo>
                <a:lnTo>
                  <a:pt x="1999" y="200"/>
                </a:lnTo>
                <a:lnTo>
                  <a:pt x="2002" y="207"/>
                </a:lnTo>
                <a:lnTo>
                  <a:pt x="2006" y="213"/>
                </a:lnTo>
                <a:lnTo>
                  <a:pt x="2009" y="224"/>
                </a:lnTo>
                <a:lnTo>
                  <a:pt x="2013" y="235"/>
                </a:lnTo>
                <a:lnTo>
                  <a:pt x="2017" y="246"/>
                </a:lnTo>
                <a:lnTo>
                  <a:pt x="2020" y="257"/>
                </a:lnTo>
                <a:lnTo>
                  <a:pt x="2022" y="267"/>
                </a:lnTo>
                <a:lnTo>
                  <a:pt x="2024" y="277"/>
                </a:lnTo>
                <a:lnTo>
                  <a:pt x="2026" y="286"/>
                </a:lnTo>
                <a:lnTo>
                  <a:pt x="2029" y="294"/>
                </a:lnTo>
                <a:lnTo>
                  <a:pt x="2029" y="301"/>
                </a:lnTo>
                <a:lnTo>
                  <a:pt x="2030" y="308"/>
                </a:lnTo>
                <a:lnTo>
                  <a:pt x="2030" y="313"/>
                </a:lnTo>
                <a:lnTo>
                  <a:pt x="2031" y="318"/>
                </a:lnTo>
                <a:lnTo>
                  <a:pt x="2031" y="325"/>
                </a:lnTo>
                <a:lnTo>
                  <a:pt x="2032" y="328"/>
                </a:lnTo>
                <a:lnTo>
                  <a:pt x="2033" y="328"/>
                </a:lnTo>
                <a:lnTo>
                  <a:pt x="2037" y="328"/>
                </a:lnTo>
                <a:lnTo>
                  <a:pt x="2043" y="328"/>
                </a:lnTo>
                <a:lnTo>
                  <a:pt x="2053" y="331"/>
                </a:lnTo>
                <a:lnTo>
                  <a:pt x="2057" y="331"/>
                </a:lnTo>
                <a:lnTo>
                  <a:pt x="2064" y="332"/>
                </a:lnTo>
                <a:lnTo>
                  <a:pt x="2070" y="333"/>
                </a:lnTo>
                <a:lnTo>
                  <a:pt x="2078" y="334"/>
                </a:lnTo>
                <a:lnTo>
                  <a:pt x="2084" y="335"/>
                </a:lnTo>
                <a:lnTo>
                  <a:pt x="2092" y="337"/>
                </a:lnTo>
                <a:lnTo>
                  <a:pt x="2102" y="338"/>
                </a:lnTo>
                <a:lnTo>
                  <a:pt x="2112" y="341"/>
                </a:lnTo>
                <a:lnTo>
                  <a:pt x="2119" y="343"/>
                </a:lnTo>
                <a:lnTo>
                  <a:pt x="2129" y="345"/>
                </a:lnTo>
                <a:lnTo>
                  <a:pt x="2139" y="346"/>
                </a:lnTo>
                <a:lnTo>
                  <a:pt x="2149" y="349"/>
                </a:lnTo>
                <a:lnTo>
                  <a:pt x="2159" y="351"/>
                </a:lnTo>
                <a:lnTo>
                  <a:pt x="2171" y="355"/>
                </a:lnTo>
                <a:lnTo>
                  <a:pt x="2182" y="358"/>
                </a:lnTo>
                <a:lnTo>
                  <a:pt x="2194" y="361"/>
                </a:lnTo>
                <a:lnTo>
                  <a:pt x="2205" y="364"/>
                </a:lnTo>
                <a:lnTo>
                  <a:pt x="2217" y="368"/>
                </a:lnTo>
                <a:lnTo>
                  <a:pt x="2228" y="371"/>
                </a:lnTo>
                <a:lnTo>
                  <a:pt x="2241" y="375"/>
                </a:lnTo>
                <a:lnTo>
                  <a:pt x="2253" y="379"/>
                </a:lnTo>
                <a:lnTo>
                  <a:pt x="2266" y="383"/>
                </a:lnTo>
                <a:lnTo>
                  <a:pt x="2279" y="387"/>
                </a:lnTo>
                <a:lnTo>
                  <a:pt x="2292" y="393"/>
                </a:lnTo>
                <a:lnTo>
                  <a:pt x="2304" y="396"/>
                </a:lnTo>
                <a:lnTo>
                  <a:pt x="2318" y="402"/>
                </a:lnTo>
                <a:lnTo>
                  <a:pt x="2330" y="406"/>
                </a:lnTo>
                <a:lnTo>
                  <a:pt x="2343" y="413"/>
                </a:lnTo>
                <a:lnTo>
                  <a:pt x="2355" y="418"/>
                </a:lnTo>
                <a:lnTo>
                  <a:pt x="2368" y="424"/>
                </a:lnTo>
                <a:lnTo>
                  <a:pt x="2381" y="430"/>
                </a:lnTo>
                <a:lnTo>
                  <a:pt x="2394" y="437"/>
                </a:lnTo>
                <a:lnTo>
                  <a:pt x="2406" y="443"/>
                </a:lnTo>
                <a:lnTo>
                  <a:pt x="2418" y="450"/>
                </a:lnTo>
                <a:lnTo>
                  <a:pt x="2430" y="456"/>
                </a:lnTo>
                <a:lnTo>
                  <a:pt x="2442" y="465"/>
                </a:lnTo>
                <a:lnTo>
                  <a:pt x="2453" y="472"/>
                </a:lnTo>
                <a:lnTo>
                  <a:pt x="2465" y="481"/>
                </a:lnTo>
                <a:lnTo>
                  <a:pt x="2477" y="488"/>
                </a:lnTo>
                <a:lnTo>
                  <a:pt x="2490" y="498"/>
                </a:lnTo>
                <a:lnTo>
                  <a:pt x="2499" y="506"/>
                </a:lnTo>
                <a:lnTo>
                  <a:pt x="2510" y="514"/>
                </a:lnTo>
                <a:lnTo>
                  <a:pt x="2520" y="523"/>
                </a:lnTo>
                <a:lnTo>
                  <a:pt x="2531" y="533"/>
                </a:lnTo>
                <a:lnTo>
                  <a:pt x="2540" y="543"/>
                </a:lnTo>
                <a:lnTo>
                  <a:pt x="2550" y="553"/>
                </a:lnTo>
                <a:lnTo>
                  <a:pt x="2559" y="564"/>
                </a:lnTo>
                <a:lnTo>
                  <a:pt x="2567" y="575"/>
                </a:lnTo>
                <a:lnTo>
                  <a:pt x="2574" y="585"/>
                </a:lnTo>
                <a:lnTo>
                  <a:pt x="2582" y="597"/>
                </a:lnTo>
                <a:lnTo>
                  <a:pt x="2588" y="608"/>
                </a:lnTo>
                <a:lnTo>
                  <a:pt x="2596" y="621"/>
                </a:lnTo>
                <a:lnTo>
                  <a:pt x="2601" y="633"/>
                </a:lnTo>
                <a:lnTo>
                  <a:pt x="2607" y="645"/>
                </a:lnTo>
                <a:lnTo>
                  <a:pt x="2611" y="658"/>
                </a:lnTo>
                <a:lnTo>
                  <a:pt x="2617" y="672"/>
                </a:lnTo>
                <a:lnTo>
                  <a:pt x="2620" y="684"/>
                </a:lnTo>
                <a:lnTo>
                  <a:pt x="2623" y="697"/>
                </a:lnTo>
                <a:lnTo>
                  <a:pt x="2626" y="709"/>
                </a:lnTo>
                <a:lnTo>
                  <a:pt x="2630" y="722"/>
                </a:lnTo>
                <a:lnTo>
                  <a:pt x="2632" y="735"/>
                </a:lnTo>
                <a:lnTo>
                  <a:pt x="2635" y="747"/>
                </a:lnTo>
                <a:lnTo>
                  <a:pt x="2637" y="759"/>
                </a:lnTo>
                <a:lnTo>
                  <a:pt x="2641" y="772"/>
                </a:lnTo>
                <a:lnTo>
                  <a:pt x="2642" y="783"/>
                </a:lnTo>
                <a:lnTo>
                  <a:pt x="2644" y="794"/>
                </a:lnTo>
                <a:lnTo>
                  <a:pt x="2646" y="805"/>
                </a:lnTo>
                <a:lnTo>
                  <a:pt x="2648" y="816"/>
                </a:lnTo>
                <a:lnTo>
                  <a:pt x="2649" y="825"/>
                </a:lnTo>
                <a:lnTo>
                  <a:pt x="2652" y="836"/>
                </a:lnTo>
                <a:lnTo>
                  <a:pt x="2653" y="847"/>
                </a:lnTo>
                <a:lnTo>
                  <a:pt x="2655" y="858"/>
                </a:lnTo>
                <a:lnTo>
                  <a:pt x="2655" y="867"/>
                </a:lnTo>
                <a:lnTo>
                  <a:pt x="2656" y="877"/>
                </a:lnTo>
                <a:lnTo>
                  <a:pt x="2657" y="886"/>
                </a:lnTo>
                <a:lnTo>
                  <a:pt x="2658" y="895"/>
                </a:lnTo>
                <a:lnTo>
                  <a:pt x="2658" y="904"/>
                </a:lnTo>
                <a:lnTo>
                  <a:pt x="2659" y="913"/>
                </a:lnTo>
                <a:lnTo>
                  <a:pt x="2659" y="922"/>
                </a:lnTo>
                <a:lnTo>
                  <a:pt x="2660" y="931"/>
                </a:lnTo>
                <a:lnTo>
                  <a:pt x="2660" y="938"/>
                </a:lnTo>
                <a:lnTo>
                  <a:pt x="2660" y="946"/>
                </a:lnTo>
                <a:lnTo>
                  <a:pt x="2660" y="954"/>
                </a:lnTo>
                <a:lnTo>
                  <a:pt x="2660" y="961"/>
                </a:lnTo>
                <a:lnTo>
                  <a:pt x="2660" y="968"/>
                </a:lnTo>
                <a:lnTo>
                  <a:pt x="2660" y="975"/>
                </a:lnTo>
                <a:lnTo>
                  <a:pt x="2660" y="982"/>
                </a:lnTo>
                <a:lnTo>
                  <a:pt x="2660" y="990"/>
                </a:lnTo>
                <a:lnTo>
                  <a:pt x="2659" y="995"/>
                </a:lnTo>
                <a:lnTo>
                  <a:pt x="2658" y="1002"/>
                </a:lnTo>
                <a:lnTo>
                  <a:pt x="2657" y="1007"/>
                </a:lnTo>
                <a:lnTo>
                  <a:pt x="2657" y="1014"/>
                </a:lnTo>
                <a:lnTo>
                  <a:pt x="2656" y="1025"/>
                </a:lnTo>
                <a:lnTo>
                  <a:pt x="2655" y="1036"/>
                </a:lnTo>
                <a:lnTo>
                  <a:pt x="2653" y="1044"/>
                </a:lnTo>
                <a:lnTo>
                  <a:pt x="2652" y="1053"/>
                </a:lnTo>
                <a:lnTo>
                  <a:pt x="2650" y="1061"/>
                </a:lnTo>
                <a:lnTo>
                  <a:pt x="2649" y="1068"/>
                </a:lnTo>
                <a:lnTo>
                  <a:pt x="2647" y="1074"/>
                </a:lnTo>
                <a:lnTo>
                  <a:pt x="2646" y="1079"/>
                </a:lnTo>
                <a:lnTo>
                  <a:pt x="2645" y="1084"/>
                </a:lnTo>
                <a:lnTo>
                  <a:pt x="2644" y="1088"/>
                </a:lnTo>
                <a:lnTo>
                  <a:pt x="2643" y="1093"/>
                </a:lnTo>
                <a:lnTo>
                  <a:pt x="2643" y="1095"/>
                </a:lnTo>
                <a:lnTo>
                  <a:pt x="2644" y="1095"/>
                </a:lnTo>
                <a:lnTo>
                  <a:pt x="2648" y="1098"/>
                </a:lnTo>
                <a:lnTo>
                  <a:pt x="2652" y="1099"/>
                </a:lnTo>
                <a:lnTo>
                  <a:pt x="2656" y="1101"/>
                </a:lnTo>
                <a:lnTo>
                  <a:pt x="2660" y="1105"/>
                </a:lnTo>
                <a:lnTo>
                  <a:pt x="2667" y="1109"/>
                </a:lnTo>
                <a:lnTo>
                  <a:pt x="2672" y="1112"/>
                </a:lnTo>
                <a:lnTo>
                  <a:pt x="2679" y="1117"/>
                </a:lnTo>
                <a:lnTo>
                  <a:pt x="2687" y="1121"/>
                </a:lnTo>
                <a:lnTo>
                  <a:pt x="2695" y="1128"/>
                </a:lnTo>
                <a:lnTo>
                  <a:pt x="2704" y="1133"/>
                </a:lnTo>
                <a:lnTo>
                  <a:pt x="2713" y="1140"/>
                </a:lnTo>
                <a:lnTo>
                  <a:pt x="2717" y="1143"/>
                </a:lnTo>
                <a:lnTo>
                  <a:pt x="2723" y="1146"/>
                </a:lnTo>
                <a:lnTo>
                  <a:pt x="2727" y="1149"/>
                </a:lnTo>
                <a:lnTo>
                  <a:pt x="2734" y="1154"/>
                </a:lnTo>
                <a:lnTo>
                  <a:pt x="2738" y="1157"/>
                </a:lnTo>
                <a:lnTo>
                  <a:pt x="2744" y="1160"/>
                </a:lnTo>
                <a:lnTo>
                  <a:pt x="2748" y="1165"/>
                </a:lnTo>
                <a:lnTo>
                  <a:pt x="2755" y="1169"/>
                </a:lnTo>
                <a:lnTo>
                  <a:pt x="2760" y="1172"/>
                </a:lnTo>
                <a:lnTo>
                  <a:pt x="2765" y="1177"/>
                </a:lnTo>
                <a:lnTo>
                  <a:pt x="2771" y="1181"/>
                </a:lnTo>
                <a:lnTo>
                  <a:pt x="2778" y="1187"/>
                </a:lnTo>
                <a:lnTo>
                  <a:pt x="2783" y="1190"/>
                </a:lnTo>
                <a:lnTo>
                  <a:pt x="2788" y="1195"/>
                </a:lnTo>
                <a:lnTo>
                  <a:pt x="2794" y="1200"/>
                </a:lnTo>
                <a:lnTo>
                  <a:pt x="2800" y="1205"/>
                </a:lnTo>
                <a:lnTo>
                  <a:pt x="2807" y="1210"/>
                </a:lnTo>
                <a:lnTo>
                  <a:pt x="2814" y="1215"/>
                </a:lnTo>
                <a:lnTo>
                  <a:pt x="2820" y="1220"/>
                </a:lnTo>
                <a:lnTo>
                  <a:pt x="2827" y="1226"/>
                </a:lnTo>
                <a:lnTo>
                  <a:pt x="2832" y="1230"/>
                </a:lnTo>
                <a:lnTo>
                  <a:pt x="2839" y="1236"/>
                </a:lnTo>
                <a:lnTo>
                  <a:pt x="2845" y="1241"/>
                </a:lnTo>
                <a:lnTo>
                  <a:pt x="2852" y="1248"/>
                </a:lnTo>
                <a:lnTo>
                  <a:pt x="2859" y="1253"/>
                </a:lnTo>
                <a:lnTo>
                  <a:pt x="2865" y="1260"/>
                </a:lnTo>
                <a:lnTo>
                  <a:pt x="2872" y="1267"/>
                </a:lnTo>
                <a:lnTo>
                  <a:pt x="2879" y="1273"/>
                </a:lnTo>
                <a:lnTo>
                  <a:pt x="2886" y="1280"/>
                </a:lnTo>
                <a:lnTo>
                  <a:pt x="2892" y="1286"/>
                </a:lnTo>
                <a:lnTo>
                  <a:pt x="2899" y="1293"/>
                </a:lnTo>
                <a:lnTo>
                  <a:pt x="2906" y="1299"/>
                </a:lnTo>
                <a:lnTo>
                  <a:pt x="2912" y="1306"/>
                </a:lnTo>
                <a:lnTo>
                  <a:pt x="2920" y="1314"/>
                </a:lnTo>
                <a:lnTo>
                  <a:pt x="2926" y="1321"/>
                </a:lnTo>
                <a:lnTo>
                  <a:pt x="2934" y="1329"/>
                </a:lnTo>
                <a:lnTo>
                  <a:pt x="2941" y="1336"/>
                </a:lnTo>
                <a:lnTo>
                  <a:pt x="2948" y="1344"/>
                </a:lnTo>
                <a:lnTo>
                  <a:pt x="2955" y="1352"/>
                </a:lnTo>
                <a:lnTo>
                  <a:pt x="2963" y="1361"/>
                </a:lnTo>
                <a:lnTo>
                  <a:pt x="2969" y="1368"/>
                </a:lnTo>
                <a:lnTo>
                  <a:pt x="2977" y="1377"/>
                </a:lnTo>
                <a:lnTo>
                  <a:pt x="2984" y="1386"/>
                </a:lnTo>
                <a:lnTo>
                  <a:pt x="2992" y="1396"/>
                </a:lnTo>
                <a:lnTo>
                  <a:pt x="2999" y="1405"/>
                </a:lnTo>
                <a:lnTo>
                  <a:pt x="3006" y="1413"/>
                </a:lnTo>
                <a:lnTo>
                  <a:pt x="3013" y="1422"/>
                </a:lnTo>
                <a:lnTo>
                  <a:pt x="3021" y="1432"/>
                </a:lnTo>
                <a:lnTo>
                  <a:pt x="3027" y="1442"/>
                </a:lnTo>
                <a:lnTo>
                  <a:pt x="3035" y="1452"/>
                </a:lnTo>
                <a:lnTo>
                  <a:pt x="3038" y="1456"/>
                </a:lnTo>
                <a:lnTo>
                  <a:pt x="3042" y="1462"/>
                </a:lnTo>
                <a:lnTo>
                  <a:pt x="3046" y="1466"/>
                </a:lnTo>
                <a:lnTo>
                  <a:pt x="3050" y="1472"/>
                </a:lnTo>
                <a:lnTo>
                  <a:pt x="3056" y="1482"/>
                </a:lnTo>
                <a:lnTo>
                  <a:pt x="3062" y="1492"/>
                </a:lnTo>
                <a:lnTo>
                  <a:pt x="3069" y="1502"/>
                </a:lnTo>
                <a:lnTo>
                  <a:pt x="3075" y="1512"/>
                </a:lnTo>
                <a:lnTo>
                  <a:pt x="3079" y="1516"/>
                </a:lnTo>
                <a:lnTo>
                  <a:pt x="3082" y="1522"/>
                </a:lnTo>
                <a:lnTo>
                  <a:pt x="3085" y="1527"/>
                </a:lnTo>
                <a:lnTo>
                  <a:pt x="3088" y="1533"/>
                </a:lnTo>
                <a:lnTo>
                  <a:pt x="3092" y="1538"/>
                </a:lnTo>
                <a:lnTo>
                  <a:pt x="3095" y="1544"/>
                </a:lnTo>
                <a:lnTo>
                  <a:pt x="3098" y="1549"/>
                </a:lnTo>
                <a:lnTo>
                  <a:pt x="3102" y="1556"/>
                </a:lnTo>
                <a:lnTo>
                  <a:pt x="3104" y="1560"/>
                </a:lnTo>
                <a:lnTo>
                  <a:pt x="3107" y="1566"/>
                </a:lnTo>
                <a:lnTo>
                  <a:pt x="3109" y="1571"/>
                </a:lnTo>
                <a:lnTo>
                  <a:pt x="3113" y="1578"/>
                </a:lnTo>
                <a:lnTo>
                  <a:pt x="3115" y="1583"/>
                </a:lnTo>
                <a:lnTo>
                  <a:pt x="3118" y="1589"/>
                </a:lnTo>
                <a:lnTo>
                  <a:pt x="3120" y="1594"/>
                </a:lnTo>
                <a:lnTo>
                  <a:pt x="3124" y="1601"/>
                </a:lnTo>
                <a:lnTo>
                  <a:pt x="3126" y="1606"/>
                </a:lnTo>
                <a:lnTo>
                  <a:pt x="3129" y="1612"/>
                </a:lnTo>
                <a:lnTo>
                  <a:pt x="3130" y="1617"/>
                </a:lnTo>
                <a:lnTo>
                  <a:pt x="3134" y="1624"/>
                </a:lnTo>
                <a:lnTo>
                  <a:pt x="3136" y="1629"/>
                </a:lnTo>
                <a:lnTo>
                  <a:pt x="3140" y="1636"/>
                </a:lnTo>
                <a:lnTo>
                  <a:pt x="3143" y="1642"/>
                </a:lnTo>
                <a:lnTo>
                  <a:pt x="3145" y="1649"/>
                </a:lnTo>
                <a:lnTo>
                  <a:pt x="3150" y="1659"/>
                </a:lnTo>
                <a:lnTo>
                  <a:pt x="3154" y="1670"/>
                </a:lnTo>
                <a:lnTo>
                  <a:pt x="3156" y="1680"/>
                </a:lnTo>
                <a:lnTo>
                  <a:pt x="3161" y="1691"/>
                </a:lnTo>
                <a:lnTo>
                  <a:pt x="3165" y="1702"/>
                </a:lnTo>
                <a:lnTo>
                  <a:pt x="3169" y="1713"/>
                </a:lnTo>
                <a:lnTo>
                  <a:pt x="3172" y="1724"/>
                </a:lnTo>
                <a:lnTo>
                  <a:pt x="3176" y="1736"/>
                </a:lnTo>
                <a:lnTo>
                  <a:pt x="3178" y="1747"/>
                </a:lnTo>
                <a:lnTo>
                  <a:pt x="3182" y="1759"/>
                </a:lnTo>
                <a:lnTo>
                  <a:pt x="3186" y="1770"/>
                </a:lnTo>
                <a:lnTo>
                  <a:pt x="3188" y="1782"/>
                </a:lnTo>
                <a:lnTo>
                  <a:pt x="3188" y="1788"/>
                </a:lnTo>
                <a:lnTo>
                  <a:pt x="3191" y="1794"/>
                </a:lnTo>
                <a:lnTo>
                  <a:pt x="3191" y="1800"/>
                </a:lnTo>
                <a:lnTo>
                  <a:pt x="3194" y="1806"/>
                </a:lnTo>
                <a:lnTo>
                  <a:pt x="3194" y="1812"/>
                </a:lnTo>
                <a:lnTo>
                  <a:pt x="3197" y="1818"/>
                </a:lnTo>
                <a:lnTo>
                  <a:pt x="3197" y="1825"/>
                </a:lnTo>
                <a:lnTo>
                  <a:pt x="3199" y="1832"/>
                </a:lnTo>
                <a:lnTo>
                  <a:pt x="3199" y="1839"/>
                </a:lnTo>
                <a:lnTo>
                  <a:pt x="3202" y="1847"/>
                </a:lnTo>
                <a:lnTo>
                  <a:pt x="3202" y="1855"/>
                </a:lnTo>
                <a:lnTo>
                  <a:pt x="3203" y="1863"/>
                </a:lnTo>
                <a:lnTo>
                  <a:pt x="3203" y="1870"/>
                </a:lnTo>
                <a:lnTo>
                  <a:pt x="3205" y="1878"/>
                </a:lnTo>
                <a:lnTo>
                  <a:pt x="3206" y="1885"/>
                </a:lnTo>
                <a:lnTo>
                  <a:pt x="3207" y="1893"/>
                </a:lnTo>
                <a:lnTo>
                  <a:pt x="3207" y="1899"/>
                </a:lnTo>
                <a:lnTo>
                  <a:pt x="3208" y="1906"/>
                </a:lnTo>
                <a:lnTo>
                  <a:pt x="3208" y="1913"/>
                </a:lnTo>
                <a:lnTo>
                  <a:pt x="3209" y="1919"/>
                </a:lnTo>
                <a:lnTo>
                  <a:pt x="3209" y="1925"/>
                </a:lnTo>
                <a:lnTo>
                  <a:pt x="3210" y="1931"/>
                </a:lnTo>
                <a:lnTo>
                  <a:pt x="3210" y="1938"/>
                </a:lnTo>
                <a:lnTo>
                  <a:pt x="3211" y="1944"/>
                </a:lnTo>
                <a:lnTo>
                  <a:pt x="3210" y="1950"/>
                </a:lnTo>
                <a:lnTo>
                  <a:pt x="3210" y="1956"/>
                </a:lnTo>
                <a:lnTo>
                  <a:pt x="3210" y="1962"/>
                </a:lnTo>
                <a:lnTo>
                  <a:pt x="3210" y="1968"/>
                </a:lnTo>
                <a:lnTo>
                  <a:pt x="3209" y="1979"/>
                </a:lnTo>
                <a:lnTo>
                  <a:pt x="3208" y="1990"/>
                </a:lnTo>
                <a:lnTo>
                  <a:pt x="3206" y="1999"/>
                </a:lnTo>
                <a:lnTo>
                  <a:pt x="3205" y="2009"/>
                </a:lnTo>
                <a:lnTo>
                  <a:pt x="3202" y="2017"/>
                </a:lnTo>
                <a:lnTo>
                  <a:pt x="3200" y="2025"/>
                </a:lnTo>
                <a:lnTo>
                  <a:pt x="3197" y="2032"/>
                </a:lnTo>
                <a:lnTo>
                  <a:pt x="3192" y="2038"/>
                </a:lnTo>
                <a:lnTo>
                  <a:pt x="3188" y="2044"/>
                </a:lnTo>
                <a:lnTo>
                  <a:pt x="3184" y="2049"/>
                </a:lnTo>
                <a:lnTo>
                  <a:pt x="3175" y="2056"/>
                </a:lnTo>
                <a:lnTo>
                  <a:pt x="3165" y="2061"/>
                </a:lnTo>
                <a:lnTo>
                  <a:pt x="3157" y="2063"/>
                </a:lnTo>
                <a:lnTo>
                  <a:pt x="3151" y="2064"/>
                </a:lnTo>
                <a:lnTo>
                  <a:pt x="3145" y="2064"/>
                </a:lnTo>
                <a:lnTo>
                  <a:pt x="3139" y="2064"/>
                </a:lnTo>
                <a:lnTo>
                  <a:pt x="3130" y="2061"/>
                </a:lnTo>
                <a:lnTo>
                  <a:pt x="3125" y="2060"/>
                </a:lnTo>
                <a:lnTo>
                  <a:pt x="3117" y="2058"/>
                </a:lnTo>
                <a:lnTo>
                  <a:pt x="3110" y="2056"/>
                </a:lnTo>
                <a:lnTo>
                  <a:pt x="3099" y="2051"/>
                </a:lnTo>
                <a:lnTo>
                  <a:pt x="3090" y="2046"/>
                </a:lnTo>
                <a:lnTo>
                  <a:pt x="3080" y="2040"/>
                </a:lnTo>
                <a:lnTo>
                  <a:pt x="3070" y="2034"/>
                </a:lnTo>
                <a:lnTo>
                  <a:pt x="3064" y="2030"/>
                </a:lnTo>
                <a:lnTo>
                  <a:pt x="3059" y="2026"/>
                </a:lnTo>
                <a:lnTo>
                  <a:pt x="3053" y="2022"/>
                </a:lnTo>
                <a:lnTo>
                  <a:pt x="3049" y="2019"/>
                </a:lnTo>
                <a:lnTo>
                  <a:pt x="3044" y="2014"/>
                </a:lnTo>
                <a:lnTo>
                  <a:pt x="3038" y="2011"/>
                </a:lnTo>
                <a:lnTo>
                  <a:pt x="3033" y="2007"/>
                </a:lnTo>
                <a:lnTo>
                  <a:pt x="3028" y="2003"/>
                </a:lnTo>
                <a:lnTo>
                  <a:pt x="3022" y="1998"/>
                </a:lnTo>
                <a:lnTo>
                  <a:pt x="3016" y="1994"/>
                </a:lnTo>
                <a:lnTo>
                  <a:pt x="3011" y="1988"/>
                </a:lnTo>
                <a:lnTo>
                  <a:pt x="3005" y="1984"/>
                </a:lnTo>
                <a:lnTo>
                  <a:pt x="2999" y="1978"/>
                </a:lnTo>
                <a:lnTo>
                  <a:pt x="2994" y="1974"/>
                </a:lnTo>
                <a:lnTo>
                  <a:pt x="2988" y="1968"/>
                </a:lnTo>
                <a:lnTo>
                  <a:pt x="2983" y="1964"/>
                </a:lnTo>
                <a:lnTo>
                  <a:pt x="2977" y="1957"/>
                </a:lnTo>
                <a:lnTo>
                  <a:pt x="2971" y="1953"/>
                </a:lnTo>
                <a:lnTo>
                  <a:pt x="2966" y="1947"/>
                </a:lnTo>
                <a:lnTo>
                  <a:pt x="2961" y="1942"/>
                </a:lnTo>
                <a:lnTo>
                  <a:pt x="2955" y="1936"/>
                </a:lnTo>
                <a:lnTo>
                  <a:pt x="2949" y="1931"/>
                </a:lnTo>
                <a:lnTo>
                  <a:pt x="2944" y="1925"/>
                </a:lnTo>
                <a:lnTo>
                  <a:pt x="2940" y="1920"/>
                </a:lnTo>
                <a:lnTo>
                  <a:pt x="2933" y="1914"/>
                </a:lnTo>
                <a:lnTo>
                  <a:pt x="2928" y="1907"/>
                </a:lnTo>
                <a:lnTo>
                  <a:pt x="2922" y="1901"/>
                </a:lnTo>
                <a:lnTo>
                  <a:pt x="2917" y="1895"/>
                </a:lnTo>
                <a:lnTo>
                  <a:pt x="2911" y="1888"/>
                </a:lnTo>
                <a:lnTo>
                  <a:pt x="2906" y="1883"/>
                </a:lnTo>
                <a:lnTo>
                  <a:pt x="2900" y="1876"/>
                </a:lnTo>
                <a:lnTo>
                  <a:pt x="2896" y="1871"/>
                </a:lnTo>
                <a:lnTo>
                  <a:pt x="2889" y="1864"/>
                </a:lnTo>
                <a:lnTo>
                  <a:pt x="2885" y="1858"/>
                </a:lnTo>
                <a:lnTo>
                  <a:pt x="2878" y="1851"/>
                </a:lnTo>
                <a:lnTo>
                  <a:pt x="2874" y="1846"/>
                </a:lnTo>
                <a:lnTo>
                  <a:pt x="2868" y="1839"/>
                </a:lnTo>
                <a:lnTo>
                  <a:pt x="2864" y="1834"/>
                </a:lnTo>
                <a:lnTo>
                  <a:pt x="2859" y="1827"/>
                </a:lnTo>
                <a:lnTo>
                  <a:pt x="2855" y="1822"/>
                </a:lnTo>
                <a:lnTo>
                  <a:pt x="2850" y="1815"/>
                </a:lnTo>
                <a:lnTo>
                  <a:pt x="2845" y="1809"/>
                </a:lnTo>
                <a:lnTo>
                  <a:pt x="2840" y="1802"/>
                </a:lnTo>
                <a:lnTo>
                  <a:pt x="2836" y="1797"/>
                </a:lnTo>
                <a:lnTo>
                  <a:pt x="2830" y="1790"/>
                </a:lnTo>
                <a:lnTo>
                  <a:pt x="2826" y="1784"/>
                </a:lnTo>
                <a:lnTo>
                  <a:pt x="2821" y="1778"/>
                </a:lnTo>
                <a:lnTo>
                  <a:pt x="2818" y="1772"/>
                </a:lnTo>
                <a:lnTo>
                  <a:pt x="2814" y="1766"/>
                </a:lnTo>
                <a:lnTo>
                  <a:pt x="2809" y="1760"/>
                </a:lnTo>
                <a:lnTo>
                  <a:pt x="2805" y="1755"/>
                </a:lnTo>
                <a:lnTo>
                  <a:pt x="2802" y="1749"/>
                </a:lnTo>
                <a:lnTo>
                  <a:pt x="2797" y="1743"/>
                </a:lnTo>
                <a:lnTo>
                  <a:pt x="2794" y="1737"/>
                </a:lnTo>
                <a:lnTo>
                  <a:pt x="2791" y="1732"/>
                </a:lnTo>
                <a:lnTo>
                  <a:pt x="2787" y="1728"/>
                </a:lnTo>
                <a:lnTo>
                  <a:pt x="2781" y="1717"/>
                </a:lnTo>
                <a:lnTo>
                  <a:pt x="2774" y="1707"/>
                </a:lnTo>
                <a:lnTo>
                  <a:pt x="2768" y="1697"/>
                </a:lnTo>
                <a:lnTo>
                  <a:pt x="2762" y="1687"/>
                </a:lnTo>
                <a:lnTo>
                  <a:pt x="2756" y="1677"/>
                </a:lnTo>
                <a:lnTo>
                  <a:pt x="2750" y="1667"/>
                </a:lnTo>
                <a:lnTo>
                  <a:pt x="2745" y="1657"/>
                </a:lnTo>
                <a:lnTo>
                  <a:pt x="2739" y="1648"/>
                </a:lnTo>
                <a:lnTo>
                  <a:pt x="2733" y="1638"/>
                </a:lnTo>
                <a:lnTo>
                  <a:pt x="2728" y="1628"/>
                </a:lnTo>
                <a:lnTo>
                  <a:pt x="2722" y="1618"/>
                </a:lnTo>
                <a:lnTo>
                  <a:pt x="2717" y="1608"/>
                </a:lnTo>
                <a:lnTo>
                  <a:pt x="2712" y="1598"/>
                </a:lnTo>
                <a:lnTo>
                  <a:pt x="2707" y="1589"/>
                </a:lnTo>
                <a:lnTo>
                  <a:pt x="2702" y="1579"/>
                </a:lnTo>
                <a:lnTo>
                  <a:pt x="2699" y="1570"/>
                </a:lnTo>
                <a:lnTo>
                  <a:pt x="2693" y="1560"/>
                </a:lnTo>
                <a:lnTo>
                  <a:pt x="2689" y="1550"/>
                </a:lnTo>
                <a:lnTo>
                  <a:pt x="2683" y="1540"/>
                </a:lnTo>
                <a:lnTo>
                  <a:pt x="2680" y="1530"/>
                </a:lnTo>
                <a:lnTo>
                  <a:pt x="2676" y="1521"/>
                </a:lnTo>
                <a:lnTo>
                  <a:pt x="2671" y="1512"/>
                </a:lnTo>
                <a:lnTo>
                  <a:pt x="2667" y="1503"/>
                </a:lnTo>
                <a:lnTo>
                  <a:pt x="2664" y="1494"/>
                </a:lnTo>
                <a:lnTo>
                  <a:pt x="2659" y="1484"/>
                </a:lnTo>
                <a:lnTo>
                  <a:pt x="2656" y="1476"/>
                </a:lnTo>
                <a:lnTo>
                  <a:pt x="2652" y="1467"/>
                </a:lnTo>
                <a:lnTo>
                  <a:pt x="2648" y="1458"/>
                </a:lnTo>
                <a:lnTo>
                  <a:pt x="2645" y="1449"/>
                </a:lnTo>
                <a:lnTo>
                  <a:pt x="2642" y="1442"/>
                </a:lnTo>
                <a:lnTo>
                  <a:pt x="2638" y="1433"/>
                </a:lnTo>
                <a:lnTo>
                  <a:pt x="2636" y="1426"/>
                </a:lnTo>
                <a:lnTo>
                  <a:pt x="2633" y="1418"/>
                </a:lnTo>
                <a:lnTo>
                  <a:pt x="2630" y="1410"/>
                </a:lnTo>
                <a:lnTo>
                  <a:pt x="2626" y="1401"/>
                </a:lnTo>
                <a:lnTo>
                  <a:pt x="2623" y="1395"/>
                </a:lnTo>
                <a:lnTo>
                  <a:pt x="2620" y="1387"/>
                </a:lnTo>
                <a:lnTo>
                  <a:pt x="2618" y="1380"/>
                </a:lnTo>
                <a:lnTo>
                  <a:pt x="2615" y="1374"/>
                </a:lnTo>
                <a:lnTo>
                  <a:pt x="2613" y="1367"/>
                </a:lnTo>
                <a:lnTo>
                  <a:pt x="2610" y="1361"/>
                </a:lnTo>
                <a:lnTo>
                  <a:pt x="2608" y="1354"/>
                </a:lnTo>
                <a:lnTo>
                  <a:pt x="2606" y="1348"/>
                </a:lnTo>
                <a:lnTo>
                  <a:pt x="2605" y="1342"/>
                </a:lnTo>
                <a:lnTo>
                  <a:pt x="2601" y="1331"/>
                </a:lnTo>
                <a:lnTo>
                  <a:pt x="2598" y="1322"/>
                </a:lnTo>
                <a:lnTo>
                  <a:pt x="2595" y="1313"/>
                </a:lnTo>
                <a:lnTo>
                  <a:pt x="2591" y="1305"/>
                </a:lnTo>
                <a:lnTo>
                  <a:pt x="2589" y="1297"/>
                </a:lnTo>
                <a:lnTo>
                  <a:pt x="2588" y="1293"/>
                </a:lnTo>
                <a:lnTo>
                  <a:pt x="2586" y="1285"/>
                </a:lnTo>
                <a:lnTo>
                  <a:pt x="2586" y="1283"/>
                </a:lnTo>
                <a:lnTo>
                  <a:pt x="2585" y="1284"/>
                </a:lnTo>
                <a:lnTo>
                  <a:pt x="2583" y="1289"/>
                </a:lnTo>
                <a:lnTo>
                  <a:pt x="2579" y="1295"/>
                </a:lnTo>
                <a:lnTo>
                  <a:pt x="2576" y="1305"/>
                </a:lnTo>
                <a:lnTo>
                  <a:pt x="2573" y="1309"/>
                </a:lnTo>
                <a:lnTo>
                  <a:pt x="2571" y="1316"/>
                </a:lnTo>
                <a:lnTo>
                  <a:pt x="2567" y="1322"/>
                </a:lnTo>
                <a:lnTo>
                  <a:pt x="2565" y="1330"/>
                </a:lnTo>
                <a:lnTo>
                  <a:pt x="2561" y="1337"/>
                </a:lnTo>
                <a:lnTo>
                  <a:pt x="2557" y="1345"/>
                </a:lnTo>
                <a:lnTo>
                  <a:pt x="2554" y="1354"/>
                </a:lnTo>
                <a:lnTo>
                  <a:pt x="2551" y="1364"/>
                </a:lnTo>
                <a:lnTo>
                  <a:pt x="2545" y="1373"/>
                </a:lnTo>
                <a:lnTo>
                  <a:pt x="2540" y="1383"/>
                </a:lnTo>
                <a:lnTo>
                  <a:pt x="2534" y="1393"/>
                </a:lnTo>
                <a:lnTo>
                  <a:pt x="2530" y="1402"/>
                </a:lnTo>
                <a:lnTo>
                  <a:pt x="2525" y="1412"/>
                </a:lnTo>
                <a:lnTo>
                  <a:pt x="2519" y="1424"/>
                </a:lnTo>
                <a:lnTo>
                  <a:pt x="2513" y="1435"/>
                </a:lnTo>
                <a:lnTo>
                  <a:pt x="2507" y="1448"/>
                </a:lnTo>
                <a:lnTo>
                  <a:pt x="2499" y="1459"/>
                </a:lnTo>
                <a:lnTo>
                  <a:pt x="2493" y="1471"/>
                </a:lnTo>
                <a:lnTo>
                  <a:pt x="2485" y="1482"/>
                </a:lnTo>
                <a:lnTo>
                  <a:pt x="2477" y="1495"/>
                </a:lnTo>
                <a:lnTo>
                  <a:pt x="2469" y="1507"/>
                </a:lnTo>
                <a:lnTo>
                  <a:pt x="2461" y="1521"/>
                </a:lnTo>
                <a:lnTo>
                  <a:pt x="2453" y="1534"/>
                </a:lnTo>
                <a:lnTo>
                  <a:pt x="2446" y="1547"/>
                </a:lnTo>
                <a:lnTo>
                  <a:pt x="2436" y="1559"/>
                </a:lnTo>
                <a:lnTo>
                  <a:pt x="2426" y="1571"/>
                </a:lnTo>
                <a:lnTo>
                  <a:pt x="2416" y="1583"/>
                </a:lnTo>
                <a:lnTo>
                  <a:pt x="2407" y="1596"/>
                </a:lnTo>
                <a:lnTo>
                  <a:pt x="2396" y="1608"/>
                </a:lnTo>
                <a:lnTo>
                  <a:pt x="2387" y="1621"/>
                </a:lnTo>
                <a:lnTo>
                  <a:pt x="2376" y="1633"/>
                </a:lnTo>
                <a:lnTo>
                  <a:pt x="2366" y="1647"/>
                </a:lnTo>
                <a:lnTo>
                  <a:pt x="2354" y="1657"/>
                </a:lnTo>
                <a:lnTo>
                  <a:pt x="2343" y="1670"/>
                </a:lnTo>
                <a:lnTo>
                  <a:pt x="2331" y="1680"/>
                </a:lnTo>
                <a:lnTo>
                  <a:pt x="2320" y="1693"/>
                </a:lnTo>
                <a:lnTo>
                  <a:pt x="2308" y="1703"/>
                </a:lnTo>
                <a:lnTo>
                  <a:pt x="2296" y="1714"/>
                </a:lnTo>
                <a:lnTo>
                  <a:pt x="2283" y="1725"/>
                </a:lnTo>
                <a:lnTo>
                  <a:pt x="2271" y="1736"/>
                </a:lnTo>
                <a:lnTo>
                  <a:pt x="2256" y="1745"/>
                </a:lnTo>
                <a:lnTo>
                  <a:pt x="2242" y="1755"/>
                </a:lnTo>
                <a:lnTo>
                  <a:pt x="2228" y="1764"/>
                </a:lnTo>
                <a:lnTo>
                  <a:pt x="2214" y="1774"/>
                </a:lnTo>
                <a:lnTo>
                  <a:pt x="2198" y="1781"/>
                </a:lnTo>
                <a:lnTo>
                  <a:pt x="2184" y="1789"/>
                </a:lnTo>
                <a:lnTo>
                  <a:pt x="2169" y="1797"/>
                </a:lnTo>
                <a:lnTo>
                  <a:pt x="2154" y="1804"/>
                </a:lnTo>
                <a:lnTo>
                  <a:pt x="2138" y="1810"/>
                </a:lnTo>
                <a:lnTo>
                  <a:pt x="2123" y="1816"/>
                </a:lnTo>
                <a:lnTo>
                  <a:pt x="2107" y="1822"/>
                </a:lnTo>
                <a:lnTo>
                  <a:pt x="2092" y="1827"/>
                </a:lnTo>
                <a:lnTo>
                  <a:pt x="2075" y="1830"/>
                </a:lnTo>
                <a:lnTo>
                  <a:pt x="2058" y="1834"/>
                </a:lnTo>
                <a:lnTo>
                  <a:pt x="2041" y="1837"/>
                </a:lnTo>
                <a:lnTo>
                  <a:pt x="2024" y="1840"/>
                </a:lnTo>
                <a:lnTo>
                  <a:pt x="2006" y="1841"/>
                </a:lnTo>
                <a:lnTo>
                  <a:pt x="1988" y="1843"/>
                </a:lnTo>
                <a:lnTo>
                  <a:pt x="1972" y="1844"/>
                </a:lnTo>
                <a:lnTo>
                  <a:pt x="1955" y="1845"/>
                </a:lnTo>
                <a:lnTo>
                  <a:pt x="1939" y="1845"/>
                </a:lnTo>
                <a:lnTo>
                  <a:pt x="1923" y="1846"/>
                </a:lnTo>
                <a:lnTo>
                  <a:pt x="1908" y="1846"/>
                </a:lnTo>
                <a:lnTo>
                  <a:pt x="1894" y="1847"/>
                </a:lnTo>
                <a:lnTo>
                  <a:pt x="1879" y="1846"/>
                </a:lnTo>
                <a:lnTo>
                  <a:pt x="1865" y="1846"/>
                </a:lnTo>
                <a:lnTo>
                  <a:pt x="1852" y="1846"/>
                </a:lnTo>
                <a:lnTo>
                  <a:pt x="1839" y="1846"/>
                </a:lnTo>
                <a:lnTo>
                  <a:pt x="1826" y="1845"/>
                </a:lnTo>
                <a:lnTo>
                  <a:pt x="1814" y="1845"/>
                </a:lnTo>
                <a:lnTo>
                  <a:pt x="1802" y="1844"/>
                </a:lnTo>
                <a:lnTo>
                  <a:pt x="1791" y="1844"/>
                </a:lnTo>
                <a:lnTo>
                  <a:pt x="1779" y="1841"/>
                </a:lnTo>
                <a:lnTo>
                  <a:pt x="1768" y="1840"/>
                </a:lnTo>
                <a:lnTo>
                  <a:pt x="1757" y="1839"/>
                </a:lnTo>
                <a:lnTo>
                  <a:pt x="1747" y="1838"/>
                </a:lnTo>
                <a:lnTo>
                  <a:pt x="1737" y="1836"/>
                </a:lnTo>
                <a:lnTo>
                  <a:pt x="1727" y="1835"/>
                </a:lnTo>
                <a:lnTo>
                  <a:pt x="1718" y="1834"/>
                </a:lnTo>
                <a:lnTo>
                  <a:pt x="1710" y="1833"/>
                </a:lnTo>
                <a:lnTo>
                  <a:pt x="1700" y="1830"/>
                </a:lnTo>
                <a:lnTo>
                  <a:pt x="1692" y="1828"/>
                </a:lnTo>
                <a:lnTo>
                  <a:pt x="1684" y="1826"/>
                </a:lnTo>
                <a:lnTo>
                  <a:pt x="1676" y="1825"/>
                </a:lnTo>
                <a:lnTo>
                  <a:pt x="1668" y="1823"/>
                </a:lnTo>
                <a:lnTo>
                  <a:pt x="1662" y="1822"/>
                </a:lnTo>
                <a:lnTo>
                  <a:pt x="1655" y="1820"/>
                </a:lnTo>
                <a:lnTo>
                  <a:pt x="1650" y="1818"/>
                </a:lnTo>
                <a:lnTo>
                  <a:pt x="1643" y="1815"/>
                </a:lnTo>
                <a:lnTo>
                  <a:pt x="1637" y="1813"/>
                </a:lnTo>
                <a:lnTo>
                  <a:pt x="1630" y="1811"/>
                </a:lnTo>
                <a:lnTo>
                  <a:pt x="1626" y="1809"/>
                </a:lnTo>
                <a:lnTo>
                  <a:pt x="1615" y="1804"/>
                </a:lnTo>
                <a:lnTo>
                  <a:pt x="1606" y="1800"/>
                </a:lnTo>
                <a:lnTo>
                  <a:pt x="1597" y="1795"/>
                </a:lnTo>
                <a:lnTo>
                  <a:pt x="1591" y="1791"/>
                </a:lnTo>
                <a:lnTo>
                  <a:pt x="1584" y="1788"/>
                </a:lnTo>
                <a:lnTo>
                  <a:pt x="1580" y="1784"/>
                </a:lnTo>
                <a:lnTo>
                  <a:pt x="1573" y="1781"/>
                </a:lnTo>
                <a:lnTo>
                  <a:pt x="1570" y="1778"/>
                </a:lnTo>
                <a:lnTo>
                  <a:pt x="1567" y="1775"/>
                </a:lnTo>
                <a:lnTo>
                  <a:pt x="1564" y="1774"/>
                </a:lnTo>
                <a:lnTo>
                  <a:pt x="1561" y="1769"/>
                </a:lnTo>
                <a:lnTo>
                  <a:pt x="1561" y="1769"/>
                </a:lnTo>
                <a:lnTo>
                  <a:pt x="1559" y="1769"/>
                </a:lnTo>
                <a:lnTo>
                  <a:pt x="1554" y="1770"/>
                </a:lnTo>
                <a:lnTo>
                  <a:pt x="1547" y="1772"/>
                </a:lnTo>
                <a:lnTo>
                  <a:pt x="1537" y="1776"/>
                </a:lnTo>
                <a:lnTo>
                  <a:pt x="1530" y="1777"/>
                </a:lnTo>
                <a:lnTo>
                  <a:pt x="1524" y="1779"/>
                </a:lnTo>
                <a:lnTo>
                  <a:pt x="1516" y="1780"/>
                </a:lnTo>
                <a:lnTo>
                  <a:pt x="1508" y="1783"/>
                </a:lnTo>
                <a:lnTo>
                  <a:pt x="1500" y="1786"/>
                </a:lnTo>
                <a:lnTo>
                  <a:pt x="1491" y="1788"/>
                </a:lnTo>
                <a:lnTo>
                  <a:pt x="1481" y="1791"/>
                </a:lnTo>
                <a:lnTo>
                  <a:pt x="1472" y="1794"/>
                </a:lnTo>
                <a:lnTo>
                  <a:pt x="1461" y="1797"/>
                </a:lnTo>
                <a:lnTo>
                  <a:pt x="1450" y="1799"/>
                </a:lnTo>
                <a:lnTo>
                  <a:pt x="1438" y="1801"/>
                </a:lnTo>
                <a:lnTo>
                  <a:pt x="1427" y="1804"/>
                </a:lnTo>
                <a:lnTo>
                  <a:pt x="1415" y="1806"/>
                </a:lnTo>
                <a:lnTo>
                  <a:pt x="1403" y="1810"/>
                </a:lnTo>
                <a:lnTo>
                  <a:pt x="1390" y="1813"/>
                </a:lnTo>
                <a:lnTo>
                  <a:pt x="1378" y="1816"/>
                </a:lnTo>
                <a:lnTo>
                  <a:pt x="1364" y="1818"/>
                </a:lnTo>
                <a:lnTo>
                  <a:pt x="1350" y="1821"/>
                </a:lnTo>
                <a:lnTo>
                  <a:pt x="1335" y="1823"/>
                </a:lnTo>
                <a:lnTo>
                  <a:pt x="1322" y="1826"/>
                </a:lnTo>
                <a:lnTo>
                  <a:pt x="1307" y="1828"/>
                </a:lnTo>
                <a:lnTo>
                  <a:pt x="1293" y="1830"/>
                </a:lnTo>
                <a:lnTo>
                  <a:pt x="1279" y="1833"/>
                </a:lnTo>
                <a:lnTo>
                  <a:pt x="1264" y="1836"/>
                </a:lnTo>
                <a:lnTo>
                  <a:pt x="1248" y="1837"/>
                </a:lnTo>
                <a:lnTo>
                  <a:pt x="1233" y="1838"/>
                </a:lnTo>
                <a:lnTo>
                  <a:pt x="1217" y="1839"/>
                </a:lnTo>
                <a:lnTo>
                  <a:pt x="1202" y="1840"/>
                </a:lnTo>
                <a:lnTo>
                  <a:pt x="1185" y="1840"/>
                </a:lnTo>
                <a:lnTo>
                  <a:pt x="1170" y="1841"/>
                </a:lnTo>
                <a:lnTo>
                  <a:pt x="1155" y="1841"/>
                </a:lnTo>
                <a:lnTo>
                  <a:pt x="1139" y="1843"/>
                </a:lnTo>
                <a:lnTo>
                  <a:pt x="1123" y="1841"/>
                </a:lnTo>
                <a:lnTo>
                  <a:pt x="1107" y="1841"/>
                </a:lnTo>
                <a:lnTo>
                  <a:pt x="1091" y="1840"/>
                </a:lnTo>
                <a:lnTo>
                  <a:pt x="1076" y="1839"/>
                </a:lnTo>
                <a:lnTo>
                  <a:pt x="1060" y="1837"/>
                </a:lnTo>
                <a:lnTo>
                  <a:pt x="1044" y="1836"/>
                </a:lnTo>
                <a:lnTo>
                  <a:pt x="1030" y="1834"/>
                </a:lnTo>
                <a:lnTo>
                  <a:pt x="1016" y="1833"/>
                </a:lnTo>
                <a:lnTo>
                  <a:pt x="999" y="1829"/>
                </a:lnTo>
                <a:lnTo>
                  <a:pt x="985" y="1826"/>
                </a:lnTo>
                <a:lnTo>
                  <a:pt x="970" y="1822"/>
                </a:lnTo>
                <a:lnTo>
                  <a:pt x="956" y="1818"/>
                </a:lnTo>
                <a:lnTo>
                  <a:pt x="941" y="1813"/>
                </a:lnTo>
                <a:lnTo>
                  <a:pt x="927" y="1809"/>
                </a:lnTo>
                <a:lnTo>
                  <a:pt x="914" y="1803"/>
                </a:lnTo>
                <a:lnTo>
                  <a:pt x="901" y="1799"/>
                </a:lnTo>
                <a:lnTo>
                  <a:pt x="888" y="1791"/>
                </a:lnTo>
                <a:lnTo>
                  <a:pt x="874" y="1784"/>
                </a:lnTo>
                <a:lnTo>
                  <a:pt x="862" y="1777"/>
                </a:lnTo>
                <a:lnTo>
                  <a:pt x="852" y="1769"/>
                </a:lnTo>
                <a:lnTo>
                  <a:pt x="839" y="1760"/>
                </a:lnTo>
                <a:lnTo>
                  <a:pt x="829" y="1752"/>
                </a:lnTo>
                <a:lnTo>
                  <a:pt x="819" y="1742"/>
                </a:lnTo>
                <a:lnTo>
                  <a:pt x="809" y="1732"/>
                </a:lnTo>
                <a:lnTo>
                  <a:pt x="798" y="1720"/>
                </a:lnTo>
                <a:lnTo>
                  <a:pt x="788" y="1710"/>
                </a:lnTo>
                <a:lnTo>
                  <a:pt x="779" y="1698"/>
                </a:lnTo>
                <a:lnTo>
                  <a:pt x="770" y="1688"/>
                </a:lnTo>
                <a:lnTo>
                  <a:pt x="761" y="1677"/>
                </a:lnTo>
                <a:lnTo>
                  <a:pt x="753" y="1666"/>
                </a:lnTo>
                <a:lnTo>
                  <a:pt x="744" y="1655"/>
                </a:lnTo>
                <a:lnTo>
                  <a:pt x="738" y="1645"/>
                </a:lnTo>
                <a:lnTo>
                  <a:pt x="730" y="1634"/>
                </a:lnTo>
                <a:lnTo>
                  <a:pt x="722" y="1624"/>
                </a:lnTo>
                <a:lnTo>
                  <a:pt x="716" y="1613"/>
                </a:lnTo>
                <a:lnTo>
                  <a:pt x="710" y="1603"/>
                </a:lnTo>
                <a:lnTo>
                  <a:pt x="704" y="1592"/>
                </a:lnTo>
                <a:lnTo>
                  <a:pt x="697" y="1582"/>
                </a:lnTo>
                <a:lnTo>
                  <a:pt x="692" y="1572"/>
                </a:lnTo>
                <a:lnTo>
                  <a:pt x="687" y="1562"/>
                </a:lnTo>
                <a:lnTo>
                  <a:pt x="681" y="1551"/>
                </a:lnTo>
                <a:lnTo>
                  <a:pt x="676" y="1541"/>
                </a:lnTo>
                <a:lnTo>
                  <a:pt x="671" y="1530"/>
                </a:lnTo>
                <a:lnTo>
                  <a:pt x="668" y="1521"/>
                </a:lnTo>
                <a:lnTo>
                  <a:pt x="663" y="1511"/>
                </a:lnTo>
                <a:lnTo>
                  <a:pt x="660" y="1501"/>
                </a:lnTo>
                <a:lnTo>
                  <a:pt x="657" y="1491"/>
                </a:lnTo>
                <a:lnTo>
                  <a:pt x="653" y="1482"/>
                </a:lnTo>
                <a:lnTo>
                  <a:pt x="649" y="1472"/>
                </a:lnTo>
                <a:lnTo>
                  <a:pt x="646" y="1463"/>
                </a:lnTo>
                <a:lnTo>
                  <a:pt x="642" y="1454"/>
                </a:lnTo>
                <a:lnTo>
                  <a:pt x="640" y="1445"/>
                </a:lnTo>
                <a:lnTo>
                  <a:pt x="637" y="1435"/>
                </a:lnTo>
                <a:lnTo>
                  <a:pt x="636" y="1428"/>
                </a:lnTo>
                <a:lnTo>
                  <a:pt x="634" y="1419"/>
                </a:lnTo>
                <a:lnTo>
                  <a:pt x="633" y="1411"/>
                </a:lnTo>
                <a:lnTo>
                  <a:pt x="629" y="1401"/>
                </a:lnTo>
                <a:lnTo>
                  <a:pt x="628" y="1394"/>
                </a:lnTo>
                <a:lnTo>
                  <a:pt x="626" y="1385"/>
                </a:lnTo>
                <a:lnTo>
                  <a:pt x="625" y="1378"/>
                </a:lnTo>
                <a:lnTo>
                  <a:pt x="623" y="1370"/>
                </a:lnTo>
                <a:lnTo>
                  <a:pt x="622" y="1362"/>
                </a:lnTo>
                <a:lnTo>
                  <a:pt x="620" y="1355"/>
                </a:lnTo>
                <a:lnTo>
                  <a:pt x="620" y="1349"/>
                </a:lnTo>
                <a:lnTo>
                  <a:pt x="619" y="1341"/>
                </a:lnTo>
                <a:lnTo>
                  <a:pt x="618" y="1335"/>
                </a:lnTo>
                <a:lnTo>
                  <a:pt x="617" y="1328"/>
                </a:lnTo>
                <a:lnTo>
                  <a:pt x="617" y="1322"/>
                </a:lnTo>
                <a:lnTo>
                  <a:pt x="616" y="1312"/>
                </a:lnTo>
                <a:lnTo>
                  <a:pt x="616" y="1302"/>
                </a:lnTo>
                <a:lnTo>
                  <a:pt x="615" y="1292"/>
                </a:lnTo>
                <a:lnTo>
                  <a:pt x="615" y="1283"/>
                </a:lnTo>
                <a:lnTo>
                  <a:pt x="615" y="1276"/>
                </a:lnTo>
                <a:lnTo>
                  <a:pt x="616" y="1271"/>
                </a:lnTo>
                <a:lnTo>
                  <a:pt x="616" y="1263"/>
                </a:lnTo>
                <a:lnTo>
                  <a:pt x="617" y="1261"/>
                </a:lnTo>
                <a:lnTo>
                  <a:pt x="615" y="1261"/>
                </a:lnTo>
                <a:lnTo>
                  <a:pt x="612" y="1264"/>
                </a:lnTo>
                <a:lnTo>
                  <a:pt x="606" y="1268"/>
                </a:lnTo>
                <a:lnTo>
                  <a:pt x="600" y="1274"/>
                </a:lnTo>
                <a:lnTo>
                  <a:pt x="594" y="1278"/>
                </a:lnTo>
                <a:lnTo>
                  <a:pt x="590" y="1281"/>
                </a:lnTo>
                <a:lnTo>
                  <a:pt x="584" y="1285"/>
                </a:lnTo>
                <a:lnTo>
                  <a:pt x="580" y="1291"/>
                </a:lnTo>
                <a:lnTo>
                  <a:pt x="573" y="1294"/>
                </a:lnTo>
                <a:lnTo>
                  <a:pt x="567" y="1299"/>
                </a:lnTo>
                <a:lnTo>
                  <a:pt x="560" y="1305"/>
                </a:lnTo>
                <a:lnTo>
                  <a:pt x="554" y="1312"/>
                </a:lnTo>
                <a:lnTo>
                  <a:pt x="545" y="1316"/>
                </a:lnTo>
                <a:lnTo>
                  <a:pt x="537" y="1321"/>
                </a:lnTo>
                <a:lnTo>
                  <a:pt x="528" y="1327"/>
                </a:lnTo>
                <a:lnTo>
                  <a:pt x="521" y="1333"/>
                </a:lnTo>
                <a:lnTo>
                  <a:pt x="511" y="1340"/>
                </a:lnTo>
                <a:lnTo>
                  <a:pt x="502" y="1347"/>
                </a:lnTo>
                <a:lnTo>
                  <a:pt x="493" y="1353"/>
                </a:lnTo>
                <a:lnTo>
                  <a:pt x="485" y="1360"/>
                </a:lnTo>
                <a:lnTo>
                  <a:pt x="474" y="1365"/>
                </a:lnTo>
                <a:lnTo>
                  <a:pt x="464" y="1372"/>
                </a:lnTo>
                <a:lnTo>
                  <a:pt x="454" y="1378"/>
                </a:lnTo>
                <a:lnTo>
                  <a:pt x="444" y="1385"/>
                </a:lnTo>
                <a:lnTo>
                  <a:pt x="433" y="1391"/>
                </a:lnTo>
                <a:lnTo>
                  <a:pt x="422" y="1398"/>
                </a:lnTo>
                <a:lnTo>
                  <a:pt x="411" y="1405"/>
                </a:lnTo>
                <a:lnTo>
                  <a:pt x="401" y="1411"/>
                </a:lnTo>
                <a:lnTo>
                  <a:pt x="389" y="1417"/>
                </a:lnTo>
                <a:lnTo>
                  <a:pt x="377" y="1422"/>
                </a:lnTo>
                <a:lnTo>
                  <a:pt x="365" y="1428"/>
                </a:lnTo>
                <a:lnTo>
                  <a:pt x="354" y="1434"/>
                </a:lnTo>
                <a:lnTo>
                  <a:pt x="342" y="1439"/>
                </a:lnTo>
                <a:lnTo>
                  <a:pt x="331" y="1444"/>
                </a:lnTo>
                <a:lnTo>
                  <a:pt x="319" y="1448"/>
                </a:lnTo>
                <a:lnTo>
                  <a:pt x="308" y="1454"/>
                </a:lnTo>
                <a:lnTo>
                  <a:pt x="295" y="1457"/>
                </a:lnTo>
                <a:lnTo>
                  <a:pt x="284" y="1462"/>
                </a:lnTo>
                <a:lnTo>
                  <a:pt x="271" y="1465"/>
                </a:lnTo>
                <a:lnTo>
                  <a:pt x="260" y="1469"/>
                </a:lnTo>
                <a:lnTo>
                  <a:pt x="248" y="1471"/>
                </a:lnTo>
                <a:lnTo>
                  <a:pt x="237" y="1475"/>
                </a:lnTo>
                <a:lnTo>
                  <a:pt x="225" y="1477"/>
                </a:lnTo>
                <a:lnTo>
                  <a:pt x="214" y="1480"/>
                </a:lnTo>
                <a:lnTo>
                  <a:pt x="202" y="1481"/>
                </a:lnTo>
                <a:lnTo>
                  <a:pt x="191" y="1482"/>
                </a:lnTo>
                <a:lnTo>
                  <a:pt x="179" y="1482"/>
                </a:lnTo>
                <a:lnTo>
                  <a:pt x="168" y="1482"/>
                </a:lnTo>
                <a:lnTo>
                  <a:pt x="156" y="1481"/>
                </a:lnTo>
                <a:lnTo>
                  <a:pt x="145" y="1481"/>
                </a:lnTo>
                <a:lnTo>
                  <a:pt x="135" y="1480"/>
                </a:lnTo>
                <a:lnTo>
                  <a:pt x="126" y="1479"/>
                </a:lnTo>
                <a:lnTo>
                  <a:pt x="115" y="1476"/>
                </a:lnTo>
                <a:lnTo>
                  <a:pt x="104" y="1472"/>
                </a:lnTo>
                <a:lnTo>
                  <a:pt x="94" y="1468"/>
                </a:lnTo>
                <a:lnTo>
                  <a:pt x="85" y="1465"/>
                </a:lnTo>
                <a:lnTo>
                  <a:pt x="75" y="1459"/>
                </a:lnTo>
                <a:lnTo>
                  <a:pt x="65" y="1454"/>
                </a:lnTo>
                <a:lnTo>
                  <a:pt x="57" y="1447"/>
                </a:lnTo>
                <a:lnTo>
                  <a:pt x="49" y="1441"/>
                </a:lnTo>
                <a:lnTo>
                  <a:pt x="41" y="1434"/>
                </a:lnTo>
                <a:lnTo>
                  <a:pt x="35" y="1428"/>
                </a:lnTo>
                <a:lnTo>
                  <a:pt x="30" y="1421"/>
                </a:lnTo>
                <a:lnTo>
                  <a:pt x="25" y="1414"/>
                </a:lnTo>
                <a:lnTo>
                  <a:pt x="19" y="1407"/>
                </a:lnTo>
                <a:lnTo>
                  <a:pt x="15" y="1400"/>
                </a:lnTo>
                <a:lnTo>
                  <a:pt x="12" y="1394"/>
                </a:lnTo>
                <a:lnTo>
                  <a:pt x="9" y="1387"/>
                </a:lnTo>
                <a:lnTo>
                  <a:pt x="6" y="1379"/>
                </a:lnTo>
                <a:lnTo>
                  <a:pt x="4" y="1372"/>
                </a:lnTo>
                <a:lnTo>
                  <a:pt x="3" y="1364"/>
                </a:lnTo>
                <a:lnTo>
                  <a:pt x="1" y="1357"/>
                </a:lnTo>
                <a:lnTo>
                  <a:pt x="0" y="1350"/>
                </a:lnTo>
                <a:lnTo>
                  <a:pt x="0" y="1342"/>
                </a:lnTo>
                <a:lnTo>
                  <a:pt x="0" y="1335"/>
                </a:lnTo>
                <a:lnTo>
                  <a:pt x="1" y="1328"/>
                </a:lnTo>
                <a:lnTo>
                  <a:pt x="1" y="1317"/>
                </a:lnTo>
                <a:lnTo>
                  <a:pt x="4" y="1307"/>
                </a:lnTo>
                <a:lnTo>
                  <a:pt x="5" y="1296"/>
                </a:lnTo>
                <a:lnTo>
                  <a:pt x="9" y="1286"/>
                </a:lnTo>
                <a:lnTo>
                  <a:pt x="12" y="1275"/>
                </a:lnTo>
                <a:lnTo>
                  <a:pt x="15" y="1266"/>
                </a:lnTo>
                <a:lnTo>
                  <a:pt x="19" y="1255"/>
                </a:lnTo>
                <a:lnTo>
                  <a:pt x="26" y="1245"/>
                </a:lnTo>
                <a:lnTo>
                  <a:pt x="29" y="1238"/>
                </a:lnTo>
                <a:lnTo>
                  <a:pt x="31" y="1233"/>
                </a:lnTo>
                <a:lnTo>
                  <a:pt x="35" y="1227"/>
                </a:lnTo>
                <a:lnTo>
                  <a:pt x="38" y="1223"/>
                </a:lnTo>
                <a:lnTo>
                  <a:pt x="41" y="1216"/>
                </a:lnTo>
                <a:lnTo>
                  <a:pt x="46" y="1211"/>
                </a:lnTo>
                <a:lnTo>
                  <a:pt x="48" y="1205"/>
                </a:lnTo>
                <a:lnTo>
                  <a:pt x="52" y="1201"/>
                </a:lnTo>
                <a:lnTo>
                  <a:pt x="55" y="1194"/>
                </a:lnTo>
                <a:lnTo>
                  <a:pt x="59" y="1190"/>
                </a:lnTo>
                <a:lnTo>
                  <a:pt x="63" y="1183"/>
                </a:lnTo>
                <a:lnTo>
                  <a:pt x="68" y="1179"/>
                </a:lnTo>
                <a:lnTo>
                  <a:pt x="71" y="1174"/>
                </a:lnTo>
                <a:lnTo>
                  <a:pt x="75" y="1168"/>
                </a:lnTo>
                <a:lnTo>
                  <a:pt x="80" y="1163"/>
                </a:lnTo>
                <a:lnTo>
                  <a:pt x="85" y="1158"/>
                </a:lnTo>
                <a:lnTo>
                  <a:pt x="92" y="1149"/>
                </a:lnTo>
                <a:lnTo>
                  <a:pt x="98" y="1142"/>
                </a:lnTo>
                <a:lnTo>
                  <a:pt x="105" y="1133"/>
                </a:lnTo>
                <a:lnTo>
                  <a:pt x="112" y="1125"/>
                </a:lnTo>
                <a:lnTo>
                  <a:pt x="119" y="1117"/>
                </a:lnTo>
                <a:lnTo>
                  <a:pt x="128" y="1109"/>
                </a:lnTo>
                <a:lnTo>
                  <a:pt x="135" y="1100"/>
                </a:lnTo>
                <a:lnTo>
                  <a:pt x="144" y="1093"/>
                </a:lnTo>
                <a:lnTo>
                  <a:pt x="151" y="1084"/>
                </a:lnTo>
                <a:lnTo>
                  <a:pt x="160" y="1076"/>
                </a:lnTo>
                <a:lnTo>
                  <a:pt x="167" y="1067"/>
                </a:lnTo>
                <a:lnTo>
                  <a:pt x="176" y="1060"/>
                </a:lnTo>
                <a:lnTo>
                  <a:pt x="184" y="1052"/>
                </a:lnTo>
                <a:lnTo>
                  <a:pt x="193" y="1044"/>
                </a:lnTo>
                <a:lnTo>
                  <a:pt x="201" y="1037"/>
                </a:lnTo>
                <a:lnTo>
                  <a:pt x="211" y="1030"/>
                </a:lnTo>
                <a:lnTo>
                  <a:pt x="219" y="1022"/>
                </a:lnTo>
                <a:lnTo>
                  <a:pt x="227" y="1015"/>
                </a:lnTo>
                <a:lnTo>
                  <a:pt x="236" y="1007"/>
                </a:lnTo>
                <a:lnTo>
                  <a:pt x="245" y="1001"/>
                </a:lnTo>
                <a:lnTo>
                  <a:pt x="253" y="993"/>
                </a:lnTo>
                <a:lnTo>
                  <a:pt x="262" y="985"/>
                </a:lnTo>
                <a:lnTo>
                  <a:pt x="270" y="979"/>
                </a:lnTo>
                <a:lnTo>
                  <a:pt x="280" y="972"/>
                </a:lnTo>
                <a:lnTo>
                  <a:pt x="288" y="966"/>
                </a:lnTo>
                <a:lnTo>
                  <a:pt x="297" y="959"/>
                </a:lnTo>
                <a:lnTo>
                  <a:pt x="305" y="952"/>
                </a:lnTo>
                <a:lnTo>
                  <a:pt x="315" y="946"/>
                </a:lnTo>
                <a:lnTo>
                  <a:pt x="323" y="939"/>
                </a:lnTo>
                <a:lnTo>
                  <a:pt x="331" y="933"/>
                </a:lnTo>
                <a:lnTo>
                  <a:pt x="340" y="927"/>
                </a:lnTo>
                <a:lnTo>
                  <a:pt x="349" y="922"/>
                </a:lnTo>
                <a:lnTo>
                  <a:pt x="357" y="915"/>
                </a:lnTo>
                <a:lnTo>
                  <a:pt x="364" y="909"/>
                </a:lnTo>
                <a:lnTo>
                  <a:pt x="372" y="903"/>
                </a:lnTo>
                <a:lnTo>
                  <a:pt x="380" y="898"/>
                </a:lnTo>
                <a:lnTo>
                  <a:pt x="386" y="892"/>
                </a:lnTo>
                <a:lnTo>
                  <a:pt x="394" y="888"/>
                </a:lnTo>
                <a:lnTo>
                  <a:pt x="401" y="882"/>
                </a:lnTo>
                <a:lnTo>
                  <a:pt x="409" y="878"/>
                </a:lnTo>
                <a:lnTo>
                  <a:pt x="416" y="872"/>
                </a:lnTo>
                <a:lnTo>
                  <a:pt x="422" y="868"/>
                </a:lnTo>
                <a:lnTo>
                  <a:pt x="429" y="863"/>
                </a:lnTo>
                <a:lnTo>
                  <a:pt x="435" y="859"/>
                </a:lnTo>
                <a:lnTo>
                  <a:pt x="441" y="855"/>
                </a:lnTo>
                <a:lnTo>
                  <a:pt x="447" y="852"/>
                </a:lnTo>
                <a:lnTo>
                  <a:pt x="453" y="848"/>
                </a:lnTo>
                <a:lnTo>
                  <a:pt x="460" y="845"/>
                </a:lnTo>
                <a:lnTo>
                  <a:pt x="468" y="837"/>
                </a:lnTo>
                <a:lnTo>
                  <a:pt x="478" y="832"/>
                </a:lnTo>
                <a:lnTo>
                  <a:pt x="485" y="827"/>
                </a:lnTo>
                <a:lnTo>
                  <a:pt x="492" y="823"/>
                </a:lnTo>
                <a:lnTo>
                  <a:pt x="498" y="820"/>
                </a:lnTo>
                <a:lnTo>
                  <a:pt x="502" y="818"/>
                </a:lnTo>
                <a:lnTo>
                  <a:pt x="504" y="817"/>
                </a:lnTo>
                <a:lnTo>
                  <a:pt x="506" y="817"/>
                </a:lnTo>
                <a:lnTo>
                  <a:pt x="502" y="816"/>
                </a:lnTo>
                <a:lnTo>
                  <a:pt x="496" y="816"/>
                </a:lnTo>
                <a:lnTo>
                  <a:pt x="489" y="816"/>
                </a:lnTo>
                <a:lnTo>
                  <a:pt x="484" y="816"/>
                </a:lnTo>
                <a:lnTo>
                  <a:pt x="476" y="816"/>
                </a:lnTo>
                <a:lnTo>
                  <a:pt x="469" y="816"/>
                </a:lnTo>
                <a:lnTo>
                  <a:pt x="460" y="814"/>
                </a:lnTo>
                <a:lnTo>
                  <a:pt x="451" y="814"/>
                </a:lnTo>
                <a:lnTo>
                  <a:pt x="440" y="813"/>
                </a:lnTo>
                <a:lnTo>
                  <a:pt x="430" y="813"/>
                </a:lnTo>
                <a:lnTo>
                  <a:pt x="423" y="812"/>
                </a:lnTo>
                <a:lnTo>
                  <a:pt x="418" y="812"/>
                </a:lnTo>
                <a:lnTo>
                  <a:pt x="411" y="811"/>
                </a:lnTo>
                <a:lnTo>
                  <a:pt x="406" y="811"/>
                </a:lnTo>
                <a:lnTo>
                  <a:pt x="399" y="810"/>
                </a:lnTo>
                <a:lnTo>
                  <a:pt x="393" y="810"/>
                </a:lnTo>
                <a:lnTo>
                  <a:pt x="386" y="810"/>
                </a:lnTo>
                <a:lnTo>
                  <a:pt x="381" y="810"/>
                </a:lnTo>
                <a:lnTo>
                  <a:pt x="373" y="808"/>
                </a:lnTo>
                <a:lnTo>
                  <a:pt x="366" y="808"/>
                </a:lnTo>
                <a:lnTo>
                  <a:pt x="359" y="806"/>
                </a:lnTo>
                <a:lnTo>
                  <a:pt x="352" y="806"/>
                </a:lnTo>
                <a:lnTo>
                  <a:pt x="345" y="804"/>
                </a:lnTo>
                <a:lnTo>
                  <a:pt x="337" y="804"/>
                </a:lnTo>
                <a:lnTo>
                  <a:pt x="329" y="801"/>
                </a:lnTo>
                <a:lnTo>
                  <a:pt x="323" y="801"/>
                </a:lnTo>
                <a:lnTo>
                  <a:pt x="314" y="799"/>
                </a:lnTo>
                <a:lnTo>
                  <a:pt x="307" y="798"/>
                </a:lnTo>
                <a:lnTo>
                  <a:pt x="299" y="797"/>
                </a:lnTo>
                <a:lnTo>
                  <a:pt x="292" y="796"/>
                </a:lnTo>
                <a:lnTo>
                  <a:pt x="283" y="794"/>
                </a:lnTo>
                <a:lnTo>
                  <a:pt x="277" y="793"/>
                </a:lnTo>
                <a:lnTo>
                  <a:pt x="268" y="791"/>
                </a:lnTo>
                <a:lnTo>
                  <a:pt x="261" y="790"/>
                </a:lnTo>
                <a:lnTo>
                  <a:pt x="253" y="787"/>
                </a:lnTo>
                <a:lnTo>
                  <a:pt x="245" y="786"/>
                </a:lnTo>
                <a:lnTo>
                  <a:pt x="236" y="783"/>
                </a:lnTo>
                <a:lnTo>
                  <a:pt x="228" y="782"/>
                </a:lnTo>
                <a:lnTo>
                  <a:pt x="220" y="778"/>
                </a:lnTo>
                <a:lnTo>
                  <a:pt x="212" y="777"/>
                </a:lnTo>
                <a:lnTo>
                  <a:pt x="204" y="774"/>
                </a:lnTo>
                <a:lnTo>
                  <a:pt x="197" y="773"/>
                </a:lnTo>
                <a:lnTo>
                  <a:pt x="188" y="770"/>
                </a:lnTo>
                <a:lnTo>
                  <a:pt x="180" y="767"/>
                </a:lnTo>
                <a:lnTo>
                  <a:pt x="173" y="764"/>
                </a:lnTo>
                <a:lnTo>
                  <a:pt x="165" y="762"/>
                </a:lnTo>
                <a:lnTo>
                  <a:pt x="157" y="759"/>
                </a:lnTo>
                <a:lnTo>
                  <a:pt x="150" y="756"/>
                </a:lnTo>
                <a:lnTo>
                  <a:pt x="142" y="753"/>
                </a:lnTo>
                <a:lnTo>
                  <a:pt x="135" y="751"/>
                </a:lnTo>
                <a:lnTo>
                  <a:pt x="132" y="680"/>
                </a:lnTo>
                <a:lnTo>
                  <a:pt x="533" y="772"/>
                </a:lnTo>
                <a:lnTo>
                  <a:pt x="530" y="768"/>
                </a:lnTo>
                <a:lnTo>
                  <a:pt x="524" y="761"/>
                </a:lnTo>
                <a:lnTo>
                  <a:pt x="520" y="753"/>
                </a:lnTo>
                <a:lnTo>
                  <a:pt x="515" y="747"/>
                </a:lnTo>
                <a:lnTo>
                  <a:pt x="510" y="739"/>
                </a:lnTo>
                <a:lnTo>
                  <a:pt x="504" y="730"/>
                </a:lnTo>
                <a:lnTo>
                  <a:pt x="501" y="725"/>
                </a:lnTo>
                <a:lnTo>
                  <a:pt x="498" y="719"/>
                </a:lnTo>
                <a:lnTo>
                  <a:pt x="495" y="714"/>
                </a:lnTo>
                <a:lnTo>
                  <a:pt x="491" y="708"/>
                </a:lnTo>
                <a:lnTo>
                  <a:pt x="488" y="702"/>
                </a:lnTo>
                <a:lnTo>
                  <a:pt x="485" y="696"/>
                </a:lnTo>
                <a:lnTo>
                  <a:pt x="481" y="691"/>
                </a:lnTo>
                <a:lnTo>
                  <a:pt x="479" y="685"/>
                </a:lnTo>
                <a:lnTo>
                  <a:pt x="476" y="678"/>
                </a:lnTo>
                <a:lnTo>
                  <a:pt x="473" y="671"/>
                </a:lnTo>
                <a:lnTo>
                  <a:pt x="469" y="664"/>
                </a:lnTo>
                <a:lnTo>
                  <a:pt x="466" y="658"/>
                </a:lnTo>
                <a:lnTo>
                  <a:pt x="463" y="650"/>
                </a:lnTo>
                <a:lnTo>
                  <a:pt x="460" y="644"/>
                </a:lnTo>
                <a:lnTo>
                  <a:pt x="457" y="636"/>
                </a:lnTo>
                <a:lnTo>
                  <a:pt x="455" y="629"/>
                </a:lnTo>
                <a:lnTo>
                  <a:pt x="452" y="621"/>
                </a:lnTo>
                <a:lnTo>
                  <a:pt x="449" y="613"/>
                </a:lnTo>
                <a:lnTo>
                  <a:pt x="446" y="604"/>
                </a:lnTo>
                <a:lnTo>
                  <a:pt x="444" y="597"/>
                </a:lnTo>
                <a:lnTo>
                  <a:pt x="441" y="588"/>
                </a:lnTo>
                <a:lnTo>
                  <a:pt x="440" y="580"/>
                </a:lnTo>
                <a:lnTo>
                  <a:pt x="438" y="572"/>
                </a:lnTo>
                <a:lnTo>
                  <a:pt x="437" y="565"/>
                </a:lnTo>
                <a:lnTo>
                  <a:pt x="434" y="556"/>
                </a:lnTo>
                <a:lnTo>
                  <a:pt x="433" y="547"/>
                </a:lnTo>
                <a:lnTo>
                  <a:pt x="432" y="539"/>
                </a:lnTo>
                <a:lnTo>
                  <a:pt x="432" y="531"/>
                </a:lnTo>
                <a:lnTo>
                  <a:pt x="432" y="522"/>
                </a:lnTo>
                <a:lnTo>
                  <a:pt x="432" y="513"/>
                </a:lnTo>
                <a:lnTo>
                  <a:pt x="432" y="505"/>
                </a:lnTo>
                <a:lnTo>
                  <a:pt x="433" y="497"/>
                </a:lnTo>
                <a:lnTo>
                  <a:pt x="433" y="487"/>
                </a:lnTo>
                <a:lnTo>
                  <a:pt x="434" y="479"/>
                </a:lnTo>
                <a:lnTo>
                  <a:pt x="435" y="470"/>
                </a:lnTo>
                <a:lnTo>
                  <a:pt x="438" y="462"/>
                </a:lnTo>
                <a:lnTo>
                  <a:pt x="439" y="453"/>
                </a:lnTo>
                <a:lnTo>
                  <a:pt x="442" y="444"/>
                </a:lnTo>
                <a:lnTo>
                  <a:pt x="445" y="436"/>
                </a:lnTo>
                <a:lnTo>
                  <a:pt x="449" y="428"/>
                </a:lnTo>
                <a:lnTo>
                  <a:pt x="452" y="419"/>
                </a:lnTo>
                <a:lnTo>
                  <a:pt x="455" y="412"/>
                </a:lnTo>
                <a:lnTo>
                  <a:pt x="460" y="403"/>
                </a:lnTo>
                <a:lnTo>
                  <a:pt x="466" y="395"/>
                </a:lnTo>
                <a:lnTo>
                  <a:pt x="470" y="386"/>
                </a:lnTo>
                <a:lnTo>
                  <a:pt x="477" y="379"/>
                </a:lnTo>
                <a:lnTo>
                  <a:pt x="484" y="371"/>
                </a:lnTo>
                <a:lnTo>
                  <a:pt x="491" y="364"/>
                </a:lnTo>
                <a:lnTo>
                  <a:pt x="498" y="356"/>
                </a:lnTo>
                <a:lnTo>
                  <a:pt x="504" y="348"/>
                </a:lnTo>
                <a:lnTo>
                  <a:pt x="511" y="341"/>
                </a:lnTo>
                <a:lnTo>
                  <a:pt x="519" y="335"/>
                </a:lnTo>
                <a:lnTo>
                  <a:pt x="525" y="328"/>
                </a:lnTo>
                <a:lnTo>
                  <a:pt x="533" y="323"/>
                </a:lnTo>
                <a:lnTo>
                  <a:pt x="539" y="317"/>
                </a:lnTo>
                <a:lnTo>
                  <a:pt x="547" y="313"/>
                </a:lnTo>
                <a:lnTo>
                  <a:pt x="554" y="308"/>
                </a:lnTo>
                <a:lnTo>
                  <a:pt x="561" y="303"/>
                </a:lnTo>
                <a:lnTo>
                  <a:pt x="568" y="299"/>
                </a:lnTo>
                <a:lnTo>
                  <a:pt x="576" y="296"/>
                </a:lnTo>
                <a:lnTo>
                  <a:pt x="582" y="292"/>
                </a:lnTo>
                <a:lnTo>
                  <a:pt x="590" y="289"/>
                </a:lnTo>
                <a:lnTo>
                  <a:pt x="597" y="287"/>
                </a:lnTo>
                <a:lnTo>
                  <a:pt x="605" y="285"/>
                </a:lnTo>
                <a:lnTo>
                  <a:pt x="612" y="281"/>
                </a:lnTo>
                <a:lnTo>
                  <a:pt x="618" y="278"/>
                </a:lnTo>
                <a:lnTo>
                  <a:pt x="625" y="276"/>
                </a:lnTo>
                <a:lnTo>
                  <a:pt x="633" y="275"/>
                </a:lnTo>
                <a:lnTo>
                  <a:pt x="639" y="273"/>
                </a:lnTo>
                <a:lnTo>
                  <a:pt x="646" y="271"/>
                </a:lnTo>
                <a:lnTo>
                  <a:pt x="652" y="271"/>
                </a:lnTo>
                <a:lnTo>
                  <a:pt x="660" y="271"/>
                </a:lnTo>
                <a:lnTo>
                  <a:pt x="665" y="270"/>
                </a:lnTo>
                <a:lnTo>
                  <a:pt x="672" y="269"/>
                </a:lnTo>
                <a:lnTo>
                  <a:pt x="679" y="269"/>
                </a:lnTo>
                <a:lnTo>
                  <a:pt x="685" y="269"/>
                </a:lnTo>
                <a:lnTo>
                  <a:pt x="692" y="269"/>
                </a:lnTo>
                <a:lnTo>
                  <a:pt x="698" y="269"/>
                </a:lnTo>
                <a:lnTo>
                  <a:pt x="705" y="270"/>
                </a:lnTo>
                <a:lnTo>
                  <a:pt x="711" y="271"/>
                </a:lnTo>
                <a:lnTo>
                  <a:pt x="722" y="271"/>
                </a:lnTo>
                <a:lnTo>
                  <a:pt x="733" y="274"/>
                </a:lnTo>
                <a:lnTo>
                  <a:pt x="743" y="275"/>
                </a:lnTo>
                <a:lnTo>
                  <a:pt x="754" y="278"/>
                </a:lnTo>
                <a:lnTo>
                  <a:pt x="763" y="280"/>
                </a:lnTo>
                <a:lnTo>
                  <a:pt x="773" y="282"/>
                </a:lnTo>
                <a:lnTo>
                  <a:pt x="780" y="286"/>
                </a:lnTo>
                <a:lnTo>
                  <a:pt x="789" y="289"/>
                </a:lnTo>
                <a:lnTo>
                  <a:pt x="795" y="291"/>
                </a:lnTo>
                <a:lnTo>
                  <a:pt x="801" y="293"/>
                </a:lnTo>
                <a:lnTo>
                  <a:pt x="806" y="296"/>
                </a:lnTo>
                <a:lnTo>
                  <a:pt x="811" y="299"/>
                </a:lnTo>
                <a:lnTo>
                  <a:pt x="816" y="301"/>
                </a:lnTo>
                <a:lnTo>
                  <a:pt x="820" y="303"/>
                </a:lnTo>
                <a:lnTo>
                  <a:pt x="820" y="301"/>
                </a:lnTo>
                <a:lnTo>
                  <a:pt x="823" y="296"/>
                </a:lnTo>
                <a:lnTo>
                  <a:pt x="825" y="290"/>
                </a:lnTo>
                <a:lnTo>
                  <a:pt x="829" y="286"/>
                </a:lnTo>
                <a:lnTo>
                  <a:pt x="832" y="280"/>
                </a:lnTo>
                <a:lnTo>
                  <a:pt x="837" y="275"/>
                </a:lnTo>
                <a:lnTo>
                  <a:pt x="841" y="267"/>
                </a:lnTo>
                <a:lnTo>
                  <a:pt x="846" y="260"/>
                </a:lnTo>
                <a:lnTo>
                  <a:pt x="850" y="253"/>
                </a:lnTo>
                <a:lnTo>
                  <a:pt x="857" y="245"/>
                </a:lnTo>
                <a:lnTo>
                  <a:pt x="864" y="236"/>
                </a:lnTo>
                <a:lnTo>
                  <a:pt x="870" y="228"/>
                </a:lnTo>
                <a:lnTo>
                  <a:pt x="877" y="219"/>
                </a:lnTo>
                <a:lnTo>
                  <a:pt x="885" y="211"/>
                </a:lnTo>
                <a:lnTo>
                  <a:pt x="892" y="201"/>
                </a:lnTo>
                <a:lnTo>
                  <a:pt x="900" y="191"/>
                </a:lnTo>
                <a:lnTo>
                  <a:pt x="903" y="186"/>
                </a:lnTo>
                <a:lnTo>
                  <a:pt x="907" y="182"/>
                </a:lnTo>
                <a:lnTo>
                  <a:pt x="912" y="176"/>
                </a:lnTo>
                <a:lnTo>
                  <a:pt x="917" y="172"/>
                </a:lnTo>
                <a:lnTo>
                  <a:pt x="920" y="166"/>
                </a:lnTo>
                <a:lnTo>
                  <a:pt x="925" y="162"/>
                </a:lnTo>
                <a:lnTo>
                  <a:pt x="929" y="156"/>
                </a:lnTo>
                <a:lnTo>
                  <a:pt x="935" y="152"/>
                </a:lnTo>
                <a:lnTo>
                  <a:pt x="939" y="147"/>
                </a:lnTo>
                <a:lnTo>
                  <a:pt x="945" y="142"/>
                </a:lnTo>
                <a:lnTo>
                  <a:pt x="949" y="137"/>
                </a:lnTo>
                <a:lnTo>
                  <a:pt x="954" y="133"/>
                </a:lnTo>
                <a:lnTo>
                  <a:pt x="959" y="128"/>
                </a:lnTo>
                <a:lnTo>
                  <a:pt x="964" y="124"/>
                </a:lnTo>
                <a:lnTo>
                  <a:pt x="969" y="119"/>
                </a:lnTo>
                <a:lnTo>
                  <a:pt x="974" y="115"/>
                </a:lnTo>
                <a:lnTo>
                  <a:pt x="979" y="110"/>
                </a:lnTo>
                <a:lnTo>
                  <a:pt x="984" y="106"/>
                </a:lnTo>
                <a:lnTo>
                  <a:pt x="988" y="102"/>
                </a:lnTo>
                <a:lnTo>
                  <a:pt x="995" y="98"/>
                </a:lnTo>
                <a:lnTo>
                  <a:pt x="999" y="94"/>
                </a:lnTo>
                <a:lnTo>
                  <a:pt x="1006" y="90"/>
                </a:lnTo>
                <a:lnTo>
                  <a:pt x="1010" y="86"/>
                </a:lnTo>
                <a:lnTo>
                  <a:pt x="1017" y="83"/>
                </a:lnTo>
                <a:lnTo>
                  <a:pt x="1022" y="80"/>
                </a:lnTo>
                <a:lnTo>
                  <a:pt x="1028" y="77"/>
                </a:lnTo>
                <a:lnTo>
                  <a:pt x="1033" y="73"/>
                </a:lnTo>
                <a:lnTo>
                  <a:pt x="1039" y="71"/>
                </a:lnTo>
                <a:lnTo>
                  <a:pt x="1043" y="78"/>
                </a:lnTo>
                <a:lnTo>
                  <a:pt x="1049" y="84"/>
                </a:lnTo>
                <a:lnTo>
                  <a:pt x="1052" y="91"/>
                </a:lnTo>
                <a:lnTo>
                  <a:pt x="1057" y="98"/>
                </a:lnTo>
                <a:lnTo>
                  <a:pt x="1062" y="105"/>
                </a:lnTo>
                <a:lnTo>
                  <a:pt x="1065" y="112"/>
                </a:lnTo>
                <a:lnTo>
                  <a:pt x="1069" y="118"/>
                </a:lnTo>
                <a:lnTo>
                  <a:pt x="1075" y="126"/>
                </a:lnTo>
                <a:lnTo>
                  <a:pt x="1068" y="127"/>
                </a:lnTo>
                <a:lnTo>
                  <a:pt x="1064" y="129"/>
                </a:lnTo>
                <a:lnTo>
                  <a:pt x="1058" y="132"/>
                </a:lnTo>
                <a:lnTo>
                  <a:pt x="1053" y="136"/>
                </a:lnTo>
                <a:lnTo>
                  <a:pt x="1046" y="139"/>
                </a:lnTo>
                <a:lnTo>
                  <a:pt x="1041" y="142"/>
                </a:lnTo>
                <a:lnTo>
                  <a:pt x="1035" y="146"/>
                </a:lnTo>
                <a:lnTo>
                  <a:pt x="1031" y="150"/>
                </a:lnTo>
                <a:lnTo>
                  <a:pt x="1025" y="153"/>
                </a:lnTo>
                <a:lnTo>
                  <a:pt x="1019" y="156"/>
                </a:lnTo>
                <a:lnTo>
                  <a:pt x="1014" y="161"/>
                </a:lnTo>
                <a:lnTo>
                  <a:pt x="1009" y="165"/>
                </a:lnTo>
                <a:lnTo>
                  <a:pt x="1004" y="170"/>
                </a:lnTo>
                <a:lnTo>
                  <a:pt x="999" y="175"/>
                </a:lnTo>
                <a:lnTo>
                  <a:pt x="994" y="179"/>
                </a:lnTo>
                <a:lnTo>
                  <a:pt x="989" y="185"/>
                </a:lnTo>
                <a:lnTo>
                  <a:pt x="983" y="188"/>
                </a:lnTo>
                <a:lnTo>
                  <a:pt x="979" y="194"/>
                </a:lnTo>
                <a:lnTo>
                  <a:pt x="973" y="198"/>
                </a:lnTo>
                <a:lnTo>
                  <a:pt x="969" y="204"/>
                </a:lnTo>
                <a:lnTo>
                  <a:pt x="963" y="208"/>
                </a:lnTo>
                <a:lnTo>
                  <a:pt x="959" y="213"/>
                </a:lnTo>
                <a:lnTo>
                  <a:pt x="953" y="219"/>
                </a:lnTo>
                <a:lnTo>
                  <a:pt x="950" y="224"/>
                </a:lnTo>
                <a:lnTo>
                  <a:pt x="945" y="229"/>
                </a:lnTo>
                <a:lnTo>
                  <a:pt x="940" y="234"/>
                </a:lnTo>
                <a:lnTo>
                  <a:pt x="936" y="240"/>
                </a:lnTo>
                <a:lnTo>
                  <a:pt x="933" y="245"/>
                </a:lnTo>
                <a:lnTo>
                  <a:pt x="928" y="250"/>
                </a:lnTo>
                <a:lnTo>
                  <a:pt x="924" y="256"/>
                </a:lnTo>
                <a:lnTo>
                  <a:pt x="920" y="260"/>
                </a:lnTo>
                <a:lnTo>
                  <a:pt x="917" y="267"/>
                </a:lnTo>
                <a:lnTo>
                  <a:pt x="908" y="277"/>
                </a:lnTo>
                <a:lnTo>
                  <a:pt x="901" y="287"/>
                </a:lnTo>
                <a:lnTo>
                  <a:pt x="894" y="297"/>
                </a:lnTo>
                <a:lnTo>
                  <a:pt x="889" y="306"/>
                </a:lnTo>
                <a:lnTo>
                  <a:pt x="882" y="315"/>
                </a:lnTo>
                <a:lnTo>
                  <a:pt x="876" y="324"/>
                </a:lnTo>
                <a:lnTo>
                  <a:pt x="870" y="332"/>
                </a:lnTo>
                <a:lnTo>
                  <a:pt x="867" y="340"/>
                </a:lnTo>
                <a:lnTo>
                  <a:pt x="862" y="346"/>
                </a:lnTo>
                <a:lnTo>
                  <a:pt x="859" y="352"/>
                </a:lnTo>
                <a:lnTo>
                  <a:pt x="856" y="357"/>
                </a:lnTo>
                <a:lnTo>
                  <a:pt x="854" y="362"/>
                </a:lnTo>
                <a:lnTo>
                  <a:pt x="849" y="369"/>
                </a:lnTo>
                <a:lnTo>
                  <a:pt x="849" y="372"/>
                </a:lnTo>
                <a:lnTo>
                  <a:pt x="849" y="3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33" name="Freeform 17"/>
          <p:cNvSpPr>
            <a:spLocks/>
          </p:cNvSpPr>
          <p:nvPr/>
        </p:nvSpPr>
        <p:spPr bwMode="auto">
          <a:xfrm>
            <a:off x="4699000" y="5065713"/>
            <a:ext cx="71437" cy="47625"/>
          </a:xfrm>
          <a:custGeom>
            <a:avLst/>
            <a:gdLst>
              <a:gd name="T0" fmla="*/ 28 w 136"/>
              <a:gd name="T1" fmla="*/ 88 h 88"/>
              <a:gd name="T2" fmla="*/ 29 w 136"/>
              <a:gd name="T3" fmla="*/ 85 h 88"/>
              <a:gd name="T4" fmla="*/ 35 w 136"/>
              <a:gd name="T5" fmla="*/ 82 h 88"/>
              <a:gd name="T6" fmla="*/ 39 w 136"/>
              <a:gd name="T7" fmla="*/ 80 h 88"/>
              <a:gd name="T8" fmla="*/ 44 w 136"/>
              <a:gd name="T9" fmla="*/ 78 h 88"/>
              <a:gd name="T10" fmla="*/ 50 w 136"/>
              <a:gd name="T11" fmla="*/ 76 h 88"/>
              <a:gd name="T12" fmla="*/ 59 w 136"/>
              <a:gd name="T13" fmla="*/ 75 h 88"/>
              <a:gd name="T14" fmla="*/ 64 w 136"/>
              <a:gd name="T15" fmla="*/ 71 h 88"/>
              <a:gd name="T16" fmla="*/ 73 w 136"/>
              <a:gd name="T17" fmla="*/ 69 h 88"/>
              <a:gd name="T18" fmla="*/ 82 w 136"/>
              <a:gd name="T19" fmla="*/ 67 h 88"/>
              <a:gd name="T20" fmla="*/ 91 w 136"/>
              <a:gd name="T21" fmla="*/ 67 h 88"/>
              <a:gd name="T22" fmla="*/ 101 w 136"/>
              <a:gd name="T23" fmla="*/ 65 h 88"/>
              <a:gd name="T24" fmla="*/ 112 w 136"/>
              <a:gd name="T25" fmla="*/ 65 h 88"/>
              <a:gd name="T26" fmla="*/ 118 w 136"/>
              <a:gd name="T27" fmla="*/ 65 h 88"/>
              <a:gd name="T28" fmla="*/ 123 w 136"/>
              <a:gd name="T29" fmla="*/ 65 h 88"/>
              <a:gd name="T30" fmla="*/ 130 w 136"/>
              <a:gd name="T31" fmla="*/ 66 h 88"/>
              <a:gd name="T32" fmla="*/ 136 w 136"/>
              <a:gd name="T33" fmla="*/ 67 h 88"/>
              <a:gd name="T34" fmla="*/ 133 w 136"/>
              <a:gd name="T35" fmla="*/ 0 h 88"/>
              <a:gd name="T36" fmla="*/ 131 w 136"/>
              <a:gd name="T37" fmla="*/ 0 h 88"/>
              <a:gd name="T38" fmla="*/ 129 w 136"/>
              <a:gd name="T39" fmla="*/ 0 h 88"/>
              <a:gd name="T40" fmla="*/ 124 w 136"/>
              <a:gd name="T41" fmla="*/ 0 h 88"/>
              <a:gd name="T42" fmla="*/ 119 w 136"/>
              <a:gd name="T43" fmla="*/ 0 h 88"/>
              <a:gd name="T44" fmla="*/ 111 w 136"/>
              <a:gd name="T45" fmla="*/ 0 h 88"/>
              <a:gd name="T46" fmla="*/ 104 w 136"/>
              <a:gd name="T47" fmla="*/ 1 h 88"/>
              <a:gd name="T48" fmla="*/ 94 w 136"/>
              <a:gd name="T49" fmla="*/ 2 h 88"/>
              <a:gd name="T50" fmla="*/ 85 w 136"/>
              <a:gd name="T51" fmla="*/ 4 h 88"/>
              <a:gd name="T52" fmla="*/ 74 w 136"/>
              <a:gd name="T53" fmla="*/ 6 h 88"/>
              <a:gd name="T54" fmla="*/ 64 w 136"/>
              <a:gd name="T55" fmla="*/ 8 h 88"/>
              <a:gd name="T56" fmla="*/ 53 w 136"/>
              <a:gd name="T57" fmla="*/ 10 h 88"/>
              <a:gd name="T58" fmla="*/ 42 w 136"/>
              <a:gd name="T59" fmla="*/ 13 h 88"/>
              <a:gd name="T60" fmla="*/ 29 w 136"/>
              <a:gd name="T61" fmla="*/ 16 h 88"/>
              <a:gd name="T62" fmla="*/ 18 w 136"/>
              <a:gd name="T63" fmla="*/ 21 h 88"/>
              <a:gd name="T64" fmla="*/ 8 w 136"/>
              <a:gd name="T65" fmla="*/ 25 h 88"/>
              <a:gd name="T66" fmla="*/ 0 w 136"/>
              <a:gd name="T67" fmla="*/ 32 h 88"/>
              <a:gd name="T68" fmla="*/ 28 w 136"/>
              <a:gd name="T69" fmla="*/ 88 h 88"/>
              <a:gd name="T70" fmla="*/ 28 w 136"/>
              <a:gd name="T71"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6" h="88">
                <a:moveTo>
                  <a:pt x="28" y="88"/>
                </a:moveTo>
                <a:lnTo>
                  <a:pt x="29" y="85"/>
                </a:lnTo>
                <a:lnTo>
                  <a:pt x="35" y="82"/>
                </a:lnTo>
                <a:lnTo>
                  <a:pt x="39" y="80"/>
                </a:lnTo>
                <a:lnTo>
                  <a:pt x="44" y="78"/>
                </a:lnTo>
                <a:lnTo>
                  <a:pt x="50" y="76"/>
                </a:lnTo>
                <a:lnTo>
                  <a:pt x="59" y="75"/>
                </a:lnTo>
                <a:lnTo>
                  <a:pt x="64" y="71"/>
                </a:lnTo>
                <a:lnTo>
                  <a:pt x="73" y="69"/>
                </a:lnTo>
                <a:lnTo>
                  <a:pt x="82" y="67"/>
                </a:lnTo>
                <a:lnTo>
                  <a:pt x="91" y="67"/>
                </a:lnTo>
                <a:lnTo>
                  <a:pt x="101" y="65"/>
                </a:lnTo>
                <a:lnTo>
                  <a:pt x="112" y="65"/>
                </a:lnTo>
                <a:lnTo>
                  <a:pt x="118" y="65"/>
                </a:lnTo>
                <a:lnTo>
                  <a:pt x="123" y="65"/>
                </a:lnTo>
                <a:lnTo>
                  <a:pt x="130" y="66"/>
                </a:lnTo>
                <a:lnTo>
                  <a:pt x="136" y="67"/>
                </a:lnTo>
                <a:lnTo>
                  <a:pt x="133" y="0"/>
                </a:lnTo>
                <a:lnTo>
                  <a:pt x="131" y="0"/>
                </a:lnTo>
                <a:lnTo>
                  <a:pt x="129" y="0"/>
                </a:lnTo>
                <a:lnTo>
                  <a:pt x="124" y="0"/>
                </a:lnTo>
                <a:lnTo>
                  <a:pt x="119" y="0"/>
                </a:lnTo>
                <a:lnTo>
                  <a:pt x="111" y="0"/>
                </a:lnTo>
                <a:lnTo>
                  <a:pt x="104" y="1"/>
                </a:lnTo>
                <a:lnTo>
                  <a:pt x="94" y="2"/>
                </a:lnTo>
                <a:lnTo>
                  <a:pt x="85" y="4"/>
                </a:lnTo>
                <a:lnTo>
                  <a:pt x="74" y="6"/>
                </a:lnTo>
                <a:lnTo>
                  <a:pt x="64" y="8"/>
                </a:lnTo>
                <a:lnTo>
                  <a:pt x="53" y="10"/>
                </a:lnTo>
                <a:lnTo>
                  <a:pt x="42" y="13"/>
                </a:lnTo>
                <a:lnTo>
                  <a:pt x="29" y="16"/>
                </a:lnTo>
                <a:lnTo>
                  <a:pt x="18" y="21"/>
                </a:lnTo>
                <a:lnTo>
                  <a:pt x="8" y="25"/>
                </a:lnTo>
                <a:lnTo>
                  <a:pt x="0" y="32"/>
                </a:lnTo>
                <a:lnTo>
                  <a:pt x="28" y="88"/>
                </a:lnTo>
                <a:lnTo>
                  <a:pt x="28"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pic>
        <p:nvPicPr>
          <p:cNvPr id="34" name="Picture 4" descr="C:\Users\uriarte\AppData\Local\Microsoft\Windows\Temporary Internet Files\Content.IE5\69VJ1LSU\MC900413632[1].wm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380837" y="5002485"/>
            <a:ext cx="1763163" cy="1245915"/>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4"/>
          <p:cNvGrpSpPr>
            <a:grpSpLocks noChangeAspect="1"/>
          </p:cNvGrpSpPr>
          <p:nvPr/>
        </p:nvGrpSpPr>
        <p:grpSpPr bwMode="auto">
          <a:xfrm>
            <a:off x="5856288" y="5562600"/>
            <a:ext cx="1763712" cy="1246188"/>
            <a:chOff x="3689" y="3504"/>
            <a:chExt cx="1111" cy="785"/>
          </a:xfrm>
        </p:grpSpPr>
        <p:sp>
          <p:nvSpPr>
            <p:cNvPr id="3" name="AutoShape 3"/>
            <p:cNvSpPr>
              <a:spLocks noChangeAspect="1" noChangeArrowheads="1" noTextEdit="1"/>
            </p:cNvSpPr>
            <p:nvPr/>
          </p:nvSpPr>
          <p:spPr bwMode="auto">
            <a:xfrm>
              <a:off x="3689" y="3504"/>
              <a:ext cx="1111" cy="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5" name="Freeform 5"/>
            <p:cNvSpPr>
              <a:spLocks/>
            </p:cNvSpPr>
            <p:nvPr/>
          </p:nvSpPr>
          <p:spPr bwMode="auto">
            <a:xfrm>
              <a:off x="3689" y="3748"/>
              <a:ext cx="293" cy="227"/>
            </a:xfrm>
            <a:custGeom>
              <a:avLst/>
              <a:gdLst>
                <a:gd name="T0" fmla="*/ 578 w 880"/>
                <a:gd name="T1" fmla="*/ 4 h 682"/>
                <a:gd name="T2" fmla="*/ 555 w 880"/>
                <a:gd name="T3" fmla="*/ 16 h 682"/>
                <a:gd name="T4" fmla="*/ 531 w 880"/>
                <a:gd name="T5" fmla="*/ 29 h 682"/>
                <a:gd name="T6" fmla="*/ 499 w 880"/>
                <a:gd name="T7" fmla="*/ 44 h 682"/>
                <a:gd name="T8" fmla="*/ 464 w 880"/>
                <a:gd name="T9" fmla="*/ 64 h 682"/>
                <a:gd name="T10" fmla="*/ 426 w 880"/>
                <a:gd name="T11" fmla="*/ 85 h 682"/>
                <a:gd name="T12" fmla="*/ 384 w 880"/>
                <a:gd name="T13" fmla="*/ 110 h 682"/>
                <a:gd name="T14" fmla="*/ 341 w 880"/>
                <a:gd name="T15" fmla="*/ 135 h 682"/>
                <a:gd name="T16" fmla="*/ 296 w 880"/>
                <a:gd name="T17" fmla="*/ 161 h 682"/>
                <a:gd name="T18" fmla="*/ 251 w 880"/>
                <a:gd name="T19" fmla="*/ 188 h 682"/>
                <a:gd name="T20" fmla="*/ 209 w 880"/>
                <a:gd name="T21" fmla="*/ 216 h 682"/>
                <a:gd name="T22" fmla="*/ 169 w 880"/>
                <a:gd name="T23" fmla="*/ 243 h 682"/>
                <a:gd name="T24" fmla="*/ 130 w 880"/>
                <a:gd name="T25" fmla="*/ 270 h 682"/>
                <a:gd name="T26" fmla="*/ 97 w 880"/>
                <a:gd name="T27" fmla="*/ 296 h 682"/>
                <a:gd name="T28" fmla="*/ 71 w 880"/>
                <a:gd name="T29" fmla="*/ 322 h 682"/>
                <a:gd name="T30" fmla="*/ 51 w 880"/>
                <a:gd name="T31" fmla="*/ 341 h 682"/>
                <a:gd name="T32" fmla="*/ 27 w 880"/>
                <a:gd name="T33" fmla="*/ 376 h 682"/>
                <a:gd name="T34" fmla="*/ 9 w 880"/>
                <a:gd name="T35" fmla="*/ 415 h 682"/>
                <a:gd name="T36" fmla="*/ 0 w 880"/>
                <a:gd name="T37" fmla="*/ 456 h 682"/>
                <a:gd name="T38" fmla="*/ 0 w 880"/>
                <a:gd name="T39" fmla="*/ 494 h 682"/>
                <a:gd name="T40" fmla="*/ 2 w 880"/>
                <a:gd name="T41" fmla="*/ 526 h 682"/>
                <a:gd name="T42" fmla="*/ 12 w 880"/>
                <a:gd name="T43" fmla="*/ 557 h 682"/>
                <a:gd name="T44" fmla="*/ 25 w 880"/>
                <a:gd name="T45" fmla="*/ 586 h 682"/>
                <a:gd name="T46" fmla="*/ 42 w 880"/>
                <a:gd name="T47" fmla="*/ 612 h 682"/>
                <a:gd name="T48" fmla="*/ 60 w 880"/>
                <a:gd name="T49" fmla="*/ 635 h 682"/>
                <a:gd name="T50" fmla="*/ 83 w 880"/>
                <a:gd name="T51" fmla="*/ 655 h 682"/>
                <a:gd name="T52" fmla="*/ 108 w 880"/>
                <a:gd name="T53" fmla="*/ 670 h 682"/>
                <a:gd name="T54" fmla="*/ 131 w 880"/>
                <a:gd name="T55" fmla="*/ 680 h 682"/>
                <a:gd name="T56" fmla="*/ 158 w 880"/>
                <a:gd name="T57" fmla="*/ 681 h 682"/>
                <a:gd name="T58" fmla="*/ 194 w 880"/>
                <a:gd name="T59" fmla="*/ 675 h 682"/>
                <a:gd name="T60" fmla="*/ 233 w 880"/>
                <a:gd name="T61" fmla="*/ 663 h 682"/>
                <a:gd name="T62" fmla="*/ 280 w 880"/>
                <a:gd name="T63" fmla="*/ 644 h 682"/>
                <a:gd name="T64" fmla="*/ 331 w 880"/>
                <a:gd name="T65" fmla="*/ 621 h 682"/>
                <a:gd name="T66" fmla="*/ 384 w 880"/>
                <a:gd name="T67" fmla="*/ 593 h 682"/>
                <a:gd name="T68" fmla="*/ 438 w 880"/>
                <a:gd name="T69" fmla="*/ 562 h 682"/>
                <a:gd name="T70" fmla="*/ 494 w 880"/>
                <a:gd name="T71" fmla="*/ 529 h 682"/>
                <a:gd name="T72" fmla="*/ 546 w 880"/>
                <a:gd name="T73" fmla="*/ 495 h 682"/>
                <a:gd name="T74" fmla="*/ 598 w 880"/>
                <a:gd name="T75" fmla="*/ 460 h 682"/>
                <a:gd name="T76" fmla="*/ 646 w 880"/>
                <a:gd name="T77" fmla="*/ 426 h 682"/>
                <a:gd name="T78" fmla="*/ 692 w 880"/>
                <a:gd name="T79" fmla="*/ 393 h 682"/>
                <a:gd name="T80" fmla="*/ 729 w 880"/>
                <a:gd name="T81" fmla="*/ 363 h 682"/>
                <a:gd name="T82" fmla="*/ 761 w 880"/>
                <a:gd name="T83" fmla="*/ 335 h 682"/>
                <a:gd name="T84" fmla="*/ 785 w 880"/>
                <a:gd name="T85" fmla="*/ 310 h 682"/>
                <a:gd name="T86" fmla="*/ 804 w 880"/>
                <a:gd name="T87" fmla="*/ 287 h 682"/>
                <a:gd name="T88" fmla="*/ 827 w 880"/>
                <a:gd name="T89" fmla="*/ 253 h 682"/>
                <a:gd name="T90" fmla="*/ 847 w 880"/>
                <a:gd name="T91" fmla="*/ 225 h 682"/>
                <a:gd name="T92" fmla="*/ 864 w 880"/>
                <a:gd name="T93" fmla="*/ 199 h 682"/>
                <a:gd name="T94" fmla="*/ 876 w 880"/>
                <a:gd name="T95" fmla="*/ 174 h 682"/>
                <a:gd name="T96" fmla="*/ 879 w 880"/>
                <a:gd name="T97" fmla="*/ 146 h 682"/>
                <a:gd name="T98" fmla="*/ 867 w 880"/>
                <a:gd name="T99" fmla="*/ 118 h 682"/>
                <a:gd name="T100" fmla="*/ 845 w 880"/>
                <a:gd name="T101" fmla="*/ 96 h 682"/>
                <a:gd name="T102" fmla="*/ 810 w 880"/>
                <a:gd name="T103" fmla="*/ 72 h 682"/>
                <a:gd name="T104" fmla="*/ 772 w 880"/>
                <a:gd name="T105" fmla="*/ 52 h 682"/>
                <a:gd name="T106" fmla="*/ 730 w 880"/>
                <a:gd name="T107" fmla="*/ 36 h 682"/>
                <a:gd name="T108" fmla="*/ 690 w 880"/>
                <a:gd name="T109" fmla="*/ 23 h 682"/>
                <a:gd name="T110" fmla="*/ 651 w 880"/>
                <a:gd name="T111" fmla="*/ 12 h 682"/>
                <a:gd name="T112" fmla="*/ 621 w 880"/>
                <a:gd name="T113" fmla="*/ 5 h 682"/>
                <a:gd name="T114" fmla="*/ 599 w 880"/>
                <a:gd name="T115" fmla="*/ 0 h 682"/>
                <a:gd name="T116" fmla="*/ 589 w 880"/>
                <a:gd name="T117"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80" h="682">
                  <a:moveTo>
                    <a:pt x="589" y="0"/>
                  </a:moveTo>
                  <a:lnTo>
                    <a:pt x="587" y="0"/>
                  </a:lnTo>
                  <a:lnTo>
                    <a:pt x="584" y="1"/>
                  </a:lnTo>
                  <a:lnTo>
                    <a:pt x="578" y="4"/>
                  </a:lnTo>
                  <a:lnTo>
                    <a:pt x="572" y="8"/>
                  </a:lnTo>
                  <a:lnTo>
                    <a:pt x="566" y="10"/>
                  </a:lnTo>
                  <a:lnTo>
                    <a:pt x="561" y="12"/>
                  </a:lnTo>
                  <a:lnTo>
                    <a:pt x="555" y="16"/>
                  </a:lnTo>
                  <a:lnTo>
                    <a:pt x="551" y="19"/>
                  </a:lnTo>
                  <a:lnTo>
                    <a:pt x="544" y="21"/>
                  </a:lnTo>
                  <a:lnTo>
                    <a:pt x="538" y="24"/>
                  </a:lnTo>
                  <a:lnTo>
                    <a:pt x="531" y="29"/>
                  </a:lnTo>
                  <a:lnTo>
                    <a:pt x="524" y="33"/>
                  </a:lnTo>
                  <a:lnTo>
                    <a:pt x="516" y="36"/>
                  </a:lnTo>
                  <a:lnTo>
                    <a:pt x="508" y="40"/>
                  </a:lnTo>
                  <a:lnTo>
                    <a:pt x="499" y="44"/>
                  </a:lnTo>
                  <a:lnTo>
                    <a:pt x="492" y="50"/>
                  </a:lnTo>
                  <a:lnTo>
                    <a:pt x="482" y="54"/>
                  </a:lnTo>
                  <a:lnTo>
                    <a:pt x="473" y="59"/>
                  </a:lnTo>
                  <a:lnTo>
                    <a:pt x="464" y="64"/>
                  </a:lnTo>
                  <a:lnTo>
                    <a:pt x="455" y="69"/>
                  </a:lnTo>
                  <a:lnTo>
                    <a:pt x="446" y="74"/>
                  </a:lnTo>
                  <a:lnTo>
                    <a:pt x="436" y="79"/>
                  </a:lnTo>
                  <a:lnTo>
                    <a:pt x="426" y="85"/>
                  </a:lnTo>
                  <a:lnTo>
                    <a:pt x="416" y="91"/>
                  </a:lnTo>
                  <a:lnTo>
                    <a:pt x="405" y="97"/>
                  </a:lnTo>
                  <a:lnTo>
                    <a:pt x="395" y="103"/>
                  </a:lnTo>
                  <a:lnTo>
                    <a:pt x="384" y="110"/>
                  </a:lnTo>
                  <a:lnTo>
                    <a:pt x="374" y="116"/>
                  </a:lnTo>
                  <a:lnTo>
                    <a:pt x="362" y="122"/>
                  </a:lnTo>
                  <a:lnTo>
                    <a:pt x="351" y="128"/>
                  </a:lnTo>
                  <a:lnTo>
                    <a:pt x="341" y="135"/>
                  </a:lnTo>
                  <a:lnTo>
                    <a:pt x="330" y="142"/>
                  </a:lnTo>
                  <a:lnTo>
                    <a:pt x="318" y="148"/>
                  </a:lnTo>
                  <a:lnTo>
                    <a:pt x="307" y="155"/>
                  </a:lnTo>
                  <a:lnTo>
                    <a:pt x="296" y="161"/>
                  </a:lnTo>
                  <a:lnTo>
                    <a:pt x="285" y="168"/>
                  </a:lnTo>
                  <a:lnTo>
                    <a:pt x="273" y="174"/>
                  </a:lnTo>
                  <a:lnTo>
                    <a:pt x="262" y="181"/>
                  </a:lnTo>
                  <a:lnTo>
                    <a:pt x="251" y="188"/>
                  </a:lnTo>
                  <a:lnTo>
                    <a:pt x="241" y="195"/>
                  </a:lnTo>
                  <a:lnTo>
                    <a:pt x="230" y="202"/>
                  </a:lnTo>
                  <a:lnTo>
                    <a:pt x="219" y="209"/>
                  </a:lnTo>
                  <a:lnTo>
                    <a:pt x="209" y="216"/>
                  </a:lnTo>
                  <a:lnTo>
                    <a:pt x="199" y="224"/>
                  </a:lnTo>
                  <a:lnTo>
                    <a:pt x="188" y="230"/>
                  </a:lnTo>
                  <a:lnTo>
                    <a:pt x="178" y="237"/>
                  </a:lnTo>
                  <a:lnTo>
                    <a:pt x="169" y="243"/>
                  </a:lnTo>
                  <a:lnTo>
                    <a:pt x="159" y="250"/>
                  </a:lnTo>
                  <a:lnTo>
                    <a:pt x="149" y="257"/>
                  </a:lnTo>
                  <a:lnTo>
                    <a:pt x="140" y="263"/>
                  </a:lnTo>
                  <a:lnTo>
                    <a:pt x="130" y="270"/>
                  </a:lnTo>
                  <a:lnTo>
                    <a:pt x="124" y="277"/>
                  </a:lnTo>
                  <a:lnTo>
                    <a:pt x="114" y="283"/>
                  </a:lnTo>
                  <a:lnTo>
                    <a:pt x="105" y="289"/>
                  </a:lnTo>
                  <a:lnTo>
                    <a:pt x="97" y="296"/>
                  </a:lnTo>
                  <a:lnTo>
                    <a:pt x="90" y="303"/>
                  </a:lnTo>
                  <a:lnTo>
                    <a:pt x="84" y="309"/>
                  </a:lnTo>
                  <a:lnTo>
                    <a:pt x="78" y="316"/>
                  </a:lnTo>
                  <a:lnTo>
                    <a:pt x="71" y="322"/>
                  </a:lnTo>
                  <a:lnTo>
                    <a:pt x="66" y="329"/>
                  </a:lnTo>
                  <a:lnTo>
                    <a:pt x="60" y="332"/>
                  </a:lnTo>
                  <a:lnTo>
                    <a:pt x="56" y="338"/>
                  </a:lnTo>
                  <a:lnTo>
                    <a:pt x="51" y="341"/>
                  </a:lnTo>
                  <a:lnTo>
                    <a:pt x="48" y="346"/>
                  </a:lnTo>
                  <a:lnTo>
                    <a:pt x="41" y="356"/>
                  </a:lnTo>
                  <a:lnTo>
                    <a:pt x="34" y="366"/>
                  </a:lnTo>
                  <a:lnTo>
                    <a:pt x="27" y="376"/>
                  </a:lnTo>
                  <a:lnTo>
                    <a:pt x="22" y="386"/>
                  </a:lnTo>
                  <a:lnTo>
                    <a:pt x="16" y="396"/>
                  </a:lnTo>
                  <a:lnTo>
                    <a:pt x="13" y="405"/>
                  </a:lnTo>
                  <a:lnTo>
                    <a:pt x="9" y="415"/>
                  </a:lnTo>
                  <a:lnTo>
                    <a:pt x="5" y="425"/>
                  </a:lnTo>
                  <a:lnTo>
                    <a:pt x="2" y="435"/>
                  </a:lnTo>
                  <a:lnTo>
                    <a:pt x="1" y="446"/>
                  </a:lnTo>
                  <a:lnTo>
                    <a:pt x="0" y="456"/>
                  </a:lnTo>
                  <a:lnTo>
                    <a:pt x="0" y="466"/>
                  </a:lnTo>
                  <a:lnTo>
                    <a:pt x="0" y="476"/>
                  </a:lnTo>
                  <a:lnTo>
                    <a:pt x="0" y="486"/>
                  </a:lnTo>
                  <a:lnTo>
                    <a:pt x="0" y="494"/>
                  </a:lnTo>
                  <a:lnTo>
                    <a:pt x="0" y="502"/>
                  </a:lnTo>
                  <a:lnTo>
                    <a:pt x="0" y="509"/>
                  </a:lnTo>
                  <a:lnTo>
                    <a:pt x="1" y="518"/>
                  </a:lnTo>
                  <a:lnTo>
                    <a:pt x="2" y="526"/>
                  </a:lnTo>
                  <a:lnTo>
                    <a:pt x="4" y="534"/>
                  </a:lnTo>
                  <a:lnTo>
                    <a:pt x="7" y="541"/>
                  </a:lnTo>
                  <a:lnTo>
                    <a:pt x="10" y="550"/>
                  </a:lnTo>
                  <a:lnTo>
                    <a:pt x="12" y="557"/>
                  </a:lnTo>
                  <a:lnTo>
                    <a:pt x="14" y="564"/>
                  </a:lnTo>
                  <a:lnTo>
                    <a:pt x="18" y="572"/>
                  </a:lnTo>
                  <a:lnTo>
                    <a:pt x="22" y="580"/>
                  </a:lnTo>
                  <a:lnTo>
                    <a:pt x="25" y="586"/>
                  </a:lnTo>
                  <a:lnTo>
                    <a:pt x="28" y="593"/>
                  </a:lnTo>
                  <a:lnTo>
                    <a:pt x="33" y="599"/>
                  </a:lnTo>
                  <a:lnTo>
                    <a:pt x="38" y="607"/>
                  </a:lnTo>
                  <a:lnTo>
                    <a:pt x="42" y="612"/>
                  </a:lnTo>
                  <a:lnTo>
                    <a:pt x="46" y="619"/>
                  </a:lnTo>
                  <a:lnTo>
                    <a:pt x="50" y="624"/>
                  </a:lnTo>
                  <a:lnTo>
                    <a:pt x="56" y="631"/>
                  </a:lnTo>
                  <a:lnTo>
                    <a:pt x="60" y="635"/>
                  </a:lnTo>
                  <a:lnTo>
                    <a:pt x="67" y="641"/>
                  </a:lnTo>
                  <a:lnTo>
                    <a:pt x="71" y="646"/>
                  </a:lnTo>
                  <a:lnTo>
                    <a:pt x="78" y="652"/>
                  </a:lnTo>
                  <a:lnTo>
                    <a:pt x="83" y="655"/>
                  </a:lnTo>
                  <a:lnTo>
                    <a:pt x="89" y="659"/>
                  </a:lnTo>
                  <a:lnTo>
                    <a:pt x="94" y="663"/>
                  </a:lnTo>
                  <a:lnTo>
                    <a:pt x="101" y="667"/>
                  </a:lnTo>
                  <a:lnTo>
                    <a:pt x="108" y="670"/>
                  </a:lnTo>
                  <a:lnTo>
                    <a:pt x="115" y="674"/>
                  </a:lnTo>
                  <a:lnTo>
                    <a:pt x="120" y="677"/>
                  </a:lnTo>
                  <a:lnTo>
                    <a:pt x="127" y="680"/>
                  </a:lnTo>
                  <a:lnTo>
                    <a:pt x="131" y="680"/>
                  </a:lnTo>
                  <a:lnTo>
                    <a:pt x="137" y="681"/>
                  </a:lnTo>
                  <a:lnTo>
                    <a:pt x="143" y="681"/>
                  </a:lnTo>
                  <a:lnTo>
                    <a:pt x="151" y="682"/>
                  </a:lnTo>
                  <a:lnTo>
                    <a:pt x="158" y="681"/>
                  </a:lnTo>
                  <a:lnTo>
                    <a:pt x="166" y="680"/>
                  </a:lnTo>
                  <a:lnTo>
                    <a:pt x="175" y="679"/>
                  </a:lnTo>
                  <a:lnTo>
                    <a:pt x="185" y="678"/>
                  </a:lnTo>
                  <a:lnTo>
                    <a:pt x="194" y="675"/>
                  </a:lnTo>
                  <a:lnTo>
                    <a:pt x="204" y="673"/>
                  </a:lnTo>
                  <a:lnTo>
                    <a:pt x="214" y="669"/>
                  </a:lnTo>
                  <a:lnTo>
                    <a:pt x="223" y="667"/>
                  </a:lnTo>
                  <a:lnTo>
                    <a:pt x="233" y="663"/>
                  </a:lnTo>
                  <a:lnTo>
                    <a:pt x="245" y="659"/>
                  </a:lnTo>
                  <a:lnTo>
                    <a:pt x="256" y="655"/>
                  </a:lnTo>
                  <a:lnTo>
                    <a:pt x="269" y="651"/>
                  </a:lnTo>
                  <a:lnTo>
                    <a:pt x="280" y="644"/>
                  </a:lnTo>
                  <a:lnTo>
                    <a:pt x="292" y="639"/>
                  </a:lnTo>
                  <a:lnTo>
                    <a:pt x="305" y="633"/>
                  </a:lnTo>
                  <a:lnTo>
                    <a:pt x="319" y="628"/>
                  </a:lnTo>
                  <a:lnTo>
                    <a:pt x="331" y="621"/>
                  </a:lnTo>
                  <a:lnTo>
                    <a:pt x="344" y="615"/>
                  </a:lnTo>
                  <a:lnTo>
                    <a:pt x="357" y="608"/>
                  </a:lnTo>
                  <a:lnTo>
                    <a:pt x="371" y="601"/>
                  </a:lnTo>
                  <a:lnTo>
                    <a:pt x="384" y="593"/>
                  </a:lnTo>
                  <a:lnTo>
                    <a:pt x="397" y="586"/>
                  </a:lnTo>
                  <a:lnTo>
                    <a:pt x="411" y="577"/>
                  </a:lnTo>
                  <a:lnTo>
                    <a:pt x="425" y="571"/>
                  </a:lnTo>
                  <a:lnTo>
                    <a:pt x="438" y="562"/>
                  </a:lnTo>
                  <a:lnTo>
                    <a:pt x="452" y="554"/>
                  </a:lnTo>
                  <a:lnTo>
                    <a:pt x="466" y="547"/>
                  </a:lnTo>
                  <a:lnTo>
                    <a:pt x="481" y="539"/>
                  </a:lnTo>
                  <a:lnTo>
                    <a:pt x="494" y="529"/>
                  </a:lnTo>
                  <a:lnTo>
                    <a:pt x="507" y="521"/>
                  </a:lnTo>
                  <a:lnTo>
                    <a:pt x="520" y="512"/>
                  </a:lnTo>
                  <a:lnTo>
                    <a:pt x="533" y="504"/>
                  </a:lnTo>
                  <a:lnTo>
                    <a:pt x="546" y="495"/>
                  </a:lnTo>
                  <a:lnTo>
                    <a:pt x="560" y="486"/>
                  </a:lnTo>
                  <a:lnTo>
                    <a:pt x="573" y="478"/>
                  </a:lnTo>
                  <a:lnTo>
                    <a:pt x="586" y="470"/>
                  </a:lnTo>
                  <a:lnTo>
                    <a:pt x="598" y="460"/>
                  </a:lnTo>
                  <a:lnTo>
                    <a:pt x="611" y="453"/>
                  </a:lnTo>
                  <a:lnTo>
                    <a:pt x="623" y="443"/>
                  </a:lnTo>
                  <a:lnTo>
                    <a:pt x="635" y="435"/>
                  </a:lnTo>
                  <a:lnTo>
                    <a:pt x="646" y="426"/>
                  </a:lnTo>
                  <a:lnTo>
                    <a:pt x="658" y="419"/>
                  </a:lnTo>
                  <a:lnTo>
                    <a:pt x="670" y="410"/>
                  </a:lnTo>
                  <a:lnTo>
                    <a:pt x="682" y="402"/>
                  </a:lnTo>
                  <a:lnTo>
                    <a:pt x="692" y="393"/>
                  </a:lnTo>
                  <a:lnTo>
                    <a:pt x="702" y="386"/>
                  </a:lnTo>
                  <a:lnTo>
                    <a:pt x="712" y="377"/>
                  </a:lnTo>
                  <a:lnTo>
                    <a:pt x="722" y="370"/>
                  </a:lnTo>
                  <a:lnTo>
                    <a:pt x="729" y="363"/>
                  </a:lnTo>
                  <a:lnTo>
                    <a:pt x="738" y="355"/>
                  </a:lnTo>
                  <a:lnTo>
                    <a:pt x="746" y="349"/>
                  </a:lnTo>
                  <a:lnTo>
                    <a:pt x="754" y="342"/>
                  </a:lnTo>
                  <a:lnTo>
                    <a:pt x="761" y="335"/>
                  </a:lnTo>
                  <a:lnTo>
                    <a:pt x="768" y="329"/>
                  </a:lnTo>
                  <a:lnTo>
                    <a:pt x="774" y="322"/>
                  </a:lnTo>
                  <a:lnTo>
                    <a:pt x="781" y="317"/>
                  </a:lnTo>
                  <a:lnTo>
                    <a:pt x="785" y="310"/>
                  </a:lnTo>
                  <a:lnTo>
                    <a:pt x="789" y="306"/>
                  </a:lnTo>
                  <a:lnTo>
                    <a:pt x="794" y="300"/>
                  </a:lnTo>
                  <a:lnTo>
                    <a:pt x="798" y="297"/>
                  </a:lnTo>
                  <a:lnTo>
                    <a:pt x="804" y="287"/>
                  </a:lnTo>
                  <a:lnTo>
                    <a:pt x="809" y="278"/>
                  </a:lnTo>
                  <a:lnTo>
                    <a:pt x="815" y="270"/>
                  </a:lnTo>
                  <a:lnTo>
                    <a:pt x="821" y="262"/>
                  </a:lnTo>
                  <a:lnTo>
                    <a:pt x="827" y="253"/>
                  </a:lnTo>
                  <a:lnTo>
                    <a:pt x="832" y="246"/>
                  </a:lnTo>
                  <a:lnTo>
                    <a:pt x="838" y="239"/>
                  </a:lnTo>
                  <a:lnTo>
                    <a:pt x="843" y="232"/>
                  </a:lnTo>
                  <a:lnTo>
                    <a:pt x="847" y="225"/>
                  </a:lnTo>
                  <a:lnTo>
                    <a:pt x="852" y="218"/>
                  </a:lnTo>
                  <a:lnTo>
                    <a:pt x="856" y="212"/>
                  </a:lnTo>
                  <a:lnTo>
                    <a:pt x="861" y="205"/>
                  </a:lnTo>
                  <a:lnTo>
                    <a:pt x="864" y="199"/>
                  </a:lnTo>
                  <a:lnTo>
                    <a:pt x="868" y="192"/>
                  </a:lnTo>
                  <a:lnTo>
                    <a:pt x="872" y="186"/>
                  </a:lnTo>
                  <a:lnTo>
                    <a:pt x="875" y="181"/>
                  </a:lnTo>
                  <a:lnTo>
                    <a:pt x="876" y="174"/>
                  </a:lnTo>
                  <a:lnTo>
                    <a:pt x="878" y="168"/>
                  </a:lnTo>
                  <a:lnTo>
                    <a:pt x="879" y="162"/>
                  </a:lnTo>
                  <a:lnTo>
                    <a:pt x="880" y="157"/>
                  </a:lnTo>
                  <a:lnTo>
                    <a:pt x="879" y="146"/>
                  </a:lnTo>
                  <a:lnTo>
                    <a:pt x="878" y="135"/>
                  </a:lnTo>
                  <a:lnTo>
                    <a:pt x="875" y="128"/>
                  </a:lnTo>
                  <a:lnTo>
                    <a:pt x="872" y="123"/>
                  </a:lnTo>
                  <a:lnTo>
                    <a:pt x="867" y="118"/>
                  </a:lnTo>
                  <a:lnTo>
                    <a:pt x="864" y="112"/>
                  </a:lnTo>
                  <a:lnTo>
                    <a:pt x="858" y="107"/>
                  </a:lnTo>
                  <a:lnTo>
                    <a:pt x="853" y="101"/>
                  </a:lnTo>
                  <a:lnTo>
                    <a:pt x="845" y="96"/>
                  </a:lnTo>
                  <a:lnTo>
                    <a:pt x="839" y="90"/>
                  </a:lnTo>
                  <a:lnTo>
                    <a:pt x="829" y="84"/>
                  </a:lnTo>
                  <a:lnTo>
                    <a:pt x="820" y="77"/>
                  </a:lnTo>
                  <a:lnTo>
                    <a:pt x="810" y="72"/>
                  </a:lnTo>
                  <a:lnTo>
                    <a:pt x="801" y="67"/>
                  </a:lnTo>
                  <a:lnTo>
                    <a:pt x="792" y="62"/>
                  </a:lnTo>
                  <a:lnTo>
                    <a:pt x="782" y="57"/>
                  </a:lnTo>
                  <a:lnTo>
                    <a:pt x="772" y="52"/>
                  </a:lnTo>
                  <a:lnTo>
                    <a:pt x="762" y="49"/>
                  </a:lnTo>
                  <a:lnTo>
                    <a:pt x="751" y="44"/>
                  </a:lnTo>
                  <a:lnTo>
                    <a:pt x="740" y="40"/>
                  </a:lnTo>
                  <a:lnTo>
                    <a:pt x="730" y="36"/>
                  </a:lnTo>
                  <a:lnTo>
                    <a:pt x="720" y="33"/>
                  </a:lnTo>
                  <a:lnTo>
                    <a:pt x="710" y="29"/>
                  </a:lnTo>
                  <a:lnTo>
                    <a:pt x="700" y="26"/>
                  </a:lnTo>
                  <a:lnTo>
                    <a:pt x="690" y="23"/>
                  </a:lnTo>
                  <a:lnTo>
                    <a:pt x="681" y="21"/>
                  </a:lnTo>
                  <a:lnTo>
                    <a:pt x="671" y="18"/>
                  </a:lnTo>
                  <a:lnTo>
                    <a:pt x="661" y="15"/>
                  </a:lnTo>
                  <a:lnTo>
                    <a:pt x="651" y="12"/>
                  </a:lnTo>
                  <a:lnTo>
                    <a:pt x="644" y="11"/>
                  </a:lnTo>
                  <a:lnTo>
                    <a:pt x="635" y="8"/>
                  </a:lnTo>
                  <a:lnTo>
                    <a:pt x="627" y="7"/>
                  </a:lnTo>
                  <a:lnTo>
                    <a:pt x="621" y="5"/>
                  </a:lnTo>
                  <a:lnTo>
                    <a:pt x="615" y="5"/>
                  </a:lnTo>
                  <a:lnTo>
                    <a:pt x="609" y="3"/>
                  </a:lnTo>
                  <a:lnTo>
                    <a:pt x="603" y="1"/>
                  </a:lnTo>
                  <a:lnTo>
                    <a:pt x="599" y="0"/>
                  </a:lnTo>
                  <a:lnTo>
                    <a:pt x="596" y="0"/>
                  </a:lnTo>
                  <a:lnTo>
                    <a:pt x="590" y="0"/>
                  </a:lnTo>
                  <a:lnTo>
                    <a:pt x="589" y="0"/>
                  </a:lnTo>
                  <a:lnTo>
                    <a:pt x="589" y="0"/>
                  </a:lnTo>
                  <a:close/>
                </a:path>
              </a:pathLst>
            </a:custGeom>
            <a:solidFill>
              <a:srgbClr val="FFCC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6" name="Freeform 6"/>
            <p:cNvSpPr>
              <a:spLocks/>
            </p:cNvSpPr>
            <p:nvPr/>
          </p:nvSpPr>
          <p:spPr bwMode="auto">
            <a:xfrm>
              <a:off x="3932" y="3562"/>
              <a:ext cx="822" cy="652"/>
            </a:xfrm>
            <a:custGeom>
              <a:avLst/>
              <a:gdLst>
                <a:gd name="T0" fmla="*/ 123 w 2467"/>
                <a:gd name="T1" fmla="*/ 516 h 1954"/>
                <a:gd name="T2" fmla="*/ 242 w 2467"/>
                <a:gd name="T3" fmla="*/ 557 h 1954"/>
                <a:gd name="T4" fmla="*/ 307 w 2467"/>
                <a:gd name="T5" fmla="*/ 629 h 1954"/>
                <a:gd name="T6" fmla="*/ 306 w 2467"/>
                <a:gd name="T7" fmla="*/ 718 h 1954"/>
                <a:gd name="T8" fmla="*/ 245 w 2467"/>
                <a:gd name="T9" fmla="*/ 783 h 1954"/>
                <a:gd name="T10" fmla="*/ 164 w 2467"/>
                <a:gd name="T11" fmla="*/ 829 h 1954"/>
                <a:gd name="T12" fmla="*/ 79 w 2467"/>
                <a:gd name="T13" fmla="*/ 868 h 1954"/>
                <a:gd name="T14" fmla="*/ 71 w 2467"/>
                <a:gd name="T15" fmla="*/ 960 h 1954"/>
                <a:gd name="T16" fmla="*/ 78 w 2467"/>
                <a:gd name="T17" fmla="*/ 1077 h 1954"/>
                <a:gd name="T18" fmla="*/ 113 w 2467"/>
                <a:gd name="T19" fmla="*/ 1213 h 1954"/>
                <a:gd name="T20" fmla="*/ 190 w 2467"/>
                <a:gd name="T21" fmla="*/ 1351 h 1954"/>
                <a:gd name="T22" fmla="*/ 325 w 2467"/>
                <a:gd name="T23" fmla="*/ 1450 h 1954"/>
                <a:gd name="T24" fmla="*/ 508 w 2467"/>
                <a:gd name="T25" fmla="*/ 1485 h 1954"/>
                <a:gd name="T26" fmla="*/ 695 w 2467"/>
                <a:gd name="T27" fmla="*/ 1476 h 1954"/>
                <a:gd name="T28" fmla="*/ 843 w 2467"/>
                <a:gd name="T29" fmla="*/ 1454 h 1954"/>
                <a:gd name="T30" fmla="*/ 926 w 2467"/>
                <a:gd name="T31" fmla="*/ 1451 h 1954"/>
                <a:gd name="T32" fmla="*/ 1000 w 2467"/>
                <a:gd name="T33" fmla="*/ 1499 h 1954"/>
                <a:gd name="T34" fmla="*/ 1107 w 2467"/>
                <a:gd name="T35" fmla="*/ 1550 h 1954"/>
                <a:gd name="T36" fmla="*/ 1241 w 2467"/>
                <a:gd name="T37" fmla="*/ 1588 h 1954"/>
                <a:gd name="T38" fmla="*/ 1390 w 2467"/>
                <a:gd name="T39" fmla="*/ 1588 h 1954"/>
                <a:gd name="T40" fmla="*/ 1537 w 2467"/>
                <a:gd name="T41" fmla="*/ 1521 h 1954"/>
                <a:gd name="T42" fmla="*/ 1669 w 2467"/>
                <a:gd name="T43" fmla="*/ 1402 h 1954"/>
                <a:gd name="T44" fmla="*/ 1774 w 2467"/>
                <a:gd name="T45" fmla="*/ 1267 h 1954"/>
                <a:gd name="T46" fmla="*/ 1844 w 2467"/>
                <a:gd name="T47" fmla="*/ 1156 h 1954"/>
                <a:gd name="T48" fmla="*/ 1874 w 2467"/>
                <a:gd name="T49" fmla="*/ 1127 h 1954"/>
                <a:gd name="T50" fmla="*/ 1904 w 2467"/>
                <a:gd name="T51" fmla="*/ 1247 h 1954"/>
                <a:gd name="T52" fmla="*/ 1972 w 2467"/>
                <a:gd name="T53" fmla="*/ 1444 h 1954"/>
                <a:gd name="T54" fmla="*/ 2075 w 2467"/>
                <a:gd name="T55" fmla="*/ 1662 h 1954"/>
                <a:gd name="T56" fmla="*/ 2220 w 2467"/>
                <a:gd name="T57" fmla="*/ 1852 h 1954"/>
                <a:gd name="T58" fmla="*/ 2353 w 2467"/>
                <a:gd name="T59" fmla="*/ 1941 h 1954"/>
                <a:gd name="T60" fmla="*/ 2446 w 2467"/>
                <a:gd name="T61" fmla="*/ 1939 h 1954"/>
                <a:gd name="T62" fmla="*/ 2465 w 2467"/>
                <a:gd name="T63" fmla="*/ 1842 h 1954"/>
                <a:gd name="T64" fmla="*/ 2443 w 2467"/>
                <a:gd name="T65" fmla="*/ 1718 h 1954"/>
                <a:gd name="T66" fmla="*/ 2396 w 2467"/>
                <a:gd name="T67" fmla="*/ 1580 h 1954"/>
                <a:gd name="T68" fmla="*/ 2347 w 2467"/>
                <a:gd name="T69" fmla="*/ 1459 h 1954"/>
                <a:gd name="T70" fmla="*/ 2289 w 2467"/>
                <a:gd name="T71" fmla="*/ 1357 h 1954"/>
                <a:gd name="T72" fmla="*/ 2187 w 2467"/>
                <a:gd name="T73" fmla="*/ 1249 h 1954"/>
                <a:gd name="T74" fmla="*/ 2070 w 2467"/>
                <a:gd name="T75" fmla="*/ 1151 h 1954"/>
                <a:gd name="T76" fmla="*/ 1964 w 2467"/>
                <a:gd name="T77" fmla="*/ 1074 h 1954"/>
                <a:gd name="T78" fmla="*/ 1898 w 2467"/>
                <a:gd name="T79" fmla="*/ 1028 h 1954"/>
                <a:gd name="T80" fmla="*/ 1917 w 2467"/>
                <a:gd name="T81" fmla="*/ 929 h 1954"/>
                <a:gd name="T82" fmla="*/ 1917 w 2467"/>
                <a:gd name="T83" fmla="*/ 747 h 1954"/>
                <a:gd name="T84" fmla="*/ 1846 w 2467"/>
                <a:gd name="T85" fmla="*/ 545 h 1954"/>
                <a:gd name="T86" fmla="*/ 1651 w 2467"/>
                <a:gd name="T87" fmla="*/ 383 h 1954"/>
                <a:gd name="T88" fmla="*/ 1416 w 2467"/>
                <a:gd name="T89" fmla="*/ 317 h 1954"/>
                <a:gd name="T90" fmla="*/ 1397 w 2467"/>
                <a:gd name="T91" fmla="*/ 221 h 1954"/>
                <a:gd name="T92" fmla="*/ 1355 w 2467"/>
                <a:gd name="T93" fmla="*/ 125 h 1954"/>
                <a:gd name="T94" fmla="*/ 1276 w 2467"/>
                <a:gd name="T95" fmla="*/ 41 h 1954"/>
                <a:gd name="T96" fmla="*/ 1147 w 2467"/>
                <a:gd name="T97" fmla="*/ 2 h 1954"/>
                <a:gd name="T98" fmla="*/ 1004 w 2467"/>
                <a:gd name="T99" fmla="*/ 13 h 1954"/>
                <a:gd name="T100" fmla="*/ 901 w 2467"/>
                <a:gd name="T101" fmla="*/ 55 h 1954"/>
                <a:gd name="T102" fmla="*/ 822 w 2467"/>
                <a:gd name="T103" fmla="*/ 118 h 1954"/>
                <a:gd name="T104" fmla="*/ 775 w 2467"/>
                <a:gd name="T105" fmla="*/ 151 h 1954"/>
                <a:gd name="T106" fmla="*/ 690 w 2467"/>
                <a:gd name="T107" fmla="*/ 65 h 1954"/>
                <a:gd name="T108" fmla="*/ 612 w 2467"/>
                <a:gd name="T109" fmla="*/ 32 h 1954"/>
                <a:gd name="T110" fmla="*/ 516 w 2467"/>
                <a:gd name="T111" fmla="*/ 36 h 1954"/>
                <a:gd name="T112" fmla="*/ 423 w 2467"/>
                <a:gd name="T113" fmla="*/ 77 h 1954"/>
                <a:gd name="T114" fmla="*/ 344 w 2467"/>
                <a:gd name="T115" fmla="*/ 152 h 1954"/>
                <a:gd name="T116" fmla="*/ 305 w 2467"/>
                <a:gd name="T117" fmla="*/ 244 h 1954"/>
                <a:gd name="T118" fmla="*/ 217 w 2467"/>
                <a:gd name="T119" fmla="*/ 232 h 1954"/>
                <a:gd name="T120" fmla="*/ 82 w 2467"/>
                <a:gd name="T121" fmla="*/ 252 h 1954"/>
                <a:gd name="T122" fmla="*/ 0 w 2467"/>
                <a:gd name="T123" fmla="*/ 354 h 1954"/>
                <a:gd name="T124" fmla="*/ 28 w 2467"/>
                <a:gd name="T125" fmla="*/ 485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67" h="1954">
                  <a:moveTo>
                    <a:pt x="43" y="519"/>
                  </a:moveTo>
                  <a:lnTo>
                    <a:pt x="44" y="518"/>
                  </a:lnTo>
                  <a:lnTo>
                    <a:pt x="51" y="517"/>
                  </a:lnTo>
                  <a:lnTo>
                    <a:pt x="54" y="516"/>
                  </a:lnTo>
                  <a:lnTo>
                    <a:pt x="59" y="516"/>
                  </a:lnTo>
                  <a:lnTo>
                    <a:pt x="65" y="516"/>
                  </a:lnTo>
                  <a:lnTo>
                    <a:pt x="72" y="516"/>
                  </a:lnTo>
                  <a:lnTo>
                    <a:pt x="79" y="515"/>
                  </a:lnTo>
                  <a:lnTo>
                    <a:pt x="87" y="515"/>
                  </a:lnTo>
                  <a:lnTo>
                    <a:pt x="94" y="515"/>
                  </a:lnTo>
                  <a:lnTo>
                    <a:pt x="104" y="515"/>
                  </a:lnTo>
                  <a:lnTo>
                    <a:pt x="113" y="515"/>
                  </a:lnTo>
                  <a:lnTo>
                    <a:pt x="123" y="516"/>
                  </a:lnTo>
                  <a:lnTo>
                    <a:pt x="134" y="517"/>
                  </a:lnTo>
                  <a:lnTo>
                    <a:pt x="145" y="520"/>
                  </a:lnTo>
                  <a:lnTo>
                    <a:pt x="155" y="521"/>
                  </a:lnTo>
                  <a:lnTo>
                    <a:pt x="165" y="524"/>
                  </a:lnTo>
                  <a:lnTo>
                    <a:pt x="176" y="527"/>
                  </a:lnTo>
                  <a:lnTo>
                    <a:pt x="188" y="530"/>
                  </a:lnTo>
                  <a:lnTo>
                    <a:pt x="198" y="533"/>
                  </a:lnTo>
                  <a:lnTo>
                    <a:pt x="210" y="539"/>
                  </a:lnTo>
                  <a:lnTo>
                    <a:pt x="215" y="541"/>
                  </a:lnTo>
                  <a:lnTo>
                    <a:pt x="220" y="544"/>
                  </a:lnTo>
                  <a:lnTo>
                    <a:pt x="226" y="548"/>
                  </a:lnTo>
                  <a:lnTo>
                    <a:pt x="232" y="551"/>
                  </a:lnTo>
                  <a:lnTo>
                    <a:pt x="242" y="557"/>
                  </a:lnTo>
                  <a:lnTo>
                    <a:pt x="252" y="565"/>
                  </a:lnTo>
                  <a:lnTo>
                    <a:pt x="256" y="568"/>
                  </a:lnTo>
                  <a:lnTo>
                    <a:pt x="262" y="573"/>
                  </a:lnTo>
                  <a:lnTo>
                    <a:pt x="267" y="577"/>
                  </a:lnTo>
                  <a:lnTo>
                    <a:pt x="273" y="583"/>
                  </a:lnTo>
                  <a:lnTo>
                    <a:pt x="276" y="586"/>
                  </a:lnTo>
                  <a:lnTo>
                    <a:pt x="282" y="591"/>
                  </a:lnTo>
                  <a:lnTo>
                    <a:pt x="285" y="596"/>
                  </a:lnTo>
                  <a:lnTo>
                    <a:pt x="290" y="602"/>
                  </a:lnTo>
                  <a:lnTo>
                    <a:pt x="294" y="608"/>
                  </a:lnTo>
                  <a:lnTo>
                    <a:pt x="298" y="614"/>
                  </a:lnTo>
                  <a:lnTo>
                    <a:pt x="302" y="621"/>
                  </a:lnTo>
                  <a:lnTo>
                    <a:pt x="307" y="629"/>
                  </a:lnTo>
                  <a:lnTo>
                    <a:pt x="309" y="634"/>
                  </a:lnTo>
                  <a:lnTo>
                    <a:pt x="311" y="641"/>
                  </a:lnTo>
                  <a:lnTo>
                    <a:pt x="313" y="647"/>
                  </a:lnTo>
                  <a:lnTo>
                    <a:pt x="315" y="654"/>
                  </a:lnTo>
                  <a:lnTo>
                    <a:pt x="315" y="659"/>
                  </a:lnTo>
                  <a:lnTo>
                    <a:pt x="317" y="666"/>
                  </a:lnTo>
                  <a:lnTo>
                    <a:pt x="317" y="672"/>
                  </a:lnTo>
                  <a:lnTo>
                    <a:pt x="318" y="679"/>
                  </a:lnTo>
                  <a:lnTo>
                    <a:pt x="315" y="690"/>
                  </a:lnTo>
                  <a:lnTo>
                    <a:pt x="313" y="702"/>
                  </a:lnTo>
                  <a:lnTo>
                    <a:pt x="311" y="707"/>
                  </a:lnTo>
                  <a:lnTo>
                    <a:pt x="309" y="713"/>
                  </a:lnTo>
                  <a:lnTo>
                    <a:pt x="306" y="718"/>
                  </a:lnTo>
                  <a:lnTo>
                    <a:pt x="303" y="725"/>
                  </a:lnTo>
                  <a:lnTo>
                    <a:pt x="299" y="729"/>
                  </a:lnTo>
                  <a:lnTo>
                    <a:pt x="296" y="735"/>
                  </a:lnTo>
                  <a:lnTo>
                    <a:pt x="291" y="740"/>
                  </a:lnTo>
                  <a:lnTo>
                    <a:pt x="287" y="746"/>
                  </a:lnTo>
                  <a:lnTo>
                    <a:pt x="282" y="750"/>
                  </a:lnTo>
                  <a:lnTo>
                    <a:pt x="277" y="756"/>
                  </a:lnTo>
                  <a:lnTo>
                    <a:pt x="273" y="760"/>
                  </a:lnTo>
                  <a:lnTo>
                    <a:pt x="268" y="765"/>
                  </a:lnTo>
                  <a:lnTo>
                    <a:pt x="262" y="770"/>
                  </a:lnTo>
                  <a:lnTo>
                    <a:pt x="256" y="774"/>
                  </a:lnTo>
                  <a:lnTo>
                    <a:pt x="251" y="779"/>
                  </a:lnTo>
                  <a:lnTo>
                    <a:pt x="245" y="783"/>
                  </a:lnTo>
                  <a:lnTo>
                    <a:pt x="239" y="787"/>
                  </a:lnTo>
                  <a:lnTo>
                    <a:pt x="233" y="792"/>
                  </a:lnTo>
                  <a:lnTo>
                    <a:pt x="228" y="796"/>
                  </a:lnTo>
                  <a:lnTo>
                    <a:pt x="222" y="801"/>
                  </a:lnTo>
                  <a:lnTo>
                    <a:pt x="216" y="804"/>
                  </a:lnTo>
                  <a:lnTo>
                    <a:pt x="209" y="807"/>
                  </a:lnTo>
                  <a:lnTo>
                    <a:pt x="203" y="810"/>
                  </a:lnTo>
                  <a:lnTo>
                    <a:pt x="196" y="814"/>
                  </a:lnTo>
                  <a:lnTo>
                    <a:pt x="190" y="817"/>
                  </a:lnTo>
                  <a:lnTo>
                    <a:pt x="183" y="820"/>
                  </a:lnTo>
                  <a:lnTo>
                    <a:pt x="176" y="823"/>
                  </a:lnTo>
                  <a:lnTo>
                    <a:pt x="171" y="827"/>
                  </a:lnTo>
                  <a:lnTo>
                    <a:pt x="164" y="829"/>
                  </a:lnTo>
                  <a:lnTo>
                    <a:pt x="158" y="832"/>
                  </a:lnTo>
                  <a:lnTo>
                    <a:pt x="152" y="834"/>
                  </a:lnTo>
                  <a:lnTo>
                    <a:pt x="147" y="838"/>
                  </a:lnTo>
                  <a:lnTo>
                    <a:pt x="136" y="842"/>
                  </a:lnTo>
                  <a:lnTo>
                    <a:pt x="126" y="848"/>
                  </a:lnTo>
                  <a:lnTo>
                    <a:pt x="115" y="851"/>
                  </a:lnTo>
                  <a:lnTo>
                    <a:pt x="106" y="854"/>
                  </a:lnTo>
                  <a:lnTo>
                    <a:pt x="99" y="856"/>
                  </a:lnTo>
                  <a:lnTo>
                    <a:pt x="92" y="860"/>
                  </a:lnTo>
                  <a:lnTo>
                    <a:pt x="82" y="863"/>
                  </a:lnTo>
                  <a:lnTo>
                    <a:pt x="80" y="865"/>
                  </a:lnTo>
                  <a:lnTo>
                    <a:pt x="79" y="865"/>
                  </a:lnTo>
                  <a:lnTo>
                    <a:pt x="79" y="868"/>
                  </a:lnTo>
                  <a:lnTo>
                    <a:pt x="78" y="872"/>
                  </a:lnTo>
                  <a:lnTo>
                    <a:pt x="77" y="878"/>
                  </a:lnTo>
                  <a:lnTo>
                    <a:pt x="76" y="884"/>
                  </a:lnTo>
                  <a:lnTo>
                    <a:pt x="75" y="892"/>
                  </a:lnTo>
                  <a:lnTo>
                    <a:pt x="73" y="902"/>
                  </a:lnTo>
                  <a:lnTo>
                    <a:pt x="73" y="914"/>
                  </a:lnTo>
                  <a:lnTo>
                    <a:pt x="72" y="920"/>
                  </a:lnTo>
                  <a:lnTo>
                    <a:pt x="72" y="925"/>
                  </a:lnTo>
                  <a:lnTo>
                    <a:pt x="71" y="932"/>
                  </a:lnTo>
                  <a:lnTo>
                    <a:pt x="71" y="940"/>
                  </a:lnTo>
                  <a:lnTo>
                    <a:pt x="71" y="946"/>
                  </a:lnTo>
                  <a:lnTo>
                    <a:pt x="71" y="953"/>
                  </a:lnTo>
                  <a:lnTo>
                    <a:pt x="71" y="960"/>
                  </a:lnTo>
                  <a:lnTo>
                    <a:pt x="71" y="969"/>
                  </a:lnTo>
                  <a:lnTo>
                    <a:pt x="71" y="976"/>
                  </a:lnTo>
                  <a:lnTo>
                    <a:pt x="71" y="984"/>
                  </a:lnTo>
                  <a:lnTo>
                    <a:pt x="71" y="992"/>
                  </a:lnTo>
                  <a:lnTo>
                    <a:pt x="71" y="1002"/>
                  </a:lnTo>
                  <a:lnTo>
                    <a:pt x="71" y="1011"/>
                  </a:lnTo>
                  <a:lnTo>
                    <a:pt x="72" y="1019"/>
                  </a:lnTo>
                  <a:lnTo>
                    <a:pt x="73" y="1029"/>
                  </a:lnTo>
                  <a:lnTo>
                    <a:pt x="75" y="1039"/>
                  </a:lnTo>
                  <a:lnTo>
                    <a:pt x="75" y="1048"/>
                  </a:lnTo>
                  <a:lnTo>
                    <a:pt x="76" y="1058"/>
                  </a:lnTo>
                  <a:lnTo>
                    <a:pt x="77" y="1068"/>
                  </a:lnTo>
                  <a:lnTo>
                    <a:pt x="78" y="1077"/>
                  </a:lnTo>
                  <a:lnTo>
                    <a:pt x="79" y="1087"/>
                  </a:lnTo>
                  <a:lnTo>
                    <a:pt x="81" y="1097"/>
                  </a:lnTo>
                  <a:lnTo>
                    <a:pt x="82" y="1107"/>
                  </a:lnTo>
                  <a:lnTo>
                    <a:pt x="86" y="1118"/>
                  </a:lnTo>
                  <a:lnTo>
                    <a:pt x="88" y="1128"/>
                  </a:lnTo>
                  <a:lnTo>
                    <a:pt x="90" y="1139"/>
                  </a:lnTo>
                  <a:lnTo>
                    <a:pt x="92" y="1150"/>
                  </a:lnTo>
                  <a:lnTo>
                    <a:pt x="95" y="1161"/>
                  </a:lnTo>
                  <a:lnTo>
                    <a:pt x="99" y="1171"/>
                  </a:lnTo>
                  <a:lnTo>
                    <a:pt x="102" y="1182"/>
                  </a:lnTo>
                  <a:lnTo>
                    <a:pt x="105" y="1192"/>
                  </a:lnTo>
                  <a:lnTo>
                    <a:pt x="110" y="1203"/>
                  </a:lnTo>
                  <a:lnTo>
                    <a:pt x="113" y="1213"/>
                  </a:lnTo>
                  <a:lnTo>
                    <a:pt x="116" y="1224"/>
                  </a:lnTo>
                  <a:lnTo>
                    <a:pt x="121" y="1235"/>
                  </a:lnTo>
                  <a:lnTo>
                    <a:pt x="126" y="1246"/>
                  </a:lnTo>
                  <a:lnTo>
                    <a:pt x="130" y="1256"/>
                  </a:lnTo>
                  <a:lnTo>
                    <a:pt x="136" y="1267"/>
                  </a:lnTo>
                  <a:lnTo>
                    <a:pt x="141" y="1278"/>
                  </a:lnTo>
                  <a:lnTo>
                    <a:pt x="148" y="1289"/>
                  </a:lnTo>
                  <a:lnTo>
                    <a:pt x="153" y="1299"/>
                  </a:lnTo>
                  <a:lnTo>
                    <a:pt x="160" y="1310"/>
                  </a:lnTo>
                  <a:lnTo>
                    <a:pt x="167" y="1319"/>
                  </a:lnTo>
                  <a:lnTo>
                    <a:pt x="174" y="1330"/>
                  </a:lnTo>
                  <a:lnTo>
                    <a:pt x="181" y="1340"/>
                  </a:lnTo>
                  <a:lnTo>
                    <a:pt x="190" y="1351"/>
                  </a:lnTo>
                  <a:lnTo>
                    <a:pt x="197" y="1361"/>
                  </a:lnTo>
                  <a:lnTo>
                    <a:pt x="207" y="1372"/>
                  </a:lnTo>
                  <a:lnTo>
                    <a:pt x="215" y="1381"/>
                  </a:lnTo>
                  <a:lnTo>
                    <a:pt x="224" y="1390"/>
                  </a:lnTo>
                  <a:lnTo>
                    <a:pt x="233" y="1397"/>
                  </a:lnTo>
                  <a:lnTo>
                    <a:pt x="244" y="1406"/>
                  </a:lnTo>
                  <a:lnTo>
                    <a:pt x="254" y="1413"/>
                  </a:lnTo>
                  <a:lnTo>
                    <a:pt x="265" y="1420"/>
                  </a:lnTo>
                  <a:lnTo>
                    <a:pt x="276" y="1427"/>
                  </a:lnTo>
                  <a:lnTo>
                    <a:pt x="288" y="1434"/>
                  </a:lnTo>
                  <a:lnTo>
                    <a:pt x="299" y="1439"/>
                  </a:lnTo>
                  <a:lnTo>
                    <a:pt x="312" y="1444"/>
                  </a:lnTo>
                  <a:lnTo>
                    <a:pt x="325" y="1450"/>
                  </a:lnTo>
                  <a:lnTo>
                    <a:pt x="338" y="1455"/>
                  </a:lnTo>
                  <a:lnTo>
                    <a:pt x="352" y="1459"/>
                  </a:lnTo>
                  <a:lnTo>
                    <a:pt x="365" y="1463"/>
                  </a:lnTo>
                  <a:lnTo>
                    <a:pt x="379" y="1466"/>
                  </a:lnTo>
                  <a:lnTo>
                    <a:pt x="393" y="1471"/>
                  </a:lnTo>
                  <a:lnTo>
                    <a:pt x="405" y="1473"/>
                  </a:lnTo>
                  <a:lnTo>
                    <a:pt x="421" y="1475"/>
                  </a:lnTo>
                  <a:lnTo>
                    <a:pt x="435" y="1477"/>
                  </a:lnTo>
                  <a:lnTo>
                    <a:pt x="450" y="1479"/>
                  </a:lnTo>
                  <a:lnTo>
                    <a:pt x="463" y="1480"/>
                  </a:lnTo>
                  <a:lnTo>
                    <a:pt x="479" y="1481"/>
                  </a:lnTo>
                  <a:lnTo>
                    <a:pt x="493" y="1483"/>
                  </a:lnTo>
                  <a:lnTo>
                    <a:pt x="508" y="1485"/>
                  </a:lnTo>
                  <a:lnTo>
                    <a:pt x="522" y="1485"/>
                  </a:lnTo>
                  <a:lnTo>
                    <a:pt x="538" y="1485"/>
                  </a:lnTo>
                  <a:lnTo>
                    <a:pt x="552" y="1485"/>
                  </a:lnTo>
                  <a:lnTo>
                    <a:pt x="567" y="1486"/>
                  </a:lnTo>
                  <a:lnTo>
                    <a:pt x="582" y="1485"/>
                  </a:lnTo>
                  <a:lnTo>
                    <a:pt x="597" y="1485"/>
                  </a:lnTo>
                  <a:lnTo>
                    <a:pt x="611" y="1485"/>
                  </a:lnTo>
                  <a:lnTo>
                    <a:pt x="626" y="1485"/>
                  </a:lnTo>
                  <a:lnTo>
                    <a:pt x="640" y="1483"/>
                  </a:lnTo>
                  <a:lnTo>
                    <a:pt x="654" y="1481"/>
                  </a:lnTo>
                  <a:lnTo>
                    <a:pt x="668" y="1479"/>
                  </a:lnTo>
                  <a:lnTo>
                    <a:pt x="682" y="1478"/>
                  </a:lnTo>
                  <a:lnTo>
                    <a:pt x="695" y="1476"/>
                  </a:lnTo>
                  <a:lnTo>
                    <a:pt x="709" y="1475"/>
                  </a:lnTo>
                  <a:lnTo>
                    <a:pt x="722" y="1474"/>
                  </a:lnTo>
                  <a:lnTo>
                    <a:pt x="735" y="1473"/>
                  </a:lnTo>
                  <a:lnTo>
                    <a:pt x="747" y="1471"/>
                  </a:lnTo>
                  <a:lnTo>
                    <a:pt x="759" y="1468"/>
                  </a:lnTo>
                  <a:lnTo>
                    <a:pt x="771" y="1466"/>
                  </a:lnTo>
                  <a:lnTo>
                    <a:pt x="783" y="1465"/>
                  </a:lnTo>
                  <a:lnTo>
                    <a:pt x="794" y="1463"/>
                  </a:lnTo>
                  <a:lnTo>
                    <a:pt x="805" y="1462"/>
                  </a:lnTo>
                  <a:lnTo>
                    <a:pt x="815" y="1460"/>
                  </a:lnTo>
                  <a:lnTo>
                    <a:pt x="826" y="1459"/>
                  </a:lnTo>
                  <a:lnTo>
                    <a:pt x="834" y="1455"/>
                  </a:lnTo>
                  <a:lnTo>
                    <a:pt x="843" y="1454"/>
                  </a:lnTo>
                  <a:lnTo>
                    <a:pt x="852" y="1452"/>
                  </a:lnTo>
                  <a:lnTo>
                    <a:pt x="861" y="1451"/>
                  </a:lnTo>
                  <a:lnTo>
                    <a:pt x="867" y="1449"/>
                  </a:lnTo>
                  <a:lnTo>
                    <a:pt x="875" y="1448"/>
                  </a:lnTo>
                  <a:lnTo>
                    <a:pt x="882" y="1445"/>
                  </a:lnTo>
                  <a:lnTo>
                    <a:pt x="888" y="1445"/>
                  </a:lnTo>
                  <a:lnTo>
                    <a:pt x="897" y="1442"/>
                  </a:lnTo>
                  <a:lnTo>
                    <a:pt x="905" y="1441"/>
                  </a:lnTo>
                  <a:lnTo>
                    <a:pt x="909" y="1440"/>
                  </a:lnTo>
                  <a:lnTo>
                    <a:pt x="911" y="1440"/>
                  </a:lnTo>
                  <a:lnTo>
                    <a:pt x="913" y="1441"/>
                  </a:lnTo>
                  <a:lnTo>
                    <a:pt x="921" y="1448"/>
                  </a:lnTo>
                  <a:lnTo>
                    <a:pt x="926" y="1451"/>
                  </a:lnTo>
                  <a:lnTo>
                    <a:pt x="934" y="1456"/>
                  </a:lnTo>
                  <a:lnTo>
                    <a:pt x="937" y="1460"/>
                  </a:lnTo>
                  <a:lnTo>
                    <a:pt x="942" y="1463"/>
                  </a:lnTo>
                  <a:lnTo>
                    <a:pt x="946" y="1466"/>
                  </a:lnTo>
                  <a:lnTo>
                    <a:pt x="953" y="1469"/>
                  </a:lnTo>
                  <a:lnTo>
                    <a:pt x="957" y="1473"/>
                  </a:lnTo>
                  <a:lnTo>
                    <a:pt x="963" y="1476"/>
                  </a:lnTo>
                  <a:lnTo>
                    <a:pt x="967" y="1479"/>
                  </a:lnTo>
                  <a:lnTo>
                    <a:pt x="974" y="1483"/>
                  </a:lnTo>
                  <a:lnTo>
                    <a:pt x="979" y="1486"/>
                  </a:lnTo>
                  <a:lnTo>
                    <a:pt x="986" y="1490"/>
                  </a:lnTo>
                  <a:lnTo>
                    <a:pt x="992" y="1495"/>
                  </a:lnTo>
                  <a:lnTo>
                    <a:pt x="1000" y="1499"/>
                  </a:lnTo>
                  <a:lnTo>
                    <a:pt x="1006" y="1502"/>
                  </a:lnTo>
                  <a:lnTo>
                    <a:pt x="1013" y="1506"/>
                  </a:lnTo>
                  <a:lnTo>
                    <a:pt x="1021" y="1510"/>
                  </a:lnTo>
                  <a:lnTo>
                    <a:pt x="1029" y="1514"/>
                  </a:lnTo>
                  <a:lnTo>
                    <a:pt x="1037" y="1518"/>
                  </a:lnTo>
                  <a:lnTo>
                    <a:pt x="1046" y="1523"/>
                  </a:lnTo>
                  <a:lnTo>
                    <a:pt x="1053" y="1526"/>
                  </a:lnTo>
                  <a:lnTo>
                    <a:pt x="1063" y="1532"/>
                  </a:lnTo>
                  <a:lnTo>
                    <a:pt x="1071" y="1535"/>
                  </a:lnTo>
                  <a:lnTo>
                    <a:pt x="1080" y="1540"/>
                  </a:lnTo>
                  <a:lnTo>
                    <a:pt x="1089" y="1543"/>
                  </a:lnTo>
                  <a:lnTo>
                    <a:pt x="1098" y="1547"/>
                  </a:lnTo>
                  <a:lnTo>
                    <a:pt x="1107" y="1550"/>
                  </a:lnTo>
                  <a:lnTo>
                    <a:pt x="1117" y="1554"/>
                  </a:lnTo>
                  <a:lnTo>
                    <a:pt x="1127" y="1557"/>
                  </a:lnTo>
                  <a:lnTo>
                    <a:pt x="1137" y="1561"/>
                  </a:lnTo>
                  <a:lnTo>
                    <a:pt x="1147" y="1565"/>
                  </a:lnTo>
                  <a:lnTo>
                    <a:pt x="1156" y="1568"/>
                  </a:lnTo>
                  <a:lnTo>
                    <a:pt x="1166" y="1571"/>
                  </a:lnTo>
                  <a:lnTo>
                    <a:pt x="1176" y="1575"/>
                  </a:lnTo>
                  <a:lnTo>
                    <a:pt x="1186" y="1577"/>
                  </a:lnTo>
                  <a:lnTo>
                    <a:pt x="1197" y="1579"/>
                  </a:lnTo>
                  <a:lnTo>
                    <a:pt x="1208" y="1581"/>
                  </a:lnTo>
                  <a:lnTo>
                    <a:pt x="1220" y="1584"/>
                  </a:lnTo>
                  <a:lnTo>
                    <a:pt x="1230" y="1586"/>
                  </a:lnTo>
                  <a:lnTo>
                    <a:pt x="1241" y="1588"/>
                  </a:lnTo>
                  <a:lnTo>
                    <a:pt x="1252" y="1589"/>
                  </a:lnTo>
                  <a:lnTo>
                    <a:pt x="1264" y="1591"/>
                  </a:lnTo>
                  <a:lnTo>
                    <a:pt x="1275" y="1591"/>
                  </a:lnTo>
                  <a:lnTo>
                    <a:pt x="1287" y="1592"/>
                  </a:lnTo>
                  <a:lnTo>
                    <a:pt x="1298" y="1593"/>
                  </a:lnTo>
                  <a:lnTo>
                    <a:pt x="1310" y="1594"/>
                  </a:lnTo>
                  <a:lnTo>
                    <a:pt x="1321" y="1593"/>
                  </a:lnTo>
                  <a:lnTo>
                    <a:pt x="1333" y="1593"/>
                  </a:lnTo>
                  <a:lnTo>
                    <a:pt x="1344" y="1592"/>
                  </a:lnTo>
                  <a:lnTo>
                    <a:pt x="1356" y="1592"/>
                  </a:lnTo>
                  <a:lnTo>
                    <a:pt x="1367" y="1590"/>
                  </a:lnTo>
                  <a:lnTo>
                    <a:pt x="1379" y="1589"/>
                  </a:lnTo>
                  <a:lnTo>
                    <a:pt x="1390" y="1588"/>
                  </a:lnTo>
                  <a:lnTo>
                    <a:pt x="1403" y="1587"/>
                  </a:lnTo>
                  <a:lnTo>
                    <a:pt x="1414" y="1583"/>
                  </a:lnTo>
                  <a:lnTo>
                    <a:pt x="1426" y="1580"/>
                  </a:lnTo>
                  <a:lnTo>
                    <a:pt x="1437" y="1576"/>
                  </a:lnTo>
                  <a:lnTo>
                    <a:pt x="1449" y="1571"/>
                  </a:lnTo>
                  <a:lnTo>
                    <a:pt x="1459" y="1566"/>
                  </a:lnTo>
                  <a:lnTo>
                    <a:pt x="1472" y="1561"/>
                  </a:lnTo>
                  <a:lnTo>
                    <a:pt x="1483" y="1556"/>
                  </a:lnTo>
                  <a:lnTo>
                    <a:pt x="1495" y="1550"/>
                  </a:lnTo>
                  <a:lnTo>
                    <a:pt x="1505" y="1543"/>
                  </a:lnTo>
                  <a:lnTo>
                    <a:pt x="1516" y="1536"/>
                  </a:lnTo>
                  <a:lnTo>
                    <a:pt x="1525" y="1529"/>
                  </a:lnTo>
                  <a:lnTo>
                    <a:pt x="1537" y="1521"/>
                  </a:lnTo>
                  <a:lnTo>
                    <a:pt x="1547" y="1512"/>
                  </a:lnTo>
                  <a:lnTo>
                    <a:pt x="1558" y="1504"/>
                  </a:lnTo>
                  <a:lnTo>
                    <a:pt x="1569" y="1497"/>
                  </a:lnTo>
                  <a:lnTo>
                    <a:pt x="1580" y="1489"/>
                  </a:lnTo>
                  <a:lnTo>
                    <a:pt x="1590" y="1479"/>
                  </a:lnTo>
                  <a:lnTo>
                    <a:pt x="1600" y="1469"/>
                  </a:lnTo>
                  <a:lnTo>
                    <a:pt x="1610" y="1460"/>
                  </a:lnTo>
                  <a:lnTo>
                    <a:pt x="1621" y="1451"/>
                  </a:lnTo>
                  <a:lnTo>
                    <a:pt x="1631" y="1441"/>
                  </a:lnTo>
                  <a:lnTo>
                    <a:pt x="1640" y="1431"/>
                  </a:lnTo>
                  <a:lnTo>
                    <a:pt x="1650" y="1421"/>
                  </a:lnTo>
                  <a:lnTo>
                    <a:pt x="1660" y="1413"/>
                  </a:lnTo>
                  <a:lnTo>
                    <a:pt x="1669" y="1402"/>
                  </a:lnTo>
                  <a:lnTo>
                    <a:pt x="1678" y="1391"/>
                  </a:lnTo>
                  <a:lnTo>
                    <a:pt x="1686" y="1381"/>
                  </a:lnTo>
                  <a:lnTo>
                    <a:pt x="1696" y="1371"/>
                  </a:lnTo>
                  <a:lnTo>
                    <a:pt x="1704" y="1360"/>
                  </a:lnTo>
                  <a:lnTo>
                    <a:pt x="1713" y="1349"/>
                  </a:lnTo>
                  <a:lnTo>
                    <a:pt x="1721" y="1339"/>
                  </a:lnTo>
                  <a:lnTo>
                    <a:pt x="1730" y="1329"/>
                  </a:lnTo>
                  <a:lnTo>
                    <a:pt x="1737" y="1318"/>
                  </a:lnTo>
                  <a:lnTo>
                    <a:pt x="1744" y="1307"/>
                  </a:lnTo>
                  <a:lnTo>
                    <a:pt x="1752" y="1296"/>
                  </a:lnTo>
                  <a:lnTo>
                    <a:pt x="1760" y="1287"/>
                  </a:lnTo>
                  <a:lnTo>
                    <a:pt x="1766" y="1277"/>
                  </a:lnTo>
                  <a:lnTo>
                    <a:pt x="1774" y="1267"/>
                  </a:lnTo>
                  <a:lnTo>
                    <a:pt x="1781" y="1257"/>
                  </a:lnTo>
                  <a:lnTo>
                    <a:pt x="1788" y="1247"/>
                  </a:lnTo>
                  <a:lnTo>
                    <a:pt x="1794" y="1237"/>
                  </a:lnTo>
                  <a:lnTo>
                    <a:pt x="1799" y="1227"/>
                  </a:lnTo>
                  <a:lnTo>
                    <a:pt x="1805" y="1219"/>
                  </a:lnTo>
                  <a:lnTo>
                    <a:pt x="1811" y="1210"/>
                  </a:lnTo>
                  <a:lnTo>
                    <a:pt x="1817" y="1201"/>
                  </a:lnTo>
                  <a:lnTo>
                    <a:pt x="1822" y="1194"/>
                  </a:lnTo>
                  <a:lnTo>
                    <a:pt x="1828" y="1185"/>
                  </a:lnTo>
                  <a:lnTo>
                    <a:pt x="1833" y="1178"/>
                  </a:lnTo>
                  <a:lnTo>
                    <a:pt x="1836" y="1171"/>
                  </a:lnTo>
                  <a:lnTo>
                    <a:pt x="1841" y="1163"/>
                  </a:lnTo>
                  <a:lnTo>
                    <a:pt x="1844" y="1156"/>
                  </a:lnTo>
                  <a:lnTo>
                    <a:pt x="1848" y="1151"/>
                  </a:lnTo>
                  <a:lnTo>
                    <a:pt x="1851" y="1144"/>
                  </a:lnTo>
                  <a:lnTo>
                    <a:pt x="1854" y="1139"/>
                  </a:lnTo>
                  <a:lnTo>
                    <a:pt x="1857" y="1133"/>
                  </a:lnTo>
                  <a:lnTo>
                    <a:pt x="1860" y="1130"/>
                  </a:lnTo>
                  <a:lnTo>
                    <a:pt x="1864" y="1122"/>
                  </a:lnTo>
                  <a:lnTo>
                    <a:pt x="1868" y="1117"/>
                  </a:lnTo>
                  <a:lnTo>
                    <a:pt x="1870" y="1113"/>
                  </a:lnTo>
                  <a:lnTo>
                    <a:pt x="1871" y="1113"/>
                  </a:lnTo>
                  <a:lnTo>
                    <a:pt x="1871" y="1114"/>
                  </a:lnTo>
                  <a:lnTo>
                    <a:pt x="1872" y="1119"/>
                  </a:lnTo>
                  <a:lnTo>
                    <a:pt x="1872" y="1122"/>
                  </a:lnTo>
                  <a:lnTo>
                    <a:pt x="1874" y="1127"/>
                  </a:lnTo>
                  <a:lnTo>
                    <a:pt x="1875" y="1132"/>
                  </a:lnTo>
                  <a:lnTo>
                    <a:pt x="1877" y="1139"/>
                  </a:lnTo>
                  <a:lnTo>
                    <a:pt x="1878" y="1145"/>
                  </a:lnTo>
                  <a:lnTo>
                    <a:pt x="1880" y="1152"/>
                  </a:lnTo>
                  <a:lnTo>
                    <a:pt x="1881" y="1160"/>
                  </a:lnTo>
                  <a:lnTo>
                    <a:pt x="1885" y="1169"/>
                  </a:lnTo>
                  <a:lnTo>
                    <a:pt x="1886" y="1178"/>
                  </a:lnTo>
                  <a:lnTo>
                    <a:pt x="1889" y="1188"/>
                  </a:lnTo>
                  <a:lnTo>
                    <a:pt x="1892" y="1199"/>
                  </a:lnTo>
                  <a:lnTo>
                    <a:pt x="1895" y="1211"/>
                  </a:lnTo>
                  <a:lnTo>
                    <a:pt x="1898" y="1222"/>
                  </a:lnTo>
                  <a:lnTo>
                    <a:pt x="1901" y="1234"/>
                  </a:lnTo>
                  <a:lnTo>
                    <a:pt x="1904" y="1247"/>
                  </a:lnTo>
                  <a:lnTo>
                    <a:pt x="1909" y="1260"/>
                  </a:lnTo>
                  <a:lnTo>
                    <a:pt x="1912" y="1273"/>
                  </a:lnTo>
                  <a:lnTo>
                    <a:pt x="1916" y="1288"/>
                  </a:lnTo>
                  <a:lnTo>
                    <a:pt x="1921" y="1302"/>
                  </a:lnTo>
                  <a:lnTo>
                    <a:pt x="1926" y="1317"/>
                  </a:lnTo>
                  <a:lnTo>
                    <a:pt x="1931" y="1331"/>
                  </a:lnTo>
                  <a:lnTo>
                    <a:pt x="1936" y="1347"/>
                  </a:lnTo>
                  <a:lnTo>
                    <a:pt x="1940" y="1362"/>
                  </a:lnTo>
                  <a:lnTo>
                    <a:pt x="1947" y="1379"/>
                  </a:lnTo>
                  <a:lnTo>
                    <a:pt x="1952" y="1394"/>
                  </a:lnTo>
                  <a:lnTo>
                    <a:pt x="1959" y="1410"/>
                  </a:lnTo>
                  <a:lnTo>
                    <a:pt x="1966" y="1427"/>
                  </a:lnTo>
                  <a:lnTo>
                    <a:pt x="1972" y="1444"/>
                  </a:lnTo>
                  <a:lnTo>
                    <a:pt x="1979" y="1461"/>
                  </a:lnTo>
                  <a:lnTo>
                    <a:pt x="1985" y="1477"/>
                  </a:lnTo>
                  <a:lnTo>
                    <a:pt x="1992" y="1494"/>
                  </a:lnTo>
                  <a:lnTo>
                    <a:pt x="1999" y="1511"/>
                  </a:lnTo>
                  <a:lnTo>
                    <a:pt x="2006" y="1527"/>
                  </a:lnTo>
                  <a:lnTo>
                    <a:pt x="2015" y="1544"/>
                  </a:lnTo>
                  <a:lnTo>
                    <a:pt x="2022" y="1561"/>
                  </a:lnTo>
                  <a:lnTo>
                    <a:pt x="2031" y="1579"/>
                  </a:lnTo>
                  <a:lnTo>
                    <a:pt x="2039" y="1595"/>
                  </a:lnTo>
                  <a:lnTo>
                    <a:pt x="2048" y="1612"/>
                  </a:lnTo>
                  <a:lnTo>
                    <a:pt x="2056" y="1628"/>
                  </a:lnTo>
                  <a:lnTo>
                    <a:pt x="2066" y="1646"/>
                  </a:lnTo>
                  <a:lnTo>
                    <a:pt x="2075" y="1662"/>
                  </a:lnTo>
                  <a:lnTo>
                    <a:pt x="2085" y="1679"/>
                  </a:lnTo>
                  <a:lnTo>
                    <a:pt x="2095" y="1695"/>
                  </a:lnTo>
                  <a:lnTo>
                    <a:pt x="2106" y="1711"/>
                  </a:lnTo>
                  <a:lnTo>
                    <a:pt x="2116" y="1726"/>
                  </a:lnTo>
                  <a:lnTo>
                    <a:pt x="2125" y="1741"/>
                  </a:lnTo>
                  <a:lnTo>
                    <a:pt x="2136" y="1756"/>
                  </a:lnTo>
                  <a:lnTo>
                    <a:pt x="2148" y="1772"/>
                  </a:lnTo>
                  <a:lnTo>
                    <a:pt x="2159" y="1786"/>
                  </a:lnTo>
                  <a:lnTo>
                    <a:pt x="2171" y="1800"/>
                  </a:lnTo>
                  <a:lnTo>
                    <a:pt x="2182" y="1813"/>
                  </a:lnTo>
                  <a:lnTo>
                    <a:pt x="2195" y="1827"/>
                  </a:lnTo>
                  <a:lnTo>
                    <a:pt x="2208" y="1840"/>
                  </a:lnTo>
                  <a:lnTo>
                    <a:pt x="2220" y="1852"/>
                  </a:lnTo>
                  <a:lnTo>
                    <a:pt x="2233" y="1864"/>
                  </a:lnTo>
                  <a:lnTo>
                    <a:pt x="2247" y="1876"/>
                  </a:lnTo>
                  <a:lnTo>
                    <a:pt x="2260" y="1885"/>
                  </a:lnTo>
                  <a:lnTo>
                    <a:pt x="2273" y="1896"/>
                  </a:lnTo>
                  <a:lnTo>
                    <a:pt x="2287" y="1906"/>
                  </a:lnTo>
                  <a:lnTo>
                    <a:pt x="2303" y="1916"/>
                  </a:lnTo>
                  <a:lnTo>
                    <a:pt x="2307" y="1918"/>
                  </a:lnTo>
                  <a:lnTo>
                    <a:pt x="2313" y="1922"/>
                  </a:lnTo>
                  <a:lnTo>
                    <a:pt x="2318" y="1925"/>
                  </a:lnTo>
                  <a:lnTo>
                    <a:pt x="2324" y="1928"/>
                  </a:lnTo>
                  <a:lnTo>
                    <a:pt x="2333" y="1933"/>
                  </a:lnTo>
                  <a:lnTo>
                    <a:pt x="2344" y="1938"/>
                  </a:lnTo>
                  <a:lnTo>
                    <a:pt x="2353" y="1941"/>
                  </a:lnTo>
                  <a:lnTo>
                    <a:pt x="2362" y="1945"/>
                  </a:lnTo>
                  <a:lnTo>
                    <a:pt x="2371" y="1948"/>
                  </a:lnTo>
                  <a:lnTo>
                    <a:pt x="2379" y="1951"/>
                  </a:lnTo>
                  <a:lnTo>
                    <a:pt x="2386" y="1952"/>
                  </a:lnTo>
                  <a:lnTo>
                    <a:pt x="2394" y="1953"/>
                  </a:lnTo>
                  <a:lnTo>
                    <a:pt x="2400" y="1953"/>
                  </a:lnTo>
                  <a:lnTo>
                    <a:pt x="2408" y="1954"/>
                  </a:lnTo>
                  <a:lnTo>
                    <a:pt x="2413" y="1953"/>
                  </a:lnTo>
                  <a:lnTo>
                    <a:pt x="2420" y="1953"/>
                  </a:lnTo>
                  <a:lnTo>
                    <a:pt x="2425" y="1952"/>
                  </a:lnTo>
                  <a:lnTo>
                    <a:pt x="2431" y="1951"/>
                  </a:lnTo>
                  <a:lnTo>
                    <a:pt x="2439" y="1945"/>
                  </a:lnTo>
                  <a:lnTo>
                    <a:pt x="2446" y="1939"/>
                  </a:lnTo>
                  <a:lnTo>
                    <a:pt x="2452" y="1929"/>
                  </a:lnTo>
                  <a:lnTo>
                    <a:pt x="2458" y="1921"/>
                  </a:lnTo>
                  <a:lnTo>
                    <a:pt x="2459" y="1914"/>
                  </a:lnTo>
                  <a:lnTo>
                    <a:pt x="2460" y="1908"/>
                  </a:lnTo>
                  <a:lnTo>
                    <a:pt x="2462" y="1902"/>
                  </a:lnTo>
                  <a:lnTo>
                    <a:pt x="2464" y="1896"/>
                  </a:lnTo>
                  <a:lnTo>
                    <a:pt x="2465" y="1889"/>
                  </a:lnTo>
                  <a:lnTo>
                    <a:pt x="2466" y="1882"/>
                  </a:lnTo>
                  <a:lnTo>
                    <a:pt x="2466" y="1875"/>
                  </a:lnTo>
                  <a:lnTo>
                    <a:pt x="2467" y="1868"/>
                  </a:lnTo>
                  <a:lnTo>
                    <a:pt x="2466" y="1859"/>
                  </a:lnTo>
                  <a:lnTo>
                    <a:pt x="2466" y="1850"/>
                  </a:lnTo>
                  <a:lnTo>
                    <a:pt x="2465" y="1842"/>
                  </a:lnTo>
                  <a:lnTo>
                    <a:pt x="2465" y="1834"/>
                  </a:lnTo>
                  <a:lnTo>
                    <a:pt x="2464" y="1824"/>
                  </a:lnTo>
                  <a:lnTo>
                    <a:pt x="2463" y="1815"/>
                  </a:lnTo>
                  <a:lnTo>
                    <a:pt x="2462" y="1807"/>
                  </a:lnTo>
                  <a:lnTo>
                    <a:pt x="2460" y="1798"/>
                  </a:lnTo>
                  <a:lnTo>
                    <a:pt x="2458" y="1788"/>
                  </a:lnTo>
                  <a:lnTo>
                    <a:pt x="2456" y="1778"/>
                  </a:lnTo>
                  <a:lnTo>
                    <a:pt x="2454" y="1768"/>
                  </a:lnTo>
                  <a:lnTo>
                    <a:pt x="2453" y="1758"/>
                  </a:lnTo>
                  <a:lnTo>
                    <a:pt x="2450" y="1748"/>
                  </a:lnTo>
                  <a:lnTo>
                    <a:pt x="2447" y="1738"/>
                  </a:lnTo>
                  <a:lnTo>
                    <a:pt x="2445" y="1728"/>
                  </a:lnTo>
                  <a:lnTo>
                    <a:pt x="2443" y="1718"/>
                  </a:lnTo>
                  <a:lnTo>
                    <a:pt x="2440" y="1707"/>
                  </a:lnTo>
                  <a:lnTo>
                    <a:pt x="2436" y="1696"/>
                  </a:lnTo>
                  <a:lnTo>
                    <a:pt x="2433" y="1685"/>
                  </a:lnTo>
                  <a:lnTo>
                    <a:pt x="2430" y="1675"/>
                  </a:lnTo>
                  <a:lnTo>
                    <a:pt x="2425" y="1664"/>
                  </a:lnTo>
                  <a:lnTo>
                    <a:pt x="2422" y="1653"/>
                  </a:lnTo>
                  <a:lnTo>
                    <a:pt x="2419" y="1642"/>
                  </a:lnTo>
                  <a:lnTo>
                    <a:pt x="2416" y="1633"/>
                  </a:lnTo>
                  <a:lnTo>
                    <a:pt x="2411" y="1622"/>
                  </a:lnTo>
                  <a:lnTo>
                    <a:pt x="2408" y="1611"/>
                  </a:lnTo>
                  <a:lnTo>
                    <a:pt x="2404" y="1600"/>
                  </a:lnTo>
                  <a:lnTo>
                    <a:pt x="2400" y="1590"/>
                  </a:lnTo>
                  <a:lnTo>
                    <a:pt x="2396" y="1580"/>
                  </a:lnTo>
                  <a:lnTo>
                    <a:pt x="2393" y="1570"/>
                  </a:lnTo>
                  <a:lnTo>
                    <a:pt x="2389" y="1560"/>
                  </a:lnTo>
                  <a:lnTo>
                    <a:pt x="2386" y="1550"/>
                  </a:lnTo>
                  <a:lnTo>
                    <a:pt x="2382" y="1540"/>
                  </a:lnTo>
                  <a:lnTo>
                    <a:pt x="2377" y="1530"/>
                  </a:lnTo>
                  <a:lnTo>
                    <a:pt x="2373" y="1520"/>
                  </a:lnTo>
                  <a:lnTo>
                    <a:pt x="2370" y="1511"/>
                  </a:lnTo>
                  <a:lnTo>
                    <a:pt x="2365" y="1501"/>
                  </a:lnTo>
                  <a:lnTo>
                    <a:pt x="2361" y="1491"/>
                  </a:lnTo>
                  <a:lnTo>
                    <a:pt x="2358" y="1483"/>
                  </a:lnTo>
                  <a:lnTo>
                    <a:pt x="2354" y="1475"/>
                  </a:lnTo>
                  <a:lnTo>
                    <a:pt x="2350" y="1466"/>
                  </a:lnTo>
                  <a:lnTo>
                    <a:pt x="2347" y="1459"/>
                  </a:lnTo>
                  <a:lnTo>
                    <a:pt x="2342" y="1450"/>
                  </a:lnTo>
                  <a:lnTo>
                    <a:pt x="2339" y="1443"/>
                  </a:lnTo>
                  <a:lnTo>
                    <a:pt x="2336" y="1436"/>
                  </a:lnTo>
                  <a:lnTo>
                    <a:pt x="2332" y="1428"/>
                  </a:lnTo>
                  <a:lnTo>
                    <a:pt x="2329" y="1421"/>
                  </a:lnTo>
                  <a:lnTo>
                    <a:pt x="2327" y="1416"/>
                  </a:lnTo>
                  <a:lnTo>
                    <a:pt x="2321" y="1407"/>
                  </a:lnTo>
                  <a:lnTo>
                    <a:pt x="2317" y="1398"/>
                  </a:lnTo>
                  <a:lnTo>
                    <a:pt x="2312" y="1390"/>
                  </a:lnTo>
                  <a:lnTo>
                    <a:pt x="2307" y="1382"/>
                  </a:lnTo>
                  <a:lnTo>
                    <a:pt x="2301" y="1373"/>
                  </a:lnTo>
                  <a:lnTo>
                    <a:pt x="2295" y="1365"/>
                  </a:lnTo>
                  <a:lnTo>
                    <a:pt x="2289" y="1357"/>
                  </a:lnTo>
                  <a:lnTo>
                    <a:pt x="2283" y="1349"/>
                  </a:lnTo>
                  <a:lnTo>
                    <a:pt x="2275" y="1340"/>
                  </a:lnTo>
                  <a:lnTo>
                    <a:pt x="2268" y="1333"/>
                  </a:lnTo>
                  <a:lnTo>
                    <a:pt x="2260" y="1324"/>
                  </a:lnTo>
                  <a:lnTo>
                    <a:pt x="2254" y="1316"/>
                  </a:lnTo>
                  <a:lnTo>
                    <a:pt x="2246" y="1307"/>
                  </a:lnTo>
                  <a:lnTo>
                    <a:pt x="2238" y="1300"/>
                  </a:lnTo>
                  <a:lnTo>
                    <a:pt x="2231" y="1291"/>
                  </a:lnTo>
                  <a:lnTo>
                    <a:pt x="2223" y="1283"/>
                  </a:lnTo>
                  <a:lnTo>
                    <a:pt x="2213" y="1273"/>
                  </a:lnTo>
                  <a:lnTo>
                    <a:pt x="2204" y="1266"/>
                  </a:lnTo>
                  <a:lnTo>
                    <a:pt x="2195" y="1257"/>
                  </a:lnTo>
                  <a:lnTo>
                    <a:pt x="2187" y="1249"/>
                  </a:lnTo>
                  <a:lnTo>
                    <a:pt x="2178" y="1241"/>
                  </a:lnTo>
                  <a:lnTo>
                    <a:pt x="2169" y="1233"/>
                  </a:lnTo>
                  <a:lnTo>
                    <a:pt x="2160" y="1224"/>
                  </a:lnTo>
                  <a:lnTo>
                    <a:pt x="2152" y="1218"/>
                  </a:lnTo>
                  <a:lnTo>
                    <a:pt x="2142" y="1209"/>
                  </a:lnTo>
                  <a:lnTo>
                    <a:pt x="2133" y="1201"/>
                  </a:lnTo>
                  <a:lnTo>
                    <a:pt x="2124" y="1194"/>
                  </a:lnTo>
                  <a:lnTo>
                    <a:pt x="2116" y="1187"/>
                  </a:lnTo>
                  <a:lnTo>
                    <a:pt x="2106" y="1179"/>
                  </a:lnTo>
                  <a:lnTo>
                    <a:pt x="2097" y="1172"/>
                  </a:lnTo>
                  <a:lnTo>
                    <a:pt x="2088" y="1165"/>
                  </a:lnTo>
                  <a:lnTo>
                    <a:pt x="2079" y="1159"/>
                  </a:lnTo>
                  <a:lnTo>
                    <a:pt x="2070" y="1151"/>
                  </a:lnTo>
                  <a:lnTo>
                    <a:pt x="2061" y="1144"/>
                  </a:lnTo>
                  <a:lnTo>
                    <a:pt x="2052" y="1138"/>
                  </a:lnTo>
                  <a:lnTo>
                    <a:pt x="2043" y="1131"/>
                  </a:lnTo>
                  <a:lnTo>
                    <a:pt x="2033" y="1125"/>
                  </a:lnTo>
                  <a:lnTo>
                    <a:pt x="2026" y="1118"/>
                  </a:lnTo>
                  <a:lnTo>
                    <a:pt x="2017" y="1111"/>
                  </a:lnTo>
                  <a:lnTo>
                    <a:pt x="2009" y="1106"/>
                  </a:lnTo>
                  <a:lnTo>
                    <a:pt x="2001" y="1099"/>
                  </a:lnTo>
                  <a:lnTo>
                    <a:pt x="1993" y="1094"/>
                  </a:lnTo>
                  <a:lnTo>
                    <a:pt x="1985" y="1088"/>
                  </a:lnTo>
                  <a:lnTo>
                    <a:pt x="1979" y="1084"/>
                  </a:lnTo>
                  <a:lnTo>
                    <a:pt x="1971" y="1079"/>
                  </a:lnTo>
                  <a:lnTo>
                    <a:pt x="1964" y="1074"/>
                  </a:lnTo>
                  <a:lnTo>
                    <a:pt x="1958" y="1070"/>
                  </a:lnTo>
                  <a:lnTo>
                    <a:pt x="1952" y="1067"/>
                  </a:lnTo>
                  <a:lnTo>
                    <a:pt x="1946" y="1061"/>
                  </a:lnTo>
                  <a:lnTo>
                    <a:pt x="1939" y="1057"/>
                  </a:lnTo>
                  <a:lnTo>
                    <a:pt x="1934" y="1053"/>
                  </a:lnTo>
                  <a:lnTo>
                    <a:pt x="1928" y="1050"/>
                  </a:lnTo>
                  <a:lnTo>
                    <a:pt x="1918" y="1044"/>
                  </a:lnTo>
                  <a:lnTo>
                    <a:pt x="1912" y="1039"/>
                  </a:lnTo>
                  <a:lnTo>
                    <a:pt x="1904" y="1035"/>
                  </a:lnTo>
                  <a:lnTo>
                    <a:pt x="1901" y="1033"/>
                  </a:lnTo>
                  <a:lnTo>
                    <a:pt x="1898" y="1030"/>
                  </a:lnTo>
                  <a:lnTo>
                    <a:pt x="1898" y="1030"/>
                  </a:lnTo>
                  <a:lnTo>
                    <a:pt x="1898" y="1028"/>
                  </a:lnTo>
                  <a:lnTo>
                    <a:pt x="1899" y="1023"/>
                  </a:lnTo>
                  <a:lnTo>
                    <a:pt x="1899" y="1017"/>
                  </a:lnTo>
                  <a:lnTo>
                    <a:pt x="1901" y="1013"/>
                  </a:lnTo>
                  <a:lnTo>
                    <a:pt x="1902" y="1007"/>
                  </a:lnTo>
                  <a:lnTo>
                    <a:pt x="1904" y="1002"/>
                  </a:lnTo>
                  <a:lnTo>
                    <a:pt x="1905" y="994"/>
                  </a:lnTo>
                  <a:lnTo>
                    <a:pt x="1908" y="987"/>
                  </a:lnTo>
                  <a:lnTo>
                    <a:pt x="1909" y="978"/>
                  </a:lnTo>
                  <a:lnTo>
                    <a:pt x="1911" y="970"/>
                  </a:lnTo>
                  <a:lnTo>
                    <a:pt x="1912" y="959"/>
                  </a:lnTo>
                  <a:lnTo>
                    <a:pt x="1914" y="949"/>
                  </a:lnTo>
                  <a:lnTo>
                    <a:pt x="1915" y="938"/>
                  </a:lnTo>
                  <a:lnTo>
                    <a:pt x="1917" y="929"/>
                  </a:lnTo>
                  <a:lnTo>
                    <a:pt x="1917" y="915"/>
                  </a:lnTo>
                  <a:lnTo>
                    <a:pt x="1920" y="903"/>
                  </a:lnTo>
                  <a:lnTo>
                    <a:pt x="1920" y="890"/>
                  </a:lnTo>
                  <a:lnTo>
                    <a:pt x="1922" y="878"/>
                  </a:lnTo>
                  <a:lnTo>
                    <a:pt x="1922" y="864"/>
                  </a:lnTo>
                  <a:lnTo>
                    <a:pt x="1922" y="851"/>
                  </a:lnTo>
                  <a:lnTo>
                    <a:pt x="1922" y="837"/>
                  </a:lnTo>
                  <a:lnTo>
                    <a:pt x="1923" y="822"/>
                  </a:lnTo>
                  <a:lnTo>
                    <a:pt x="1922" y="807"/>
                  </a:lnTo>
                  <a:lnTo>
                    <a:pt x="1922" y="792"/>
                  </a:lnTo>
                  <a:lnTo>
                    <a:pt x="1921" y="776"/>
                  </a:lnTo>
                  <a:lnTo>
                    <a:pt x="1920" y="762"/>
                  </a:lnTo>
                  <a:lnTo>
                    <a:pt x="1917" y="747"/>
                  </a:lnTo>
                  <a:lnTo>
                    <a:pt x="1915" y="732"/>
                  </a:lnTo>
                  <a:lnTo>
                    <a:pt x="1913" y="716"/>
                  </a:lnTo>
                  <a:lnTo>
                    <a:pt x="1911" y="701"/>
                  </a:lnTo>
                  <a:lnTo>
                    <a:pt x="1906" y="684"/>
                  </a:lnTo>
                  <a:lnTo>
                    <a:pt x="1902" y="668"/>
                  </a:lnTo>
                  <a:lnTo>
                    <a:pt x="1897" y="652"/>
                  </a:lnTo>
                  <a:lnTo>
                    <a:pt x="1892" y="636"/>
                  </a:lnTo>
                  <a:lnTo>
                    <a:pt x="1886" y="620"/>
                  </a:lnTo>
                  <a:lnTo>
                    <a:pt x="1879" y="605"/>
                  </a:lnTo>
                  <a:lnTo>
                    <a:pt x="1871" y="589"/>
                  </a:lnTo>
                  <a:lnTo>
                    <a:pt x="1865" y="575"/>
                  </a:lnTo>
                  <a:lnTo>
                    <a:pt x="1855" y="560"/>
                  </a:lnTo>
                  <a:lnTo>
                    <a:pt x="1846" y="545"/>
                  </a:lnTo>
                  <a:lnTo>
                    <a:pt x="1836" y="530"/>
                  </a:lnTo>
                  <a:lnTo>
                    <a:pt x="1826" y="517"/>
                  </a:lnTo>
                  <a:lnTo>
                    <a:pt x="1814" y="503"/>
                  </a:lnTo>
                  <a:lnTo>
                    <a:pt x="1802" y="488"/>
                  </a:lnTo>
                  <a:lnTo>
                    <a:pt x="1789" y="475"/>
                  </a:lnTo>
                  <a:lnTo>
                    <a:pt x="1776" y="463"/>
                  </a:lnTo>
                  <a:lnTo>
                    <a:pt x="1760" y="450"/>
                  </a:lnTo>
                  <a:lnTo>
                    <a:pt x="1744" y="437"/>
                  </a:lnTo>
                  <a:lnTo>
                    <a:pt x="1727" y="425"/>
                  </a:lnTo>
                  <a:lnTo>
                    <a:pt x="1710" y="414"/>
                  </a:lnTo>
                  <a:lnTo>
                    <a:pt x="1691" y="403"/>
                  </a:lnTo>
                  <a:lnTo>
                    <a:pt x="1672" y="393"/>
                  </a:lnTo>
                  <a:lnTo>
                    <a:pt x="1651" y="383"/>
                  </a:lnTo>
                  <a:lnTo>
                    <a:pt x="1631" y="376"/>
                  </a:lnTo>
                  <a:lnTo>
                    <a:pt x="1606" y="366"/>
                  </a:lnTo>
                  <a:lnTo>
                    <a:pt x="1582" y="359"/>
                  </a:lnTo>
                  <a:lnTo>
                    <a:pt x="1557" y="352"/>
                  </a:lnTo>
                  <a:lnTo>
                    <a:pt x="1532" y="346"/>
                  </a:lnTo>
                  <a:lnTo>
                    <a:pt x="1505" y="341"/>
                  </a:lnTo>
                  <a:lnTo>
                    <a:pt x="1475" y="336"/>
                  </a:lnTo>
                  <a:lnTo>
                    <a:pt x="1447" y="333"/>
                  </a:lnTo>
                  <a:lnTo>
                    <a:pt x="1417" y="331"/>
                  </a:lnTo>
                  <a:lnTo>
                    <a:pt x="1416" y="329"/>
                  </a:lnTo>
                  <a:lnTo>
                    <a:pt x="1416" y="326"/>
                  </a:lnTo>
                  <a:lnTo>
                    <a:pt x="1416" y="322"/>
                  </a:lnTo>
                  <a:lnTo>
                    <a:pt x="1416" y="317"/>
                  </a:lnTo>
                  <a:lnTo>
                    <a:pt x="1415" y="309"/>
                  </a:lnTo>
                  <a:lnTo>
                    <a:pt x="1414" y="300"/>
                  </a:lnTo>
                  <a:lnTo>
                    <a:pt x="1413" y="290"/>
                  </a:lnTo>
                  <a:lnTo>
                    <a:pt x="1412" y="280"/>
                  </a:lnTo>
                  <a:lnTo>
                    <a:pt x="1409" y="274"/>
                  </a:lnTo>
                  <a:lnTo>
                    <a:pt x="1408" y="267"/>
                  </a:lnTo>
                  <a:lnTo>
                    <a:pt x="1407" y="261"/>
                  </a:lnTo>
                  <a:lnTo>
                    <a:pt x="1406" y="255"/>
                  </a:lnTo>
                  <a:lnTo>
                    <a:pt x="1404" y="249"/>
                  </a:lnTo>
                  <a:lnTo>
                    <a:pt x="1403" y="242"/>
                  </a:lnTo>
                  <a:lnTo>
                    <a:pt x="1401" y="236"/>
                  </a:lnTo>
                  <a:lnTo>
                    <a:pt x="1399" y="229"/>
                  </a:lnTo>
                  <a:lnTo>
                    <a:pt x="1397" y="221"/>
                  </a:lnTo>
                  <a:lnTo>
                    <a:pt x="1395" y="214"/>
                  </a:lnTo>
                  <a:lnTo>
                    <a:pt x="1393" y="206"/>
                  </a:lnTo>
                  <a:lnTo>
                    <a:pt x="1391" y="199"/>
                  </a:lnTo>
                  <a:lnTo>
                    <a:pt x="1387" y="192"/>
                  </a:lnTo>
                  <a:lnTo>
                    <a:pt x="1385" y="185"/>
                  </a:lnTo>
                  <a:lnTo>
                    <a:pt x="1382" y="178"/>
                  </a:lnTo>
                  <a:lnTo>
                    <a:pt x="1380" y="171"/>
                  </a:lnTo>
                  <a:lnTo>
                    <a:pt x="1375" y="162"/>
                  </a:lnTo>
                  <a:lnTo>
                    <a:pt x="1372" y="155"/>
                  </a:lnTo>
                  <a:lnTo>
                    <a:pt x="1368" y="147"/>
                  </a:lnTo>
                  <a:lnTo>
                    <a:pt x="1364" y="140"/>
                  </a:lnTo>
                  <a:lnTo>
                    <a:pt x="1359" y="133"/>
                  </a:lnTo>
                  <a:lnTo>
                    <a:pt x="1355" y="125"/>
                  </a:lnTo>
                  <a:lnTo>
                    <a:pt x="1350" y="117"/>
                  </a:lnTo>
                  <a:lnTo>
                    <a:pt x="1346" y="111"/>
                  </a:lnTo>
                  <a:lnTo>
                    <a:pt x="1340" y="103"/>
                  </a:lnTo>
                  <a:lnTo>
                    <a:pt x="1335" y="97"/>
                  </a:lnTo>
                  <a:lnTo>
                    <a:pt x="1329" y="89"/>
                  </a:lnTo>
                  <a:lnTo>
                    <a:pt x="1324" y="82"/>
                  </a:lnTo>
                  <a:lnTo>
                    <a:pt x="1317" y="76"/>
                  </a:lnTo>
                  <a:lnTo>
                    <a:pt x="1311" y="69"/>
                  </a:lnTo>
                  <a:lnTo>
                    <a:pt x="1304" y="64"/>
                  </a:lnTo>
                  <a:lnTo>
                    <a:pt x="1299" y="58"/>
                  </a:lnTo>
                  <a:lnTo>
                    <a:pt x="1291" y="52"/>
                  </a:lnTo>
                  <a:lnTo>
                    <a:pt x="1283" y="46"/>
                  </a:lnTo>
                  <a:lnTo>
                    <a:pt x="1276" y="41"/>
                  </a:lnTo>
                  <a:lnTo>
                    <a:pt x="1268" y="36"/>
                  </a:lnTo>
                  <a:lnTo>
                    <a:pt x="1259" y="31"/>
                  </a:lnTo>
                  <a:lnTo>
                    <a:pt x="1251" y="26"/>
                  </a:lnTo>
                  <a:lnTo>
                    <a:pt x="1242" y="23"/>
                  </a:lnTo>
                  <a:lnTo>
                    <a:pt x="1233" y="20"/>
                  </a:lnTo>
                  <a:lnTo>
                    <a:pt x="1222" y="16"/>
                  </a:lnTo>
                  <a:lnTo>
                    <a:pt x="1212" y="12"/>
                  </a:lnTo>
                  <a:lnTo>
                    <a:pt x="1202" y="9"/>
                  </a:lnTo>
                  <a:lnTo>
                    <a:pt x="1193" y="8"/>
                  </a:lnTo>
                  <a:lnTo>
                    <a:pt x="1180" y="5"/>
                  </a:lnTo>
                  <a:lnTo>
                    <a:pt x="1170" y="3"/>
                  </a:lnTo>
                  <a:lnTo>
                    <a:pt x="1157" y="2"/>
                  </a:lnTo>
                  <a:lnTo>
                    <a:pt x="1147" y="2"/>
                  </a:lnTo>
                  <a:lnTo>
                    <a:pt x="1133" y="1"/>
                  </a:lnTo>
                  <a:lnTo>
                    <a:pt x="1120" y="0"/>
                  </a:lnTo>
                  <a:lnTo>
                    <a:pt x="1108" y="0"/>
                  </a:lnTo>
                  <a:lnTo>
                    <a:pt x="1097" y="1"/>
                  </a:lnTo>
                  <a:lnTo>
                    <a:pt x="1085" y="1"/>
                  </a:lnTo>
                  <a:lnTo>
                    <a:pt x="1074" y="2"/>
                  </a:lnTo>
                  <a:lnTo>
                    <a:pt x="1063" y="3"/>
                  </a:lnTo>
                  <a:lnTo>
                    <a:pt x="1053" y="6"/>
                  </a:lnTo>
                  <a:lnTo>
                    <a:pt x="1043" y="6"/>
                  </a:lnTo>
                  <a:lnTo>
                    <a:pt x="1033" y="8"/>
                  </a:lnTo>
                  <a:lnTo>
                    <a:pt x="1023" y="9"/>
                  </a:lnTo>
                  <a:lnTo>
                    <a:pt x="1014" y="12"/>
                  </a:lnTo>
                  <a:lnTo>
                    <a:pt x="1004" y="13"/>
                  </a:lnTo>
                  <a:lnTo>
                    <a:pt x="994" y="16"/>
                  </a:lnTo>
                  <a:lnTo>
                    <a:pt x="986" y="19"/>
                  </a:lnTo>
                  <a:lnTo>
                    <a:pt x="978" y="22"/>
                  </a:lnTo>
                  <a:lnTo>
                    <a:pt x="968" y="24"/>
                  </a:lnTo>
                  <a:lnTo>
                    <a:pt x="960" y="28"/>
                  </a:lnTo>
                  <a:lnTo>
                    <a:pt x="952" y="31"/>
                  </a:lnTo>
                  <a:lnTo>
                    <a:pt x="945" y="34"/>
                  </a:lnTo>
                  <a:lnTo>
                    <a:pt x="936" y="37"/>
                  </a:lnTo>
                  <a:lnTo>
                    <a:pt x="929" y="41"/>
                  </a:lnTo>
                  <a:lnTo>
                    <a:pt x="922" y="44"/>
                  </a:lnTo>
                  <a:lnTo>
                    <a:pt x="916" y="48"/>
                  </a:lnTo>
                  <a:lnTo>
                    <a:pt x="908" y="52"/>
                  </a:lnTo>
                  <a:lnTo>
                    <a:pt x="901" y="55"/>
                  </a:lnTo>
                  <a:lnTo>
                    <a:pt x="895" y="59"/>
                  </a:lnTo>
                  <a:lnTo>
                    <a:pt x="889" y="64"/>
                  </a:lnTo>
                  <a:lnTo>
                    <a:pt x="883" y="67"/>
                  </a:lnTo>
                  <a:lnTo>
                    <a:pt x="877" y="71"/>
                  </a:lnTo>
                  <a:lnTo>
                    <a:pt x="872" y="76"/>
                  </a:lnTo>
                  <a:lnTo>
                    <a:pt x="867" y="80"/>
                  </a:lnTo>
                  <a:lnTo>
                    <a:pt x="861" y="83"/>
                  </a:lnTo>
                  <a:lnTo>
                    <a:pt x="856" y="88"/>
                  </a:lnTo>
                  <a:lnTo>
                    <a:pt x="851" y="91"/>
                  </a:lnTo>
                  <a:lnTo>
                    <a:pt x="847" y="95"/>
                  </a:lnTo>
                  <a:lnTo>
                    <a:pt x="837" y="103"/>
                  </a:lnTo>
                  <a:lnTo>
                    <a:pt x="830" y="112"/>
                  </a:lnTo>
                  <a:lnTo>
                    <a:pt x="822" y="118"/>
                  </a:lnTo>
                  <a:lnTo>
                    <a:pt x="816" y="126"/>
                  </a:lnTo>
                  <a:lnTo>
                    <a:pt x="809" y="133"/>
                  </a:lnTo>
                  <a:lnTo>
                    <a:pt x="806" y="140"/>
                  </a:lnTo>
                  <a:lnTo>
                    <a:pt x="801" y="146"/>
                  </a:lnTo>
                  <a:lnTo>
                    <a:pt x="797" y="151"/>
                  </a:lnTo>
                  <a:lnTo>
                    <a:pt x="793" y="156"/>
                  </a:lnTo>
                  <a:lnTo>
                    <a:pt x="792" y="160"/>
                  </a:lnTo>
                  <a:lnTo>
                    <a:pt x="787" y="165"/>
                  </a:lnTo>
                  <a:lnTo>
                    <a:pt x="787" y="169"/>
                  </a:lnTo>
                  <a:lnTo>
                    <a:pt x="785" y="165"/>
                  </a:lnTo>
                  <a:lnTo>
                    <a:pt x="782" y="160"/>
                  </a:lnTo>
                  <a:lnTo>
                    <a:pt x="779" y="156"/>
                  </a:lnTo>
                  <a:lnTo>
                    <a:pt x="775" y="151"/>
                  </a:lnTo>
                  <a:lnTo>
                    <a:pt x="772" y="146"/>
                  </a:lnTo>
                  <a:lnTo>
                    <a:pt x="769" y="140"/>
                  </a:lnTo>
                  <a:lnTo>
                    <a:pt x="763" y="133"/>
                  </a:lnTo>
                  <a:lnTo>
                    <a:pt x="758" y="126"/>
                  </a:lnTo>
                  <a:lnTo>
                    <a:pt x="751" y="120"/>
                  </a:lnTo>
                  <a:lnTo>
                    <a:pt x="746" y="113"/>
                  </a:lnTo>
                  <a:lnTo>
                    <a:pt x="738" y="105"/>
                  </a:lnTo>
                  <a:lnTo>
                    <a:pt x="730" y="98"/>
                  </a:lnTo>
                  <a:lnTo>
                    <a:pt x="723" y="90"/>
                  </a:lnTo>
                  <a:lnTo>
                    <a:pt x="715" y="83"/>
                  </a:lnTo>
                  <a:lnTo>
                    <a:pt x="705" y="76"/>
                  </a:lnTo>
                  <a:lnTo>
                    <a:pt x="695" y="68"/>
                  </a:lnTo>
                  <a:lnTo>
                    <a:pt x="690" y="65"/>
                  </a:lnTo>
                  <a:lnTo>
                    <a:pt x="684" y="61"/>
                  </a:lnTo>
                  <a:lnTo>
                    <a:pt x="679" y="58"/>
                  </a:lnTo>
                  <a:lnTo>
                    <a:pt x="675" y="55"/>
                  </a:lnTo>
                  <a:lnTo>
                    <a:pt x="668" y="52"/>
                  </a:lnTo>
                  <a:lnTo>
                    <a:pt x="663" y="48"/>
                  </a:lnTo>
                  <a:lnTo>
                    <a:pt x="656" y="46"/>
                  </a:lnTo>
                  <a:lnTo>
                    <a:pt x="651" y="44"/>
                  </a:lnTo>
                  <a:lnTo>
                    <a:pt x="644" y="41"/>
                  </a:lnTo>
                  <a:lnTo>
                    <a:pt x="638" y="40"/>
                  </a:lnTo>
                  <a:lnTo>
                    <a:pt x="632" y="37"/>
                  </a:lnTo>
                  <a:lnTo>
                    <a:pt x="626" y="36"/>
                  </a:lnTo>
                  <a:lnTo>
                    <a:pt x="619" y="33"/>
                  </a:lnTo>
                  <a:lnTo>
                    <a:pt x="612" y="32"/>
                  </a:lnTo>
                  <a:lnTo>
                    <a:pt x="606" y="30"/>
                  </a:lnTo>
                  <a:lnTo>
                    <a:pt x="599" y="30"/>
                  </a:lnTo>
                  <a:lnTo>
                    <a:pt x="591" y="29"/>
                  </a:lnTo>
                  <a:lnTo>
                    <a:pt x="585" y="29"/>
                  </a:lnTo>
                  <a:lnTo>
                    <a:pt x="577" y="29"/>
                  </a:lnTo>
                  <a:lnTo>
                    <a:pt x="571" y="29"/>
                  </a:lnTo>
                  <a:lnTo>
                    <a:pt x="562" y="29"/>
                  </a:lnTo>
                  <a:lnTo>
                    <a:pt x="555" y="29"/>
                  </a:lnTo>
                  <a:lnTo>
                    <a:pt x="547" y="29"/>
                  </a:lnTo>
                  <a:lnTo>
                    <a:pt x="540" y="31"/>
                  </a:lnTo>
                  <a:lnTo>
                    <a:pt x="531" y="32"/>
                  </a:lnTo>
                  <a:lnTo>
                    <a:pt x="524" y="34"/>
                  </a:lnTo>
                  <a:lnTo>
                    <a:pt x="516" y="36"/>
                  </a:lnTo>
                  <a:lnTo>
                    <a:pt x="508" y="40"/>
                  </a:lnTo>
                  <a:lnTo>
                    <a:pt x="498" y="42"/>
                  </a:lnTo>
                  <a:lnTo>
                    <a:pt x="491" y="44"/>
                  </a:lnTo>
                  <a:lnTo>
                    <a:pt x="482" y="46"/>
                  </a:lnTo>
                  <a:lnTo>
                    <a:pt x="475" y="49"/>
                  </a:lnTo>
                  <a:lnTo>
                    <a:pt x="468" y="53"/>
                  </a:lnTo>
                  <a:lnTo>
                    <a:pt x="461" y="56"/>
                  </a:lnTo>
                  <a:lnTo>
                    <a:pt x="453" y="59"/>
                  </a:lnTo>
                  <a:lnTo>
                    <a:pt x="447" y="63"/>
                  </a:lnTo>
                  <a:lnTo>
                    <a:pt x="440" y="66"/>
                  </a:lnTo>
                  <a:lnTo>
                    <a:pt x="435" y="69"/>
                  </a:lnTo>
                  <a:lnTo>
                    <a:pt x="428" y="72"/>
                  </a:lnTo>
                  <a:lnTo>
                    <a:pt x="423" y="77"/>
                  </a:lnTo>
                  <a:lnTo>
                    <a:pt x="415" y="80"/>
                  </a:lnTo>
                  <a:lnTo>
                    <a:pt x="410" y="84"/>
                  </a:lnTo>
                  <a:lnTo>
                    <a:pt x="405" y="89"/>
                  </a:lnTo>
                  <a:lnTo>
                    <a:pt x="400" y="93"/>
                  </a:lnTo>
                  <a:lnTo>
                    <a:pt x="394" y="97"/>
                  </a:lnTo>
                  <a:lnTo>
                    <a:pt x="390" y="101"/>
                  </a:lnTo>
                  <a:lnTo>
                    <a:pt x="384" y="105"/>
                  </a:lnTo>
                  <a:lnTo>
                    <a:pt x="381" y="110"/>
                  </a:lnTo>
                  <a:lnTo>
                    <a:pt x="371" y="117"/>
                  </a:lnTo>
                  <a:lnTo>
                    <a:pt x="365" y="127"/>
                  </a:lnTo>
                  <a:lnTo>
                    <a:pt x="357" y="135"/>
                  </a:lnTo>
                  <a:lnTo>
                    <a:pt x="351" y="144"/>
                  </a:lnTo>
                  <a:lnTo>
                    <a:pt x="344" y="152"/>
                  </a:lnTo>
                  <a:lnTo>
                    <a:pt x="340" y="161"/>
                  </a:lnTo>
                  <a:lnTo>
                    <a:pt x="333" y="169"/>
                  </a:lnTo>
                  <a:lnTo>
                    <a:pt x="329" y="176"/>
                  </a:lnTo>
                  <a:lnTo>
                    <a:pt x="324" y="184"/>
                  </a:lnTo>
                  <a:lnTo>
                    <a:pt x="321" y="192"/>
                  </a:lnTo>
                  <a:lnTo>
                    <a:pt x="317" y="198"/>
                  </a:lnTo>
                  <a:lnTo>
                    <a:pt x="313" y="206"/>
                  </a:lnTo>
                  <a:lnTo>
                    <a:pt x="311" y="213"/>
                  </a:lnTo>
                  <a:lnTo>
                    <a:pt x="310" y="219"/>
                  </a:lnTo>
                  <a:lnTo>
                    <a:pt x="307" y="229"/>
                  </a:lnTo>
                  <a:lnTo>
                    <a:pt x="306" y="237"/>
                  </a:lnTo>
                  <a:lnTo>
                    <a:pt x="305" y="242"/>
                  </a:lnTo>
                  <a:lnTo>
                    <a:pt x="305" y="244"/>
                  </a:lnTo>
                  <a:lnTo>
                    <a:pt x="302" y="243"/>
                  </a:lnTo>
                  <a:lnTo>
                    <a:pt x="298" y="242"/>
                  </a:lnTo>
                  <a:lnTo>
                    <a:pt x="291" y="240"/>
                  </a:lnTo>
                  <a:lnTo>
                    <a:pt x="283" y="239"/>
                  </a:lnTo>
                  <a:lnTo>
                    <a:pt x="276" y="238"/>
                  </a:lnTo>
                  <a:lnTo>
                    <a:pt x="271" y="237"/>
                  </a:lnTo>
                  <a:lnTo>
                    <a:pt x="264" y="236"/>
                  </a:lnTo>
                  <a:lnTo>
                    <a:pt x="257" y="236"/>
                  </a:lnTo>
                  <a:lnTo>
                    <a:pt x="250" y="234"/>
                  </a:lnTo>
                  <a:lnTo>
                    <a:pt x="242" y="233"/>
                  </a:lnTo>
                  <a:lnTo>
                    <a:pt x="234" y="233"/>
                  </a:lnTo>
                  <a:lnTo>
                    <a:pt x="227" y="233"/>
                  </a:lnTo>
                  <a:lnTo>
                    <a:pt x="217" y="232"/>
                  </a:lnTo>
                  <a:lnTo>
                    <a:pt x="208" y="232"/>
                  </a:lnTo>
                  <a:lnTo>
                    <a:pt x="198" y="232"/>
                  </a:lnTo>
                  <a:lnTo>
                    <a:pt x="188" y="232"/>
                  </a:lnTo>
                  <a:lnTo>
                    <a:pt x="178" y="232"/>
                  </a:lnTo>
                  <a:lnTo>
                    <a:pt x="168" y="233"/>
                  </a:lnTo>
                  <a:lnTo>
                    <a:pt x="158" y="234"/>
                  </a:lnTo>
                  <a:lnTo>
                    <a:pt x="148" y="237"/>
                  </a:lnTo>
                  <a:lnTo>
                    <a:pt x="137" y="238"/>
                  </a:lnTo>
                  <a:lnTo>
                    <a:pt x="126" y="240"/>
                  </a:lnTo>
                  <a:lnTo>
                    <a:pt x="115" y="242"/>
                  </a:lnTo>
                  <a:lnTo>
                    <a:pt x="104" y="245"/>
                  </a:lnTo>
                  <a:lnTo>
                    <a:pt x="92" y="249"/>
                  </a:lnTo>
                  <a:lnTo>
                    <a:pt x="82" y="252"/>
                  </a:lnTo>
                  <a:lnTo>
                    <a:pt x="70" y="256"/>
                  </a:lnTo>
                  <a:lnTo>
                    <a:pt x="60" y="262"/>
                  </a:lnTo>
                  <a:lnTo>
                    <a:pt x="48" y="265"/>
                  </a:lnTo>
                  <a:lnTo>
                    <a:pt x="40" y="272"/>
                  </a:lnTo>
                  <a:lnTo>
                    <a:pt x="31" y="278"/>
                  </a:lnTo>
                  <a:lnTo>
                    <a:pt x="24" y="287"/>
                  </a:lnTo>
                  <a:lnTo>
                    <a:pt x="18" y="294"/>
                  </a:lnTo>
                  <a:lnTo>
                    <a:pt x="12" y="303"/>
                  </a:lnTo>
                  <a:lnTo>
                    <a:pt x="8" y="313"/>
                  </a:lnTo>
                  <a:lnTo>
                    <a:pt x="6" y="323"/>
                  </a:lnTo>
                  <a:lnTo>
                    <a:pt x="2" y="333"/>
                  </a:lnTo>
                  <a:lnTo>
                    <a:pt x="1" y="343"/>
                  </a:lnTo>
                  <a:lnTo>
                    <a:pt x="0" y="354"/>
                  </a:lnTo>
                  <a:lnTo>
                    <a:pt x="0" y="365"/>
                  </a:lnTo>
                  <a:lnTo>
                    <a:pt x="0" y="375"/>
                  </a:lnTo>
                  <a:lnTo>
                    <a:pt x="1" y="387"/>
                  </a:lnTo>
                  <a:lnTo>
                    <a:pt x="2" y="398"/>
                  </a:lnTo>
                  <a:lnTo>
                    <a:pt x="6" y="410"/>
                  </a:lnTo>
                  <a:lnTo>
                    <a:pt x="7" y="419"/>
                  </a:lnTo>
                  <a:lnTo>
                    <a:pt x="9" y="429"/>
                  </a:lnTo>
                  <a:lnTo>
                    <a:pt x="12" y="439"/>
                  </a:lnTo>
                  <a:lnTo>
                    <a:pt x="15" y="450"/>
                  </a:lnTo>
                  <a:lnTo>
                    <a:pt x="18" y="459"/>
                  </a:lnTo>
                  <a:lnTo>
                    <a:pt x="21" y="469"/>
                  </a:lnTo>
                  <a:lnTo>
                    <a:pt x="24" y="476"/>
                  </a:lnTo>
                  <a:lnTo>
                    <a:pt x="28" y="485"/>
                  </a:lnTo>
                  <a:lnTo>
                    <a:pt x="30" y="492"/>
                  </a:lnTo>
                  <a:lnTo>
                    <a:pt x="33" y="498"/>
                  </a:lnTo>
                  <a:lnTo>
                    <a:pt x="35" y="504"/>
                  </a:lnTo>
                  <a:lnTo>
                    <a:pt x="38" y="509"/>
                  </a:lnTo>
                  <a:lnTo>
                    <a:pt x="41" y="516"/>
                  </a:lnTo>
                  <a:lnTo>
                    <a:pt x="43" y="519"/>
                  </a:lnTo>
                  <a:lnTo>
                    <a:pt x="43" y="519"/>
                  </a:ln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7" name="Freeform 7"/>
            <p:cNvSpPr>
              <a:spLocks/>
            </p:cNvSpPr>
            <p:nvPr/>
          </p:nvSpPr>
          <p:spPr bwMode="auto">
            <a:xfrm>
              <a:off x="4065" y="4015"/>
              <a:ext cx="58" cy="251"/>
            </a:xfrm>
            <a:custGeom>
              <a:avLst/>
              <a:gdLst>
                <a:gd name="T0" fmla="*/ 103 w 173"/>
                <a:gd name="T1" fmla="*/ 0 h 753"/>
                <a:gd name="T2" fmla="*/ 0 w 173"/>
                <a:gd name="T3" fmla="*/ 753 h 753"/>
                <a:gd name="T4" fmla="*/ 69 w 173"/>
                <a:gd name="T5" fmla="*/ 748 h 753"/>
                <a:gd name="T6" fmla="*/ 173 w 173"/>
                <a:gd name="T7" fmla="*/ 5 h 753"/>
                <a:gd name="T8" fmla="*/ 103 w 173"/>
                <a:gd name="T9" fmla="*/ 0 h 753"/>
                <a:gd name="T10" fmla="*/ 103 w 173"/>
                <a:gd name="T11" fmla="*/ 0 h 753"/>
              </a:gdLst>
              <a:ahLst/>
              <a:cxnLst>
                <a:cxn ang="0">
                  <a:pos x="T0" y="T1"/>
                </a:cxn>
                <a:cxn ang="0">
                  <a:pos x="T2" y="T3"/>
                </a:cxn>
                <a:cxn ang="0">
                  <a:pos x="T4" y="T5"/>
                </a:cxn>
                <a:cxn ang="0">
                  <a:pos x="T6" y="T7"/>
                </a:cxn>
                <a:cxn ang="0">
                  <a:pos x="T8" y="T9"/>
                </a:cxn>
                <a:cxn ang="0">
                  <a:pos x="T10" y="T11"/>
                </a:cxn>
              </a:cxnLst>
              <a:rect l="0" t="0" r="r" b="b"/>
              <a:pathLst>
                <a:path w="173" h="753">
                  <a:moveTo>
                    <a:pt x="103" y="0"/>
                  </a:moveTo>
                  <a:lnTo>
                    <a:pt x="0" y="753"/>
                  </a:lnTo>
                  <a:lnTo>
                    <a:pt x="69" y="748"/>
                  </a:lnTo>
                  <a:lnTo>
                    <a:pt x="173" y="5"/>
                  </a:lnTo>
                  <a:lnTo>
                    <a:pt x="103" y="0"/>
                  </a:lnTo>
                  <a:lnTo>
                    <a:pt x="10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8" name="Freeform 8"/>
            <p:cNvSpPr>
              <a:spLocks/>
            </p:cNvSpPr>
            <p:nvPr/>
          </p:nvSpPr>
          <p:spPr bwMode="auto">
            <a:xfrm>
              <a:off x="4003" y="4105"/>
              <a:ext cx="47" cy="159"/>
            </a:xfrm>
            <a:custGeom>
              <a:avLst/>
              <a:gdLst>
                <a:gd name="T0" fmla="*/ 70 w 140"/>
                <a:gd name="T1" fmla="*/ 0 h 475"/>
                <a:gd name="T2" fmla="*/ 0 w 140"/>
                <a:gd name="T3" fmla="*/ 475 h 475"/>
                <a:gd name="T4" fmla="*/ 70 w 140"/>
                <a:gd name="T5" fmla="*/ 469 h 475"/>
                <a:gd name="T6" fmla="*/ 140 w 140"/>
                <a:gd name="T7" fmla="*/ 6 h 475"/>
                <a:gd name="T8" fmla="*/ 70 w 140"/>
                <a:gd name="T9" fmla="*/ 0 h 475"/>
                <a:gd name="T10" fmla="*/ 70 w 140"/>
                <a:gd name="T11" fmla="*/ 0 h 475"/>
              </a:gdLst>
              <a:ahLst/>
              <a:cxnLst>
                <a:cxn ang="0">
                  <a:pos x="T0" y="T1"/>
                </a:cxn>
                <a:cxn ang="0">
                  <a:pos x="T2" y="T3"/>
                </a:cxn>
                <a:cxn ang="0">
                  <a:pos x="T4" y="T5"/>
                </a:cxn>
                <a:cxn ang="0">
                  <a:pos x="T6" y="T7"/>
                </a:cxn>
                <a:cxn ang="0">
                  <a:pos x="T8" y="T9"/>
                </a:cxn>
                <a:cxn ang="0">
                  <a:pos x="T10" y="T11"/>
                </a:cxn>
              </a:cxnLst>
              <a:rect l="0" t="0" r="r" b="b"/>
              <a:pathLst>
                <a:path w="140" h="475">
                  <a:moveTo>
                    <a:pt x="70" y="0"/>
                  </a:moveTo>
                  <a:lnTo>
                    <a:pt x="0" y="475"/>
                  </a:lnTo>
                  <a:lnTo>
                    <a:pt x="70" y="469"/>
                  </a:lnTo>
                  <a:lnTo>
                    <a:pt x="140" y="6"/>
                  </a:lnTo>
                  <a:lnTo>
                    <a:pt x="70" y="0"/>
                  </a:lnTo>
                  <a:lnTo>
                    <a:pt x="7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9" name="Freeform 9"/>
            <p:cNvSpPr>
              <a:spLocks/>
            </p:cNvSpPr>
            <p:nvPr/>
          </p:nvSpPr>
          <p:spPr bwMode="auto">
            <a:xfrm>
              <a:off x="4379" y="4030"/>
              <a:ext cx="57" cy="252"/>
            </a:xfrm>
            <a:custGeom>
              <a:avLst/>
              <a:gdLst>
                <a:gd name="T0" fmla="*/ 102 w 171"/>
                <a:gd name="T1" fmla="*/ 0 h 754"/>
                <a:gd name="T2" fmla="*/ 0 w 171"/>
                <a:gd name="T3" fmla="*/ 754 h 754"/>
                <a:gd name="T4" fmla="*/ 70 w 171"/>
                <a:gd name="T5" fmla="*/ 748 h 754"/>
                <a:gd name="T6" fmla="*/ 171 w 171"/>
                <a:gd name="T7" fmla="*/ 6 h 754"/>
                <a:gd name="T8" fmla="*/ 102 w 171"/>
                <a:gd name="T9" fmla="*/ 0 h 754"/>
                <a:gd name="T10" fmla="*/ 102 w 171"/>
                <a:gd name="T11" fmla="*/ 0 h 754"/>
              </a:gdLst>
              <a:ahLst/>
              <a:cxnLst>
                <a:cxn ang="0">
                  <a:pos x="T0" y="T1"/>
                </a:cxn>
                <a:cxn ang="0">
                  <a:pos x="T2" y="T3"/>
                </a:cxn>
                <a:cxn ang="0">
                  <a:pos x="T4" y="T5"/>
                </a:cxn>
                <a:cxn ang="0">
                  <a:pos x="T6" y="T7"/>
                </a:cxn>
                <a:cxn ang="0">
                  <a:pos x="T8" y="T9"/>
                </a:cxn>
                <a:cxn ang="0">
                  <a:pos x="T10" y="T11"/>
                </a:cxn>
              </a:cxnLst>
              <a:rect l="0" t="0" r="r" b="b"/>
              <a:pathLst>
                <a:path w="171" h="754">
                  <a:moveTo>
                    <a:pt x="102" y="0"/>
                  </a:moveTo>
                  <a:lnTo>
                    <a:pt x="0" y="754"/>
                  </a:lnTo>
                  <a:lnTo>
                    <a:pt x="70" y="748"/>
                  </a:lnTo>
                  <a:lnTo>
                    <a:pt x="171" y="6"/>
                  </a:lnTo>
                  <a:lnTo>
                    <a:pt x="102" y="0"/>
                  </a:lnTo>
                  <a:lnTo>
                    <a:pt x="10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10" name="Freeform 10"/>
            <p:cNvSpPr>
              <a:spLocks/>
            </p:cNvSpPr>
            <p:nvPr/>
          </p:nvSpPr>
          <p:spPr bwMode="auto">
            <a:xfrm>
              <a:off x="4317" y="4120"/>
              <a:ext cx="47" cy="159"/>
            </a:xfrm>
            <a:custGeom>
              <a:avLst/>
              <a:gdLst>
                <a:gd name="T0" fmla="*/ 70 w 141"/>
                <a:gd name="T1" fmla="*/ 0 h 475"/>
                <a:gd name="T2" fmla="*/ 0 w 141"/>
                <a:gd name="T3" fmla="*/ 475 h 475"/>
                <a:gd name="T4" fmla="*/ 69 w 141"/>
                <a:gd name="T5" fmla="*/ 470 h 475"/>
                <a:gd name="T6" fmla="*/ 141 w 141"/>
                <a:gd name="T7" fmla="*/ 6 h 475"/>
                <a:gd name="T8" fmla="*/ 70 w 141"/>
                <a:gd name="T9" fmla="*/ 0 h 475"/>
                <a:gd name="T10" fmla="*/ 70 w 141"/>
                <a:gd name="T11" fmla="*/ 0 h 475"/>
              </a:gdLst>
              <a:ahLst/>
              <a:cxnLst>
                <a:cxn ang="0">
                  <a:pos x="T0" y="T1"/>
                </a:cxn>
                <a:cxn ang="0">
                  <a:pos x="T2" y="T3"/>
                </a:cxn>
                <a:cxn ang="0">
                  <a:pos x="T4" y="T5"/>
                </a:cxn>
                <a:cxn ang="0">
                  <a:pos x="T6" y="T7"/>
                </a:cxn>
                <a:cxn ang="0">
                  <a:pos x="T8" y="T9"/>
                </a:cxn>
                <a:cxn ang="0">
                  <a:pos x="T10" y="T11"/>
                </a:cxn>
              </a:cxnLst>
              <a:rect l="0" t="0" r="r" b="b"/>
              <a:pathLst>
                <a:path w="141" h="475">
                  <a:moveTo>
                    <a:pt x="70" y="0"/>
                  </a:moveTo>
                  <a:lnTo>
                    <a:pt x="0" y="475"/>
                  </a:lnTo>
                  <a:lnTo>
                    <a:pt x="69" y="470"/>
                  </a:lnTo>
                  <a:lnTo>
                    <a:pt x="141" y="6"/>
                  </a:lnTo>
                  <a:lnTo>
                    <a:pt x="70" y="0"/>
                  </a:lnTo>
                  <a:lnTo>
                    <a:pt x="7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048" name="Freeform 11"/>
            <p:cNvSpPr>
              <a:spLocks/>
            </p:cNvSpPr>
            <p:nvPr/>
          </p:nvSpPr>
          <p:spPr bwMode="auto">
            <a:xfrm>
              <a:off x="3986" y="3798"/>
              <a:ext cx="144" cy="140"/>
            </a:xfrm>
            <a:custGeom>
              <a:avLst/>
              <a:gdLst>
                <a:gd name="T0" fmla="*/ 30 w 431"/>
                <a:gd name="T1" fmla="*/ 0 h 420"/>
                <a:gd name="T2" fmla="*/ 431 w 431"/>
                <a:gd name="T3" fmla="*/ 367 h 420"/>
                <a:gd name="T4" fmla="*/ 334 w 431"/>
                <a:gd name="T5" fmla="*/ 420 h 420"/>
                <a:gd name="T6" fmla="*/ 333 w 431"/>
                <a:gd name="T7" fmla="*/ 419 h 420"/>
                <a:gd name="T8" fmla="*/ 331 w 431"/>
                <a:gd name="T9" fmla="*/ 416 h 420"/>
                <a:gd name="T10" fmla="*/ 327 w 431"/>
                <a:gd name="T11" fmla="*/ 412 h 420"/>
                <a:gd name="T12" fmla="*/ 323 w 431"/>
                <a:gd name="T13" fmla="*/ 409 h 420"/>
                <a:gd name="T14" fmla="*/ 317 w 431"/>
                <a:gd name="T15" fmla="*/ 403 h 420"/>
                <a:gd name="T16" fmla="*/ 310 w 431"/>
                <a:gd name="T17" fmla="*/ 397 h 420"/>
                <a:gd name="T18" fmla="*/ 301 w 431"/>
                <a:gd name="T19" fmla="*/ 389 h 420"/>
                <a:gd name="T20" fmla="*/ 294 w 431"/>
                <a:gd name="T21" fmla="*/ 382 h 420"/>
                <a:gd name="T22" fmla="*/ 288 w 431"/>
                <a:gd name="T23" fmla="*/ 377 h 420"/>
                <a:gd name="T24" fmla="*/ 283 w 431"/>
                <a:gd name="T25" fmla="*/ 373 h 420"/>
                <a:gd name="T26" fmla="*/ 277 w 431"/>
                <a:gd name="T27" fmla="*/ 367 h 420"/>
                <a:gd name="T28" fmla="*/ 273 w 431"/>
                <a:gd name="T29" fmla="*/ 363 h 420"/>
                <a:gd name="T30" fmla="*/ 267 w 431"/>
                <a:gd name="T31" fmla="*/ 356 h 420"/>
                <a:gd name="T32" fmla="*/ 262 w 431"/>
                <a:gd name="T33" fmla="*/ 351 h 420"/>
                <a:gd name="T34" fmla="*/ 258 w 431"/>
                <a:gd name="T35" fmla="*/ 345 h 420"/>
                <a:gd name="T36" fmla="*/ 252 w 431"/>
                <a:gd name="T37" fmla="*/ 340 h 420"/>
                <a:gd name="T38" fmla="*/ 246 w 431"/>
                <a:gd name="T39" fmla="*/ 333 h 420"/>
                <a:gd name="T40" fmla="*/ 239 w 431"/>
                <a:gd name="T41" fmla="*/ 327 h 420"/>
                <a:gd name="T42" fmla="*/ 231 w 431"/>
                <a:gd name="T43" fmla="*/ 320 h 420"/>
                <a:gd name="T44" fmla="*/ 226 w 431"/>
                <a:gd name="T45" fmla="*/ 313 h 420"/>
                <a:gd name="T46" fmla="*/ 219 w 431"/>
                <a:gd name="T47" fmla="*/ 307 h 420"/>
                <a:gd name="T48" fmla="*/ 213 w 431"/>
                <a:gd name="T49" fmla="*/ 300 h 420"/>
                <a:gd name="T50" fmla="*/ 206 w 431"/>
                <a:gd name="T51" fmla="*/ 294 h 420"/>
                <a:gd name="T52" fmla="*/ 201 w 431"/>
                <a:gd name="T53" fmla="*/ 287 h 420"/>
                <a:gd name="T54" fmla="*/ 193 w 431"/>
                <a:gd name="T55" fmla="*/ 278 h 420"/>
                <a:gd name="T56" fmla="*/ 186 w 431"/>
                <a:gd name="T57" fmla="*/ 272 h 420"/>
                <a:gd name="T58" fmla="*/ 179 w 431"/>
                <a:gd name="T59" fmla="*/ 263 h 420"/>
                <a:gd name="T60" fmla="*/ 172 w 431"/>
                <a:gd name="T61" fmla="*/ 257 h 420"/>
                <a:gd name="T62" fmla="*/ 165 w 431"/>
                <a:gd name="T63" fmla="*/ 248 h 420"/>
                <a:gd name="T64" fmla="*/ 158 w 431"/>
                <a:gd name="T65" fmla="*/ 241 h 420"/>
                <a:gd name="T66" fmla="*/ 151 w 431"/>
                <a:gd name="T67" fmla="*/ 232 h 420"/>
                <a:gd name="T68" fmla="*/ 145 w 431"/>
                <a:gd name="T69" fmla="*/ 226 h 420"/>
                <a:gd name="T70" fmla="*/ 137 w 431"/>
                <a:gd name="T71" fmla="*/ 217 h 420"/>
                <a:gd name="T72" fmla="*/ 131 w 431"/>
                <a:gd name="T73" fmla="*/ 208 h 420"/>
                <a:gd name="T74" fmla="*/ 123 w 431"/>
                <a:gd name="T75" fmla="*/ 200 h 420"/>
                <a:gd name="T76" fmla="*/ 116 w 431"/>
                <a:gd name="T77" fmla="*/ 192 h 420"/>
                <a:gd name="T78" fmla="*/ 110 w 431"/>
                <a:gd name="T79" fmla="*/ 183 h 420"/>
                <a:gd name="T80" fmla="*/ 103 w 431"/>
                <a:gd name="T81" fmla="*/ 176 h 420"/>
                <a:gd name="T82" fmla="*/ 97 w 431"/>
                <a:gd name="T83" fmla="*/ 167 h 420"/>
                <a:gd name="T84" fmla="*/ 90 w 431"/>
                <a:gd name="T85" fmla="*/ 159 h 420"/>
                <a:gd name="T86" fmla="*/ 82 w 431"/>
                <a:gd name="T87" fmla="*/ 149 h 420"/>
                <a:gd name="T88" fmla="*/ 76 w 431"/>
                <a:gd name="T89" fmla="*/ 142 h 420"/>
                <a:gd name="T90" fmla="*/ 69 w 431"/>
                <a:gd name="T91" fmla="*/ 132 h 420"/>
                <a:gd name="T92" fmla="*/ 63 w 431"/>
                <a:gd name="T93" fmla="*/ 124 h 420"/>
                <a:gd name="T94" fmla="*/ 56 w 431"/>
                <a:gd name="T95" fmla="*/ 115 h 420"/>
                <a:gd name="T96" fmla="*/ 51 w 431"/>
                <a:gd name="T97" fmla="*/ 107 h 420"/>
                <a:gd name="T98" fmla="*/ 45 w 431"/>
                <a:gd name="T99" fmla="*/ 98 h 420"/>
                <a:gd name="T100" fmla="*/ 40 w 431"/>
                <a:gd name="T101" fmla="*/ 90 h 420"/>
                <a:gd name="T102" fmla="*/ 33 w 431"/>
                <a:gd name="T103" fmla="*/ 80 h 420"/>
                <a:gd name="T104" fmla="*/ 28 w 431"/>
                <a:gd name="T105" fmla="*/ 73 h 420"/>
                <a:gd name="T106" fmla="*/ 22 w 431"/>
                <a:gd name="T107" fmla="*/ 64 h 420"/>
                <a:gd name="T108" fmla="*/ 18 w 431"/>
                <a:gd name="T109" fmla="*/ 56 h 420"/>
                <a:gd name="T110" fmla="*/ 12 w 431"/>
                <a:gd name="T111" fmla="*/ 47 h 420"/>
                <a:gd name="T112" fmla="*/ 8 w 431"/>
                <a:gd name="T113" fmla="*/ 40 h 420"/>
                <a:gd name="T114" fmla="*/ 4 w 431"/>
                <a:gd name="T115" fmla="*/ 31 h 420"/>
                <a:gd name="T116" fmla="*/ 0 w 431"/>
                <a:gd name="T117" fmla="*/ 23 h 420"/>
                <a:gd name="T118" fmla="*/ 30 w 431"/>
                <a:gd name="T119" fmla="*/ 0 h 420"/>
                <a:gd name="T120" fmla="*/ 30 w 431"/>
                <a:gd name="T12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1" h="420">
                  <a:moveTo>
                    <a:pt x="30" y="0"/>
                  </a:moveTo>
                  <a:lnTo>
                    <a:pt x="431" y="367"/>
                  </a:lnTo>
                  <a:lnTo>
                    <a:pt x="334" y="420"/>
                  </a:lnTo>
                  <a:lnTo>
                    <a:pt x="333" y="419"/>
                  </a:lnTo>
                  <a:lnTo>
                    <a:pt x="331" y="416"/>
                  </a:lnTo>
                  <a:lnTo>
                    <a:pt x="327" y="412"/>
                  </a:lnTo>
                  <a:lnTo>
                    <a:pt x="323" y="409"/>
                  </a:lnTo>
                  <a:lnTo>
                    <a:pt x="317" y="403"/>
                  </a:lnTo>
                  <a:lnTo>
                    <a:pt x="310" y="397"/>
                  </a:lnTo>
                  <a:lnTo>
                    <a:pt x="301" y="389"/>
                  </a:lnTo>
                  <a:lnTo>
                    <a:pt x="294" y="382"/>
                  </a:lnTo>
                  <a:lnTo>
                    <a:pt x="288" y="377"/>
                  </a:lnTo>
                  <a:lnTo>
                    <a:pt x="283" y="373"/>
                  </a:lnTo>
                  <a:lnTo>
                    <a:pt x="277" y="367"/>
                  </a:lnTo>
                  <a:lnTo>
                    <a:pt x="273" y="363"/>
                  </a:lnTo>
                  <a:lnTo>
                    <a:pt x="267" y="356"/>
                  </a:lnTo>
                  <a:lnTo>
                    <a:pt x="262" y="351"/>
                  </a:lnTo>
                  <a:lnTo>
                    <a:pt x="258" y="345"/>
                  </a:lnTo>
                  <a:lnTo>
                    <a:pt x="252" y="340"/>
                  </a:lnTo>
                  <a:lnTo>
                    <a:pt x="246" y="333"/>
                  </a:lnTo>
                  <a:lnTo>
                    <a:pt x="239" y="327"/>
                  </a:lnTo>
                  <a:lnTo>
                    <a:pt x="231" y="320"/>
                  </a:lnTo>
                  <a:lnTo>
                    <a:pt x="226" y="313"/>
                  </a:lnTo>
                  <a:lnTo>
                    <a:pt x="219" y="307"/>
                  </a:lnTo>
                  <a:lnTo>
                    <a:pt x="213" y="300"/>
                  </a:lnTo>
                  <a:lnTo>
                    <a:pt x="206" y="294"/>
                  </a:lnTo>
                  <a:lnTo>
                    <a:pt x="201" y="287"/>
                  </a:lnTo>
                  <a:lnTo>
                    <a:pt x="193" y="278"/>
                  </a:lnTo>
                  <a:lnTo>
                    <a:pt x="186" y="272"/>
                  </a:lnTo>
                  <a:lnTo>
                    <a:pt x="179" y="263"/>
                  </a:lnTo>
                  <a:lnTo>
                    <a:pt x="172" y="257"/>
                  </a:lnTo>
                  <a:lnTo>
                    <a:pt x="165" y="248"/>
                  </a:lnTo>
                  <a:lnTo>
                    <a:pt x="158" y="241"/>
                  </a:lnTo>
                  <a:lnTo>
                    <a:pt x="151" y="232"/>
                  </a:lnTo>
                  <a:lnTo>
                    <a:pt x="145" y="226"/>
                  </a:lnTo>
                  <a:lnTo>
                    <a:pt x="137" y="217"/>
                  </a:lnTo>
                  <a:lnTo>
                    <a:pt x="131" y="208"/>
                  </a:lnTo>
                  <a:lnTo>
                    <a:pt x="123" y="200"/>
                  </a:lnTo>
                  <a:lnTo>
                    <a:pt x="116" y="192"/>
                  </a:lnTo>
                  <a:lnTo>
                    <a:pt x="110" y="183"/>
                  </a:lnTo>
                  <a:lnTo>
                    <a:pt x="103" y="176"/>
                  </a:lnTo>
                  <a:lnTo>
                    <a:pt x="97" y="167"/>
                  </a:lnTo>
                  <a:lnTo>
                    <a:pt x="90" y="159"/>
                  </a:lnTo>
                  <a:lnTo>
                    <a:pt x="82" y="149"/>
                  </a:lnTo>
                  <a:lnTo>
                    <a:pt x="76" y="142"/>
                  </a:lnTo>
                  <a:lnTo>
                    <a:pt x="69" y="132"/>
                  </a:lnTo>
                  <a:lnTo>
                    <a:pt x="63" y="124"/>
                  </a:lnTo>
                  <a:lnTo>
                    <a:pt x="56" y="115"/>
                  </a:lnTo>
                  <a:lnTo>
                    <a:pt x="51" y="107"/>
                  </a:lnTo>
                  <a:lnTo>
                    <a:pt x="45" y="98"/>
                  </a:lnTo>
                  <a:lnTo>
                    <a:pt x="40" y="90"/>
                  </a:lnTo>
                  <a:lnTo>
                    <a:pt x="33" y="80"/>
                  </a:lnTo>
                  <a:lnTo>
                    <a:pt x="28" y="73"/>
                  </a:lnTo>
                  <a:lnTo>
                    <a:pt x="22" y="64"/>
                  </a:lnTo>
                  <a:lnTo>
                    <a:pt x="18" y="56"/>
                  </a:lnTo>
                  <a:lnTo>
                    <a:pt x="12" y="47"/>
                  </a:lnTo>
                  <a:lnTo>
                    <a:pt x="8" y="40"/>
                  </a:lnTo>
                  <a:lnTo>
                    <a:pt x="4" y="31"/>
                  </a:lnTo>
                  <a:lnTo>
                    <a:pt x="0" y="23"/>
                  </a:lnTo>
                  <a:lnTo>
                    <a:pt x="30" y="0"/>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049" name="Freeform 12"/>
            <p:cNvSpPr>
              <a:spLocks/>
            </p:cNvSpPr>
            <p:nvPr/>
          </p:nvSpPr>
          <p:spPr bwMode="auto">
            <a:xfrm>
              <a:off x="3897" y="3729"/>
              <a:ext cx="145" cy="178"/>
            </a:xfrm>
            <a:custGeom>
              <a:avLst/>
              <a:gdLst>
                <a:gd name="T0" fmla="*/ 82 w 436"/>
                <a:gd name="T1" fmla="*/ 525 h 533"/>
                <a:gd name="T2" fmla="*/ 105 w 436"/>
                <a:gd name="T3" fmla="*/ 513 h 533"/>
                <a:gd name="T4" fmla="*/ 132 w 436"/>
                <a:gd name="T5" fmla="*/ 499 h 533"/>
                <a:gd name="T6" fmla="*/ 163 w 436"/>
                <a:gd name="T7" fmla="*/ 480 h 533"/>
                <a:gd name="T8" fmla="*/ 199 w 436"/>
                <a:gd name="T9" fmla="*/ 458 h 533"/>
                <a:gd name="T10" fmla="*/ 237 w 436"/>
                <a:gd name="T11" fmla="*/ 434 h 533"/>
                <a:gd name="T12" fmla="*/ 275 w 436"/>
                <a:gd name="T13" fmla="*/ 407 h 533"/>
                <a:gd name="T14" fmla="*/ 311 w 436"/>
                <a:gd name="T15" fmla="*/ 376 h 533"/>
                <a:gd name="T16" fmla="*/ 346 w 436"/>
                <a:gd name="T17" fmla="*/ 344 h 533"/>
                <a:gd name="T18" fmla="*/ 377 w 436"/>
                <a:gd name="T19" fmla="*/ 309 h 533"/>
                <a:gd name="T20" fmla="*/ 403 w 436"/>
                <a:gd name="T21" fmla="*/ 274 h 533"/>
                <a:gd name="T22" fmla="*/ 422 w 436"/>
                <a:gd name="T23" fmla="*/ 237 h 533"/>
                <a:gd name="T24" fmla="*/ 434 w 436"/>
                <a:gd name="T25" fmla="*/ 200 h 533"/>
                <a:gd name="T26" fmla="*/ 435 w 436"/>
                <a:gd name="T27" fmla="*/ 163 h 533"/>
                <a:gd name="T28" fmla="*/ 426 w 436"/>
                <a:gd name="T29" fmla="*/ 125 h 533"/>
                <a:gd name="T30" fmla="*/ 406 w 436"/>
                <a:gd name="T31" fmla="*/ 88 h 533"/>
                <a:gd name="T32" fmla="*/ 383 w 436"/>
                <a:gd name="T33" fmla="*/ 60 h 533"/>
                <a:gd name="T34" fmla="*/ 358 w 436"/>
                <a:gd name="T35" fmla="*/ 37 h 533"/>
                <a:gd name="T36" fmla="*/ 332 w 436"/>
                <a:gd name="T37" fmla="*/ 20 h 533"/>
                <a:gd name="T38" fmla="*/ 303 w 436"/>
                <a:gd name="T39" fmla="*/ 9 h 533"/>
                <a:gd name="T40" fmla="*/ 275 w 436"/>
                <a:gd name="T41" fmla="*/ 2 h 533"/>
                <a:gd name="T42" fmla="*/ 246 w 436"/>
                <a:gd name="T43" fmla="*/ 0 h 533"/>
                <a:gd name="T44" fmla="*/ 219 w 436"/>
                <a:gd name="T45" fmla="*/ 1 h 533"/>
                <a:gd name="T46" fmla="*/ 192 w 436"/>
                <a:gd name="T47" fmla="*/ 3 h 533"/>
                <a:gd name="T48" fmla="*/ 165 w 436"/>
                <a:gd name="T49" fmla="*/ 7 h 533"/>
                <a:gd name="T50" fmla="*/ 141 w 436"/>
                <a:gd name="T51" fmla="*/ 13 h 533"/>
                <a:gd name="T52" fmla="*/ 107 w 436"/>
                <a:gd name="T53" fmla="*/ 24 h 533"/>
                <a:gd name="T54" fmla="*/ 81 w 436"/>
                <a:gd name="T55" fmla="*/ 37 h 533"/>
                <a:gd name="T56" fmla="*/ 128 w 436"/>
                <a:gd name="T57" fmla="*/ 72 h 533"/>
                <a:gd name="T58" fmla="*/ 150 w 436"/>
                <a:gd name="T59" fmla="*/ 67 h 533"/>
                <a:gd name="T60" fmla="*/ 182 w 436"/>
                <a:gd name="T61" fmla="*/ 63 h 533"/>
                <a:gd name="T62" fmla="*/ 221 w 436"/>
                <a:gd name="T63" fmla="*/ 63 h 533"/>
                <a:gd name="T64" fmla="*/ 261 w 436"/>
                <a:gd name="T65" fmla="*/ 66 h 533"/>
                <a:gd name="T66" fmla="*/ 300 w 436"/>
                <a:gd name="T67" fmla="*/ 79 h 533"/>
                <a:gd name="T68" fmla="*/ 333 w 436"/>
                <a:gd name="T69" fmla="*/ 102 h 533"/>
                <a:gd name="T70" fmla="*/ 352 w 436"/>
                <a:gd name="T71" fmla="*/ 129 h 533"/>
                <a:gd name="T72" fmla="*/ 364 w 436"/>
                <a:gd name="T73" fmla="*/ 162 h 533"/>
                <a:gd name="T74" fmla="*/ 361 w 436"/>
                <a:gd name="T75" fmla="*/ 202 h 533"/>
                <a:gd name="T76" fmla="*/ 346 w 436"/>
                <a:gd name="T77" fmla="*/ 239 h 533"/>
                <a:gd name="T78" fmla="*/ 320 w 436"/>
                <a:gd name="T79" fmla="*/ 274 h 533"/>
                <a:gd name="T80" fmla="*/ 287 w 436"/>
                <a:gd name="T81" fmla="*/ 305 h 533"/>
                <a:gd name="T82" fmla="*/ 252 w 436"/>
                <a:gd name="T83" fmla="*/ 331 h 533"/>
                <a:gd name="T84" fmla="*/ 219 w 436"/>
                <a:gd name="T85" fmla="*/ 354 h 533"/>
                <a:gd name="T86" fmla="*/ 194 w 436"/>
                <a:gd name="T87" fmla="*/ 374 h 533"/>
                <a:gd name="T88" fmla="*/ 169 w 436"/>
                <a:gd name="T89" fmla="*/ 399 h 533"/>
                <a:gd name="T90" fmla="*/ 139 w 436"/>
                <a:gd name="T91" fmla="*/ 425 h 533"/>
                <a:gd name="T92" fmla="*/ 119 w 436"/>
                <a:gd name="T93" fmla="*/ 443 h 533"/>
                <a:gd name="T94" fmla="*/ 98 w 436"/>
                <a:gd name="T95" fmla="*/ 460 h 533"/>
                <a:gd name="T96" fmla="*/ 75 w 436"/>
                <a:gd name="T97" fmla="*/ 476 h 533"/>
                <a:gd name="T98" fmla="*/ 53 w 436"/>
                <a:gd name="T99" fmla="*/ 491 h 533"/>
                <a:gd name="T100" fmla="*/ 30 w 436"/>
                <a:gd name="T101" fmla="*/ 503 h 533"/>
                <a:gd name="T102" fmla="*/ 3 w 436"/>
                <a:gd name="T103" fmla="*/ 515 h 533"/>
                <a:gd name="T104" fmla="*/ 9 w 436"/>
                <a:gd name="T105" fmla="*/ 525 h 533"/>
                <a:gd name="T106" fmla="*/ 38 w 436"/>
                <a:gd name="T107" fmla="*/ 531 h 533"/>
                <a:gd name="T108" fmla="*/ 67 w 436"/>
                <a:gd name="T109" fmla="*/ 532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36" h="533">
                  <a:moveTo>
                    <a:pt x="72" y="533"/>
                  </a:moveTo>
                  <a:lnTo>
                    <a:pt x="72" y="532"/>
                  </a:lnTo>
                  <a:lnTo>
                    <a:pt x="77" y="529"/>
                  </a:lnTo>
                  <a:lnTo>
                    <a:pt x="82" y="525"/>
                  </a:lnTo>
                  <a:lnTo>
                    <a:pt x="91" y="522"/>
                  </a:lnTo>
                  <a:lnTo>
                    <a:pt x="94" y="518"/>
                  </a:lnTo>
                  <a:lnTo>
                    <a:pt x="100" y="516"/>
                  </a:lnTo>
                  <a:lnTo>
                    <a:pt x="105" y="513"/>
                  </a:lnTo>
                  <a:lnTo>
                    <a:pt x="112" y="510"/>
                  </a:lnTo>
                  <a:lnTo>
                    <a:pt x="118" y="505"/>
                  </a:lnTo>
                  <a:lnTo>
                    <a:pt x="125" y="502"/>
                  </a:lnTo>
                  <a:lnTo>
                    <a:pt x="132" y="499"/>
                  </a:lnTo>
                  <a:lnTo>
                    <a:pt x="140" y="495"/>
                  </a:lnTo>
                  <a:lnTo>
                    <a:pt x="147" y="490"/>
                  </a:lnTo>
                  <a:lnTo>
                    <a:pt x="156" y="486"/>
                  </a:lnTo>
                  <a:lnTo>
                    <a:pt x="163" y="480"/>
                  </a:lnTo>
                  <a:lnTo>
                    <a:pt x="173" y="476"/>
                  </a:lnTo>
                  <a:lnTo>
                    <a:pt x="181" y="469"/>
                  </a:lnTo>
                  <a:lnTo>
                    <a:pt x="190" y="465"/>
                  </a:lnTo>
                  <a:lnTo>
                    <a:pt x="199" y="458"/>
                  </a:lnTo>
                  <a:lnTo>
                    <a:pt x="209" y="454"/>
                  </a:lnTo>
                  <a:lnTo>
                    <a:pt x="218" y="447"/>
                  </a:lnTo>
                  <a:lnTo>
                    <a:pt x="227" y="441"/>
                  </a:lnTo>
                  <a:lnTo>
                    <a:pt x="237" y="434"/>
                  </a:lnTo>
                  <a:lnTo>
                    <a:pt x="246" y="428"/>
                  </a:lnTo>
                  <a:lnTo>
                    <a:pt x="255" y="420"/>
                  </a:lnTo>
                  <a:lnTo>
                    <a:pt x="265" y="413"/>
                  </a:lnTo>
                  <a:lnTo>
                    <a:pt x="275" y="407"/>
                  </a:lnTo>
                  <a:lnTo>
                    <a:pt x="285" y="400"/>
                  </a:lnTo>
                  <a:lnTo>
                    <a:pt x="294" y="391"/>
                  </a:lnTo>
                  <a:lnTo>
                    <a:pt x="302" y="384"/>
                  </a:lnTo>
                  <a:lnTo>
                    <a:pt x="311" y="376"/>
                  </a:lnTo>
                  <a:lnTo>
                    <a:pt x="321" y="368"/>
                  </a:lnTo>
                  <a:lnTo>
                    <a:pt x="329" y="360"/>
                  </a:lnTo>
                  <a:lnTo>
                    <a:pt x="337" y="352"/>
                  </a:lnTo>
                  <a:lnTo>
                    <a:pt x="346" y="344"/>
                  </a:lnTo>
                  <a:lnTo>
                    <a:pt x="355" y="337"/>
                  </a:lnTo>
                  <a:lnTo>
                    <a:pt x="363" y="327"/>
                  </a:lnTo>
                  <a:lnTo>
                    <a:pt x="370" y="319"/>
                  </a:lnTo>
                  <a:lnTo>
                    <a:pt x="377" y="309"/>
                  </a:lnTo>
                  <a:lnTo>
                    <a:pt x="384" y="302"/>
                  </a:lnTo>
                  <a:lnTo>
                    <a:pt x="391" y="292"/>
                  </a:lnTo>
                  <a:lnTo>
                    <a:pt x="398" y="284"/>
                  </a:lnTo>
                  <a:lnTo>
                    <a:pt x="403" y="274"/>
                  </a:lnTo>
                  <a:lnTo>
                    <a:pt x="410" y="267"/>
                  </a:lnTo>
                  <a:lnTo>
                    <a:pt x="414" y="257"/>
                  </a:lnTo>
                  <a:lnTo>
                    <a:pt x="418" y="247"/>
                  </a:lnTo>
                  <a:lnTo>
                    <a:pt x="422" y="237"/>
                  </a:lnTo>
                  <a:lnTo>
                    <a:pt x="426" y="228"/>
                  </a:lnTo>
                  <a:lnTo>
                    <a:pt x="428" y="218"/>
                  </a:lnTo>
                  <a:lnTo>
                    <a:pt x="432" y="210"/>
                  </a:lnTo>
                  <a:lnTo>
                    <a:pt x="434" y="200"/>
                  </a:lnTo>
                  <a:lnTo>
                    <a:pt x="436" y="191"/>
                  </a:lnTo>
                  <a:lnTo>
                    <a:pt x="436" y="181"/>
                  </a:lnTo>
                  <a:lnTo>
                    <a:pt x="436" y="173"/>
                  </a:lnTo>
                  <a:lnTo>
                    <a:pt x="435" y="163"/>
                  </a:lnTo>
                  <a:lnTo>
                    <a:pt x="435" y="154"/>
                  </a:lnTo>
                  <a:lnTo>
                    <a:pt x="432" y="144"/>
                  </a:lnTo>
                  <a:lnTo>
                    <a:pt x="429" y="135"/>
                  </a:lnTo>
                  <a:lnTo>
                    <a:pt x="426" y="125"/>
                  </a:lnTo>
                  <a:lnTo>
                    <a:pt x="423" y="117"/>
                  </a:lnTo>
                  <a:lnTo>
                    <a:pt x="417" y="107"/>
                  </a:lnTo>
                  <a:lnTo>
                    <a:pt x="412" y="97"/>
                  </a:lnTo>
                  <a:lnTo>
                    <a:pt x="406" y="88"/>
                  </a:lnTo>
                  <a:lnTo>
                    <a:pt x="401" y="81"/>
                  </a:lnTo>
                  <a:lnTo>
                    <a:pt x="394" y="73"/>
                  </a:lnTo>
                  <a:lnTo>
                    <a:pt x="389" y="66"/>
                  </a:lnTo>
                  <a:lnTo>
                    <a:pt x="383" y="60"/>
                  </a:lnTo>
                  <a:lnTo>
                    <a:pt x="378" y="54"/>
                  </a:lnTo>
                  <a:lnTo>
                    <a:pt x="371" y="48"/>
                  </a:lnTo>
                  <a:lnTo>
                    <a:pt x="365" y="42"/>
                  </a:lnTo>
                  <a:lnTo>
                    <a:pt x="358" y="37"/>
                  </a:lnTo>
                  <a:lnTo>
                    <a:pt x="352" y="32"/>
                  </a:lnTo>
                  <a:lnTo>
                    <a:pt x="345" y="28"/>
                  </a:lnTo>
                  <a:lnTo>
                    <a:pt x="338" y="24"/>
                  </a:lnTo>
                  <a:lnTo>
                    <a:pt x="332" y="20"/>
                  </a:lnTo>
                  <a:lnTo>
                    <a:pt x="325" y="18"/>
                  </a:lnTo>
                  <a:lnTo>
                    <a:pt x="318" y="15"/>
                  </a:lnTo>
                  <a:lnTo>
                    <a:pt x="311" y="12"/>
                  </a:lnTo>
                  <a:lnTo>
                    <a:pt x="303" y="9"/>
                  </a:lnTo>
                  <a:lnTo>
                    <a:pt x="297" y="7"/>
                  </a:lnTo>
                  <a:lnTo>
                    <a:pt x="289" y="5"/>
                  </a:lnTo>
                  <a:lnTo>
                    <a:pt x="283" y="4"/>
                  </a:lnTo>
                  <a:lnTo>
                    <a:pt x="275" y="2"/>
                  </a:lnTo>
                  <a:lnTo>
                    <a:pt x="268" y="2"/>
                  </a:lnTo>
                  <a:lnTo>
                    <a:pt x="261" y="1"/>
                  </a:lnTo>
                  <a:lnTo>
                    <a:pt x="253" y="0"/>
                  </a:lnTo>
                  <a:lnTo>
                    <a:pt x="246" y="0"/>
                  </a:lnTo>
                  <a:lnTo>
                    <a:pt x="240" y="0"/>
                  </a:lnTo>
                  <a:lnTo>
                    <a:pt x="232" y="0"/>
                  </a:lnTo>
                  <a:lnTo>
                    <a:pt x="226" y="0"/>
                  </a:lnTo>
                  <a:lnTo>
                    <a:pt x="219" y="1"/>
                  </a:lnTo>
                  <a:lnTo>
                    <a:pt x="213" y="2"/>
                  </a:lnTo>
                  <a:lnTo>
                    <a:pt x="205" y="2"/>
                  </a:lnTo>
                  <a:lnTo>
                    <a:pt x="198" y="2"/>
                  </a:lnTo>
                  <a:lnTo>
                    <a:pt x="192" y="3"/>
                  </a:lnTo>
                  <a:lnTo>
                    <a:pt x="185" y="4"/>
                  </a:lnTo>
                  <a:lnTo>
                    <a:pt x="179" y="4"/>
                  </a:lnTo>
                  <a:lnTo>
                    <a:pt x="172" y="6"/>
                  </a:lnTo>
                  <a:lnTo>
                    <a:pt x="165" y="7"/>
                  </a:lnTo>
                  <a:lnTo>
                    <a:pt x="160" y="9"/>
                  </a:lnTo>
                  <a:lnTo>
                    <a:pt x="153" y="9"/>
                  </a:lnTo>
                  <a:lnTo>
                    <a:pt x="147" y="12"/>
                  </a:lnTo>
                  <a:lnTo>
                    <a:pt x="141" y="13"/>
                  </a:lnTo>
                  <a:lnTo>
                    <a:pt x="137" y="15"/>
                  </a:lnTo>
                  <a:lnTo>
                    <a:pt x="126" y="18"/>
                  </a:lnTo>
                  <a:lnTo>
                    <a:pt x="117" y="21"/>
                  </a:lnTo>
                  <a:lnTo>
                    <a:pt x="107" y="24"/>
                  </a:lnTo>
                  <a:lnTo>
                    <a:pt x="101" y="27"/>
                  </a:lnTo>
                  <a:lnTo>
                    <a:pt x="93" y="30"/>
                  </a:lnTo>
                  <a:lnTo>
                    <a:pt x="89" y="33"/>
                  </a:lnTo>
                  <a:lnTo>
                    <a:pt x="81" y="37"/>
                  </a:lnTo>
                  <a:lnTo>
                    <a:pt x="79" y="39"/>
                  </a:lnTo>
                  <a:lnTo>
                    <a:pt x="121" y="75"/>
                  </a:lnTo>
                  <a:lnTo>
                    <a:pt x="122" y="74"/>
                  </a:lnTo>
                  <a:lnTo>
                    <a:pt x="128" y="72"/>
                  </a:lnTo>
                  <a:lnTo>
                    <a:pt x="132" y="70"/>
                  </a:lnTo>
                  <a:lnTo>
                    <a:pt x="137" y="70"/>
                  </a:lnTo>
                  <a:lnTo>
                    <a:pt x="142" y="67"/>
                  </a:lnTo>
                  <a:lnTo>
                    <a:pt x="150" y="67"/>
                  </a:lnTo>
                  <a:lnTo>
                    <a:pt x="157" y="65"/>
                  </a:lnTo>
                  <a:lnTo>
                    <a:pt x="164" y="64"/>
                  </a:lnTo>
                  <a:lnTo>
                    <a:pt x="172" y="63"/>
                  </a:lnTo>
                  <a:lnTo>
                    <a:pt x="182" y="63"/>
                  </a:lnTo>
                  <a:lnTo>
                    <a:pt x="191" y="62"/>
                  </a:lnTo>
                  <a:lnTo>
                    <a:pt x="200" y="62"/>
                  </a:lnTo>
                  <a:lnTo>
                    <a:pt x="210" y="62"/>
                  </a:lnTo>
                  <a:lnTo>
                    <a:pt x="221" y="63"/>
                  </a:lnTo>
                  <a:lnTo>
                    <a:pt x="231" y="63"/>
                  </a:lnTo>
                  <a:lnTo>
                    <a:pt x="241" y="63"/>
                  </a:lnTo>
                  <a:lnTo>
                    <a:pt x="251" y="64"/>
                  </a:lnTo>
                  <a:lnTo>
                    <a:pt x="261" y="66"/>
                  </a:lnTo>
                  <a:lnTo>
                    <a:pt x="271" y="67"/>
                  </a:lnTo>
                  <a:lnTo>
                    <a:pt x="280" y="71"/>
                  </a:lnTo>
                  <a:lnTo>
                    <a:pt x="290" y="74"/>
                  </a:lnTo>
                  <a:lnTo>
                    <a:pt x="300" y="79"/>
                  </a:lnTo>
                  <a:lnTo>
                    <a:pt x="308" y="83"/>
                  </a:lnTo>
                  <a:lnTo>
                    <a:pt x="317" y="89"/>
                  </a:lnTo>
                  <a:lnTo>
                    <a:pt x="324" y="95"/>
                  </a:lnTo>
                  <a:lnTo>
                    <a:pt x="333" y="102"/>
                  </a:lnTo>
                  <a:lnTo>
                    <a:pt x="340" y="109"/>
                  </a:lnTo>
                  <a:lnTo>
                    <a:pt x="346" y="119"/>
                  </a:lnTo>
                  <a:lnTo>
                    <a:pt x="348" y="123"/>
                  </a:lnTo>
                  <a:lnTo>
                    <a:pt x="352" y="129"/>
                  </a:lnTo>
                  <a:lnTo>
                    <a:pt x="355" y="134"/>
                  </a:lnTo>
                  <a:lnTo>
                    <a:pt x="358" y="141"/>
                  </a:lnTo>
                  <a:lnTo>
                    <a:pt x="360" y="151"/>
                  </a:lnTo>
                  <a:lnTo>
                    <a:pt x="364" y="162"/>
                  </a:lnTo>
                  <a:lnTo>
                    <a:pt x="364" y="171"/>
                  </a:lnTo>
                  <a:lnTo>
                    <a:pt x="365" y="182"/>
                  </a:lnTo>
                  <a:lnTo>
                    <a:pt x="364" y="192"/>
                  </a:lnTo>
                  <a:lnTo>
                    <a:pt x="361" y="202"/>
                  </a:lnTo>
                  <a:lnTo>
                    <a:pt x="358" y="212"/>
                  </a:lnTo>
                  <a:lnTo>
                    <a:pt x="356" y="222"/>
                  </a:lnTo>
                  <a:lnTo>
                    <a:pt x="350" y="231"/>
                  </a:lnTo>
                  <a:lnTo>
                    <a:pt x="346" y="239"/>
                  </a:lnTo>
                  <a:lnTo>
                    <a:pt x="340" y="248"/>
                  </a:lnTo>
                  <a:lnTo>
                    <a:pt x="334" y="258"/>
                  </a:lnTo>
                  <a:lnTo>
                    <a:pt x="326" y="266"/>
                  </a:lnTo>
                  <a:lnTo>
                    <a:pt x="320" y="274"/>
                  </a:lnTo>
                  <a:lnTo>
                    <a:pt x="312" y="282"/>
                  </a:lnTo>
                  <a:lnTo>
                    <a:pt x="305" y="291"/>
                  </a:lnTo>
                  <a:lnTo>
                    <a:pt x="296" y="297"/>
                  </a:lnTo>
                  <a:lnTo>
                    <a:pt x="287" y="305"/>
                  </a:lnTo>
                  <a:lnTo>
                    <a:pt x="278" y="312"/>
                  </a:lnTo>
                  <a:lnTo>
                    <a:pt x="269" y="319"/>
                  </a:lnTo>
                  <a:lnTo>
                    <a:pt x="260" y="325"/>
                  </a:lnTo>
                  <a:lnTo>
                    <a:pt x="252" y="331"/>
                  </a:lnTo>
                  <a:lnTo>
                    <a:pt x="243" y="338"/>
                  </a:lnTo>
                  <a:lnTo>
                    <a:pt x="236" y="344"/>
                  </a:lnTo>
                  <a:lnTo>
                    <a:pt x="227" y="349"/>
                  </a:lnTo>
                  <a:lnTo>
                    <a:pt x="219" y="354"/>
                  </a:lnTo>
                  <a:lnTo>
                    <a:pt x="213" y="360"/>
                  </a:lnTo>
                  <a:lnTo>
                    <a:pt x="206" y="365"/>
                  </a:lnTo>
                  <a:lnTo>
                    <a:pt x="199" y="370"/>
                  </a:lnTo>
                  <a:lnTo>
                    <a:pt x="194" y="374"/>
                  </a:lnTo>
                  <a:lnTo>
                    <a:pt x="190" y="378"/>
                  </a:lnTo>
                  <a:lnTo>
                    <a:pt x="186" y="384"/>
                  </a:lnTo>
                  <a:lnTo>
                    <a:pt x="177" y="390"/>
                  </a:lnTo>
                  <a:lnTo>
                    <a:pt x="169" y="399"/>
                  </a:lnTo>
                  <a:lnTo>
                    <a:pt x="159" y="408"/>
                  </a:lnTo>
                  <a:lnTo>
                    <a:pt x="150" y="417"/>
                  </a:lnTo>
                  <a:lnTo>
                    <a:pt x="145" y="420"/>
                  </a:lnTo>
                  <a:lnTo>
                    <a:pt x="139" y="425"/>
                  </a:lnTo>
                  <a:lnTo>
                    <a:pt x="134" y="429"/>
                  </a:lnTo>
                  <a:lnTo>
                    <a:pt x="129" y="434"/>
                  </a:lnTo>
                  <a:lnTo>
                    <a:pt x="124" y="439"/>
                  </a:lnTo>
                  <a:lnTo>
                    <a:pt x="119" y="443"/>
                  </a:lnTo>
                  <a:lnTo>
                    <a:pt x="114" y="447"/>
                  </a:lnTo>
                  <a:lnTo>
                    <a:pt x="110" y="453"/>
                  </a:lnTo>
                  <a:lnTo>
                    <a:pt x="103" y="456"/>
                  </a:lnTo>
                  <a:lnTo>
                    <a:pt x="98" y="460"/>
                  </a:lnTo>
                  <a:lnTo>
                    <a:pt x="92" y="464"/>
                  </a:lnTo>
                  <a:lnTo>
                    <a:pt x="87" y="468"/>
                  </a:lnTo>
                  <a:lnTo>
                    <a:pt x="80" y="471"/>
                  </a:lnTo>
                  <a:lnTo>
                    <a:pt x="75" y="476"/>
                  </a:lnTo>
                  <a:lnTo>
                    <a:pt x="69" y="480"/>
                  </a:lnTo>
                  <a:lnTo>
                    <a:pt x="65" y="485"/>
                  </a:lnTo>
                  <a:lnTo>
                    <a:pt x="58" y="488"/>
                  </a:lnTo>
                  <a:lnTo>
                    <a:pt x="53" y="491"/>
                  </a:lnTo>
                  <a:lnTo>
                    <a:pt x="47" y="494"/>
                  </a:lnTo>
                  <a:lnTo>
                    <a:pt x="42" y="498"/>
                  </a:lnTo>
                  <a:lnTo>
                    <a:pt x="35" y="500"/>
                  </a:lnTo>
                  <a:lnTo>
                    <a:pt x="30" y="503"/>
                  </a:lnTo>
                  <a:lnTo>
                    <a:pt x="24" y="505"/>
                  </a:lnTo>
                  <a:lnTo>
                    <a:pt x="20" y="509"/>
                  </a:lnTo>
                  <a:lnTo>
                    <a:pt x="10" y="512"/>
                  </a:lnTo>
                  <a:lnTo>
                    <a:pt x="3" y="515"/>
                  </a:lnTo>
                  <a:lnTo>
                    <a:pt x="0" y="518"/>
                  </a:lnTo>
                  <a:lnTo>
                    <a:pt x="1" y="522"/>
                  </a:lnTo>
                  <a:lnTo>
                    <a:pt x="3" y="523"/>
                  </a:lnTo>
                  <a:lnTo>
                    <a:pt x="9" y="525"/>
                  </a:lnTo>
                  <a:lnTo>
                    <a:pt x="14" y="527"/>
                  </a:lnTo>
                  <a:lnTo>
                    <a:pt x="23" y="529"/>
                  </a:lnTo>
                  <a:lnTo>
                    <a:pt x="30" y="529"/>
                  </a:lnTo>
                  <a:lnTo>
                    <a:pt x="38" y="531"/>
                  </a:lnTo>
                  <a:lnTo>
                    <a:pt x="46" y="531"/>
                  </a:lnTo>
                  <a:lnTo>
                    <a:pt x="55" y="532"/>
                  </a:lnTo>
                  <a:lnTo>
                    <a:pt x="60" y="532"/>
                  </a:lnTo>
                  <a:lnTo>
                    <a:pt x="67" y="532"/>
                  </a:lnTo>
                  <a:lnTo>
                    <a:pt x="70" y="532"/>
                  </a:lnTo>
                  <a:lnTo>
                    <a:pt x="72" y="533"/>
                  </a:lnTo>
                  <a:lnTo>
                    <a:pt x="72" y="5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050" name="Freeform 13"/>
            <p:cNvSpPr>
              <a:spLocks/>
            </p:cNvSpPr>
            <p:nvPr/>
          </p:nvSpPr>
          <p:spPr bwMode="auto">
            <a:xfrm>
              <a:off x="3722" y="3511"/>
              <a:ext cx="1071" cy="688"/>
            </a:xfrm>
            <a:custGeom>
              <a:avLst/>
              <a:gdLst>
                <a:gd name="T0" fmla="*/ 635 w 3211"/>
                <a:gd name="T1" fmla="*/ 333 h 2064"/>
                <a:gd name="T2" fmla="*/ 492 w 3211"/>
                <a:gd name="T3" fmla="*/ 541 h 2064"/>
                <a:gd name="T4" fmla="*/ 615 w 3211"/>
                <a:gd name="T5" fmla="*/ 774 h 2064"/>
                <a:gd name="T6" fmla="*/ 433 w 3211"/>
                <a:gd name="T7" fmla="*/ 939 h 2064"/>
                <a:gd name="T8" fmla="*/ 184 w 3211"/>
                <a:gd name="T9" fmla="*/ 1146 h 2064"/>
                <a:gd name="T10" fmla="*/ 77 w 3211"/>
                <a:gd name="T11" fmla="*/ 1364 h 2064"/>
                <a:gd name="T12" fmla="*/ 378 w 3211"/>
                <a:gd name="T13" fmla="*/ 1337 h 2064"/>
                <a:gd name="T14" fmla="*/ 671 w 3211"/>
                <a:gd name="T15" fmla="*/ 1144 h 2064"/>
                <a:gd name="T16" fmla="*/ 697 w 3211"/>
                <a:gd name="T17" fmla="*/ 1403 h 2064"/>
                <a:gd name="T18" fmla="*/ 933 w 3211"/>
                <a:gd name="T19" fmla="*/ 1733 h 2064"/>
                <a:gd name="T20" fmla="*/ 1407 w 3211"/>
                <a:gd name="T21" fmla="*/ 1732 h 2064"/>
                <a:gd name="T22" fmla="*/ 1656 w 3211"/>
                <a:gd name="T23" fmla="*/ 1741 h 2064"/>
                <a:gd name="T24" fmla="*/ 2029 w 3211"/>
                <a:gd name="T25" fmla="*/ 1761 h 2064"/>
                <a:gd name="T26" fmla="*/ 2442 w 3211"/>
                <a:gd name="T27" fmla="*/ 1426 h 2064"/>
                <a:gd name="T28" fmla="*/ 2582 w 3211"/>
                <a:gd name="T29" fmla="*/ 1143 h 2064"/>
                <a:gd name="T30" fmla="*/ 2715 w 3211"/>
                <a:gd name="T31" fmla="*/ 1451 h 2064"/>
                <a:gd name="T32" fmla="*/ 2859 w 3211"/>
                <a:gd name="T33" fmla="*/ 1706 h 2064"/>
                <a:gd name="T34" fmla="*/ 3044 w 3211"/>
                <a:gd name="T35" fmla="*/ 1927 h 2064"/>
                <a:gd name="T36" fmla="*/ 3128 w 3211"/>
                <a:gd name="T37" fmla="*/ 1795 h 2064"/>
                <a:gd name="T38" fmla="*/ 2960 w 3211"/>
                <a:gd name="T39" fmla="*/ 1454 h 2064"/>
                <a:gd name="T40" fmla="*/ 2687 w 3211"/>
                <a:gd name="T41" fmla="*/ 1195 h 2064"/>
                <a:gd name="T42" fmla="*/ 2594 w 3211"/>
                <a:gd name="T43" fmla="*/ 1014 h 2064"/>
                <a:gd name="T44" fmla="*/ 2549 w 3211"/>
                <a:gd name="T45" fmla="*/ 699 h 2064"/>
                <a:gd name="T46" fmla="*/ 2239 w 3211"/>
                <a:gd name="T47" fmla="*/ 443 h 2064"/>
                <a:gd name="T48" fmla="*/ 1974 w 3211"/>
                <a:gd name="T49" fmla="*/ 372 h 2064"/>
                <a:gd name="T50" fmla="*/ 1865 w 3211"/>
                <a:gd name="T51" fmla="*/ 147 h 2064"/>
                <a:gd name="T52" fmla="*/ 1559 w 3211"/>
                <a:gd name="T53" fmla="*/ 86 h 2064"/>
                <a:gd name="T54" fmla="*/ 1335 w 3211"/>
                <a:gd name="T55" fmla="*/ 206 h 2064"/>
                <a:gd name="T56" fmla="*/ 1118 w 3211"/>
                <a:gd name="T57" fmla="*/ 47 h 2064"/>
                <a:gd name="T58" fmla="*/ 1344 w 3211"/>
                <a:gd name="T59" fmla="*/ 127 h 2064"/>
                <a:gd name="T60" fmla="*/ 1558 w 3211"/>
                <a:gd name="T61" fmla="*/ 16 h 2064"/>
                <a:gd name="T62" fmla="*/ 1856 w 3211"/>
                <a:gd name="T63" fmla="*/ 49 h 2064"/>
                <a:gd name="T64" fmla="*/ 2024 w 3211"/>
                <a:gd name="T65" fmla="*/ 277 h 2064"/>
                <a:gd name="T66" fmla="*/ 2253 w 3211"/>
                <a:gd name="T67" fmla="*/ 379 h 2064"/>
                <a:gd name="T68" fmla="*/ 2607 w 3211"/>
                <a:gd name="T69" fmla="*/ 645 h 2064"/>
                <a:gd name="T70" fmla="*/ 2660 w 3211"/>
                <a:gd name="T71" fmla="*/ 982 h 2064"/>
                <a:gd name="T72" fmla="*/ 2734 w 3211"/>
                <a:gd name="T73" fmla="*/ 1154 h 2064"/>
                <a:gd name="T74" fmla="*/ 2941 w 3211"/>
                <a:gd name="T75" fmla="*/ 1336 h 2064"/>
                <a:gd name="T76" fmla="*/ 3113 w 3211"/>
                <a:gd name="T77" fmla="*/ 1578 h 2064"/>
                <a:gd name="T78" fmla="*/ 3199 w 3211"/>
                <a:gd name="T79" fmla="*/ 1839 h 2064"/>
                <a:gd name="T80" fmla="*/ 3151 w 3211"/>
                <a:gd name="T81" fmla="*/ 2064 h 2064"/>
                <a:gd name="T82" fmla="*/ 2944 w 3211"/>
                <a:gd name="T83" fmla="*/ 1925 h 2064"/>
                <a:gd name="T84" fmla="*/ 2787 w 3211"/>
                <a:gd name="T85" fmla="*/ 1728 h 2064"/>
                <a:gd name="T86" fmla="*/ 2633 w 3211"/>
                <a:gd name="T87" fmla="*/ 1418 h 2064"/>
                <a:gd name="T88" fmla="*/ 2540 w 3211"/>
                <a:gd name="T89" fmla="*/ 1383 h 2064"/>
                <a:gd name="T90" fmla="*/ 2228 w 3211"/>
                <a:gd name="T91" fmla="*/ 1764 h 2064"/>
                <a:gd name="T92" fmla="*/ 1747 w 3211"/>
                <a:gd name="T93" fmla="*/ 1838 h 2064"/>
                <a:gd name="T94" fmla="*/ 1530 w 3211"/>
                <a:gd name="T95" fmla="*/ 1777 h 2064"/>
                <a:gd name="T96" fmla="*/ 1107 w 3211"/>
                <a:gd name="T97" fmla="*/ 1841 h 2064"/>
                <a:gd name="T98" fmla="*/ 716 w 3211"/>
                <a:gd name="T99" fmla="*/ 1613 h 2064"/>
                <a:gd name="T100" fmla="*/ 617 w 3211"/>
                <a:gd name="T101" fmla="*/ 1322 h 2064"/>
                <a:gd name="T102" fmla="*/ 433 w 3211"/>
                <a:gd name="T103" fmla="*/ 1391 h 2064"/>
                <a:gd name="T104" fmla="*/ 65 w 3211"/>
                <a:gd name="T105" fmla="*/ 1454 h 2064"/>
                <a:gd name="T106" fmla="*/ 48 w 3211"/>
                <a:gd name="T107" fmla="*/ 1205 h 2064"/>
                <a:gd name="T108" fmla="*/ 280 w 3211"/>
                <a:gd name="T109" fmla="*/ 972 h 2064"/>
                <a:gd name="T110" fmla="*/ 502 w 3211"/>
                <a:gd name="T111" fmla="*/ 816 h 2064"/>
                <a:gd name="T112" fmla="*/ 261 w 3211"/>
                <a:gd name="T113" fmla="*/ 790 h 2064"/>
                <a:gd name="T114" fmla="*/ 476 w 3211"/>
                <a:gd name="T115" fmla="*/ 678 h 2064"/>
                <a:gd name="T116" fmla="*/ 455 w 3211"/>
                <a:gd name="T117" fmla="*/ 412 h 2064"/>
                <a:gd name="T118" fmla="*/ 679 w 3211"/>
                <a:gd name="T119" fmla="*/ 269 h 2064"/>
                <a:gd name="T120" fmla="*/ 885 w 3211"/>
                <a:gd name="T121" fmla="*/ 211 h 2064"/>
                <a:gd name="T122" fmla="*/ 1052 w 3211"/>
                <a:gd name="T123" fmla="*/ 91 h 2064"/>
                <a:gd name="T124" fmla="*/ 933 w 3211"/>
                <a:gd name="T125" fmla="*/ 245 h 2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1" h="2064">
                  <a:moveTo>
                    <a:pt x="849" y="372"/>
                  </a:moveTo>
                  <a:lnTo>
                    <a:pt x="847" y="370"/>
                  </a:lnTo>
                  <a:lnTo>
                    <a:pt x="842" y="367"/>
                  </a:lnTo>
                  <a:lnTo>
                    <a:pt x="836" y="363"/>
                  </a:lnTo>
                  <a:lnTo>
                    <a:pt x="832" y="360"/>
                  </a:lnTo>
                  <a:lnTo>
                    <a:pt x="826" y="357"/>
                  </a:lnTo>
                  <a:lnTo>
                    <a:pt x="821" y="355"/>
                  </a:lnTo>
                  <a:lnTo>
                    <a:pt x="813" y="350"/>
                  </a:lnTo>
                  <a:lnTo>
                    <a:pt x="806" y="346"/>
                  </a:lnTo>
                  <a:lnTo>
                    <a:pt x="797" y="343"/>
                  </a:lnTo>
                  <a:lnTo>
                    <a:pt x="789" y="339"/>
                  </a:lnTo>
                  <a:lnTo>
                    <a:pt x="779" y="336"/>
                  </a:lnTo>
                  <a:lnTo>
                    <a:pt x="769" y="333"/>
                  </a:lnTo>
                  <a:lnTo>
                    <a:pt x="758" y="329"/>
                  </a:lnTo>
                  <a:lnTo>
                    <a:pt x="749" y="327"/>
                  </a:lnTo>
                  <a:lnTo>
                    <a:pt x="742" y="325"/>
                  </a:lnTo>
                  <a:lnTo>
                    <a:pt x="737" y="324"/>
                  </a:lnTo>
                  <a:lnTo>
                    <a:pt x="730" y="323"/>
                  </a:lnTo>
                  <a:lnTo>
                    <a:pt x="724" y="323"/>
                  </a:lnTo>
                  <a:lnTo>
                    <a:pt x="718" y="322"/>
                  </a:lnTo>
                  <a:lnTo>
                    <a:pt x="712" y="322"/>
                  </a:lnTo>
                  <a:lnTo>
                    <a:pt x="706" y="322"/>
                  </a:lnTo>
                  <a:lnTo>
                    <a:pt x="700" y="322"/>
                  </a:lnTo>
                  <a:lnTo>
                    <a:pt x="694" y="322"/>
                  </a:lnTo>
                  <a:lnTo>
                    <a:pt x="687" y="322"/>
                  </a:lnTo>
                  <a:lnTo>
                    <a:pt x="681" y="322"/>
                  </a:lnTo>
                  <a:lnTo>
                    <a:pt x="674" y="323"/>
                  </a:lnTo>
                  <a:lnTo>
                    <a:pt x="668" y="323"/>
                  </a:lnTo>
                  <a:lnTo>
                    <a:pt x="661" y="325"/>
                  </a:lnTo>
                  <a:lnTo>
                    <a:pt x="654" y="326"/>
                  </a:lnTo>
                  <a:lnTo>
                    <a:pt x="649" y="329"/>
                  </a:lnTo>
                  <a:lnTo>
                    <a:pt x="641" y="331"/>
                  </a:lnTo>
                  <a:lnTo>
                    <a:pt x="635" y="333"/>
                  </a:lnTo>
                  <a:lnTo>
                    <a:pt x="628" y="335"/>
                  </a:lnTo>
                  <a:lnTo>
                    <a:pt x="622" y="338"/>
                  </a:lnTo>
                  <a:lnTo>
                    <a:pt x="615" y="340"/>
                  </a:lnTo>
                  <a:lnTo>
                    <a:pt x="608" y="344"/>
                  </a:lnTo>
                  <a:lnTo>
                    <a:pt x="602" y="348"/>
                  </a:lnTo>
                  <a:lnTo>
                    <a:pt x="595" y="352"/>
                  </a:lnTo>
                  <a:lnTo>
                    <a:pt x="589" y="356"/>
                  </a:lnTo>
                  <a:lnTo>
                    <a:pt x="582" y="361"/>
                  </a:lnTo>
                  <a:lnTo>
                    <a:pt x="576" y="366"/>
                  </a:lnTo>
                  <a:lnTo>
                    <a:pt x="569" y="372"/>
                  </a:lnTo>
                  <a:lnTo>
                    <a:pt x="562" y="378"/>
                  </a:lnTo>
                  <a:lnTo>
                    <a:pt x="556" y="384"/>
                  </a:lnTo>
                  <a:lnTo>
                    <a:pt x="549" y="391"/>
                  </a:lnTo>
                  <a:lnTo>
                    <a:pt x="543" y="398"/>
                  </a:lnTo>
                  <a:lnTo>
                    <a:pt x="535" y="405"/>
                  </a:lnTo>
                  <a:lnTo>
                    <a:pt x="528" y="412"/>
                  </a:lnTo>
                  <a:lnTo>
                    <a:pt x="523" y="419"/>
                  </a:lnTo>
                  <a:lnTo>
                    <a:pt x="519" y="427"/>
                  </a:lnTo>
                  <a:lnTo>
                    <a:pt x="514" y="433"/>
                  </a:lnTo>
                  <a:lnTo>
                    <a:pt x="510" y="441"/>
                  </a:lnTo>
                  <a:lnTo>
                    <a:pt x="507" y="449"/>
                  </a:lnTo>
                  <a:lnTo>
                    <a:pt x="504" y="456"/>
                  </a:lnTo>
                  <a:lnTo>
                    <a:pt x="501" y="463"/>
                  </a:lnTo>
                  <a:lnTo>
                    <a:pt x="498" y="472"/>
                  </a:lnTo>
                  <a:lnTo>
                    <a:pt x="496" y="478"/>
                  </a:lnTo>
                  <a:lnTo>
                    <a:pt x="495" y="487"/>
                  </a:lnTo>
                  <a:lnTo>
                    <a:pt x="492" y="495"/>
                  </a:lnTo>
                  <a:lnTo>
                    <a:pt x="492" y="502"/>
                  </a:lnTo>
                  <a:lnTo>
                    <a:pt x="492" y="510"/>
                  </a:lnTo>
                  <a:lnTo>
                    <a:pt x="492" y="519"/>
                  </a:lnTo>
                  <a:lnTo>
                    <a:pt x="492" y="525"/>
                  </a:lnTo>
                  <a:lnTo>
                    <a:pt x="492" y="534"/>
                  </a:lnTo>
                  <a:lnTo>
                    <a:pt x="492" y="541"/>
                  </a:lnTo>
                  <a:lnTo>
                    <a:pt x="495" y="550"/>
                  </a:lnTo>
                  <a:lnTo>
                    <a:pt x="495" y="557"/>
                  </a:lnTo>
                  <a:lnTo>
                    <a:pt x="497" y="565"/>
                  </a:lnTo>
                  <a:lnTo>
                    <a:pt x="498" y="572"/>
                  </a:lnTo>
                  <a:lnTo>
                    <a:pt x="501" y="581"/>
                  </a:lnTo>
                  <a:lnTo>
                    <a:pt x="503" y="588"/>
                  </a:lnTo>
                  <a:lnTo>
                    <a:pt x="506" y="595"/>
                  </a:lnTo>
                  <a:lnTo>
                    <a:pt x="508" y="603"/>
                  </a:lnTo>
                  <a:lnTo>
                    <a:pt x="511" y="611"/>
                  </a:lnTo>
                  <a:lnTo>
                    <a:pt x="514" y="618"/>
                  </a:lnTo>
                  <a:lnTo>
                    <a:pt x="518" y="626"/>
                  </a:lnTo>
                  <a:lnTo>
                    <a:pt x="521" y="634"/>
                  </a:lnTo>
                  <a:lnTo>
                    <a:pt x="525" y="641"/>
                  </a:lnTo>
                  <a:lnTo>
                    <a:pt x="528" y="648"/>
                  </a:lnTo>
                  <a:lnTo>
                    <a:pt x="532" y="655"/>
                  </a:lnTo>
                  <a:lnTo>
                    <a:pt x="535" y="661"/>
                  </a:lnTo>
                  <a:lnTo>
                    <a:pt x="539" y="668"/>
                  </a:lnTo>
                  <a:lnTo>
                    <a:pt x="543" y="674"/>
                  </a:lnTo>
                  <a:lnTo>
                    <a:pt x="546" y="681"/>
                  </a:lnTo>
                  <a:lnTo>
                    <a:pt x="550" y="687"/>
                  </a:lnTo>
                  <a:lnTo>
                    <a:pt x="555" y="694"/>
                  </a:lnTo>
                  <a:lnTo>
                    <a:pt x="558" y="699"/>
                  </a:lnTo>
                  <a:lnTo>
                    <a:pt x="562" y="706"/>
                  </a:lnTo>
                  <a:lnTo>
                    <a:pt x="567" y="712"/>
                  </a:lnTo>
                  <a:lnTo>
                    <a:pt x="571" y="718"/>
                  </a:lnTo>
                  <a:lnTo>
                    <a:pt x="574" y="724"/>
                  </a:lnTo>
                  <a:lnTo>
                    <a:pt x="579" y="729"/>
                  </a:lnTo>
                  <a:lnTo>
                    <a:pt x="583" y="735"/>
                  </a:lnTo>
                  <a:lnTo>
                    <a:pt x="588" y="740"/>
                  </a:lnTo>
                  <a:lnTo>
                    <a:pt x="594" y="749"/>
                  </a:lnTo>
                  <a:lnTo>
                    <a:pt x="602" y="759"/>
                  </a:lnTo>
                  <a:lnTo>
                    <a:pt x="608" y="766"/>
                  </a:lnTo>
                  <a:lnTo>
                    <a:pt x="615" y="774"/>
                  </a:lnTo>
                  <a:lnTo>
                    <a:pt x="619" y="779"/>
                  </a:lnTo>
                  <a:lnTo>
                    <a:pt x="625" y="786"/>
                  </a:lnTo>
                  <a:lnTo>
                    <a:pt x="628" y="791"/>
                  </a:lnTo>
                  <a:lnTo>
                    <a:pt x="633" y="796"/>
                  </a:lnTo>
                  <a:lnTo>
                    <a:pt x="625" y="800"/>
                  </a:lnTo>
                  <a:lnTo>
                    <a:pt x="617" y="806"/>
                  </a:lnTo>
                  <a:lnTo>
                    <a:pt x="607" y="812"/>
                  </a:lnTo>
                  <a:lnTo>
                    <a:pt x="599" y="820"/>
                  </a:lnTo>
                  <a:lnTo>
                    <a:pt x="593" y="823"/>
                  </a:lnTo>
                  <a:lnTo>
                    <a:pt x="588" y="827"/>
                  </a:lnTo>
                  <a:lnTo>
                    <a:pt x="582" y="830"/>
                  </a:lnTo>
                  <a:lnTo>
                    <a:pt x="578" y="834"/>
                  </a:lnTo>
                  <a:lnTo>
                    <a:pt x="571" y="837"/>
                  </a:lnTo>
                  <a:lnTo>
                    <a:pt x="566" y="842"/>
                  </a:lnTo>
                  <a:lnTo>
                    <a:pt x="560" y="846"/>
                  </a:lnTo>
                  <a:lnTo>
                    <a:pt x="555" y="852"/>
                  </a:lnTo>
                  <a:lnTo>
                    <a:pt x="548" y="855"/>
                  </a:lnTo>
                  <a:lnTo>
                    <a:pt x="542" y="860"/>
                  </a:lnTo>
                  <a:lnTo>
                    <a:pt x="535" y="864"/>
                  </a:lnTo>
                  <a:lnTo>
                    <a:pt x="528" y="869"/>
                  </a:lnTo>
                  <a:lnTo>
                    <a:pt x="521" y="874"/>
                  </a:lnTo>
                  <a:lnTo>
                    <a:pt x="514" y="879"/>
                  </a:lnTo>
                  <a:lnTo>
                    <a:pt x="508" y="883"/>
                  </a:lnTo>
                  <a:lnTo>
                    <a:pt x="501" y="890"/>
                  </a:lnTo>
                  <a:lnTo>
                    <a:pt x="493" y="894"/>
                  </a:lnTo>
                  <a:lnTo>
                    <a:pt x="486" y="900"/>
                  </a:lnTo>
                  <a:lnTo>
                    <a:pt x="478" y="904"/>
                  </a:lnTo>
                  <a:lnTo>
                    <a:pt x="472" y="911"/>
                  </a:lnTo>
                  <a:lnTo>
                    <a:pt x="464" y="916"/>
                  </a:lnTo>
                  <a:lnTo>
                    <a:pt x="456" y="922"/>
                  </a:lnTo>
                  <a:lnTo>
                    <a:pt x="449" y="927"/>
                  </a:lnTo>
                  <a:lnTo>
                    <a:pt x="442" y="934"/>
                  </a:lnTo>
                  <a:lnTo>
                    <a:pt x="433" y="939"/>
                  </a:lnTo>
                  <a:lnTo>
                    <a:pt x="426" y="945"/>
                  </a:lnTo>
                  <a:lnTo>
                    <a:pt x="417" y="950"/>
                  </a:lnTo>
                  <a:lnTo>
                    <a:pt x="409" y="957"/>
                  </a:lnTo>
                  <a:lnTo>
                    <a:pt x="400" y="962"/>
                  </a:lnTo>
                  <a:lnTo>
                    <a:pt x="393" y="968"/>
                  </a:lnTo>
                  <a:lnTo>
                    <a:pt x="385" y="974"/>
                  </a:lnTo>
                  <a:lnTo>
                    <a:pt x="377" y="981"/>
                  </a:lnTo>
                  <a:lnTo>
                    <a:pt x="369" y="986"/>
                  </a:lnTo>
                  <a:lnTo>
                    <a:pt x="361" y="993"/>
                  </a:lnTo>
                  <a:lnTo>
                    <a:pt x="352" y="998"/>
                  </a:lnTo>
                  <a:lnTo>
                    <a:pt x="346" y="1005"/>
                  </a:lnTo>
                  <a:lnTo>
                    <a:pt x="337" y="1012"/>
                  </a:lnTo>
                  <a:lnTo>
                    <a:pt x="329" y="1018"/>
                  </a:lnTo>
                  <a:lnTo>
                    <a:pt x="320" y="1025"/>
                  </a:lnTo>
                  <a:lnTo>
                    <a:pt x="314" y="1031"/>
                  </a:lnTo>
                  <a:lnTo>
                    <a:pt x="305" y="1037"/>
                  </a:lnTo>
                  <a:lnTo>
                    <a:pt x="297" y="1043"/>
                  </a:lnTo>
                  <a:lnTo>
                    <a:pt x="289" y="1050"/>
                  </a:lnTo>
                  <a:lnTo>
                    <a:pt x="281" y="1056"/>
                  </a:lnTo>
                  <a:lnTo>
                    <a:pt x="273" y="1063"/>
                  </a:lnTo>
                  <a:lnTo>
                    <a:pt x="266" y="1070"/>
                  </a:lnTo>
                  <a:lnTo>
                    <a:pt x="258" y="1076"/>
                  </a:lnTo>
                  <a:lnTo>
                    <a:pt x="251" y="1083"/>
                  </a:lnTo>
                  <a:lnTo>
                    <a:pt x="244" y="1089"/>
                  </a:lnTo>
                  <a:lnTo>
                    <a:pt x="236" y="1096"/>
                  </a:lnTo>
                  <a:lnTo>
                    <a:pt x="228" y="1102"/>
                  </a:lnTo>
                  <a:lnTo>
                    <a:pt x="222" y="1109"/>
                  </a:lnTo>
                  <a:lnTo>
                    <a:pt x="215" y="1116"/>
                  </a:lnTo>
                  <a:lnTo>
                    <a:pt x="209" y="1122"/>
                  </a:lnTo>
                  <a:lnTo>
                    <a:pt x="202" y="1129"/>
                  </a:lnTo>
                  <a:lnTo>
                    <a:pt x="196" y="1136"/>
                  </a:lnTo>
                  <a:lnTo>
                    <a:pt x="189" y="1141"/>
                  </a:lnTo>
                  <a:lnTo>
                    <a:pt x="184" y="1146"/>
                  </a:lnTo>
                  <a:lnTo>
                    <a:pt x="178" y="1152"/>
                  </a:lnTo>
                  <a:lnTo>
                    <a:pt x="173" y="1158"/>
                  </a:lnTo>
                  <a:lnTo>
                    <a:pt x="167" y="1163"/>
                  </a:lnTo>
                  <a:lnTo>
                    <a:pt x="163" y="1168"/>
                  </a:lnTo>
                  <a:lnTo>
                    <a:pt x="157" y="1174"/>
                  </a:lnTo>
                  <a:lnTo>
                    <a:pt x="153" y="1180"/>
                  </a:lnTo>
                  <a:lnTo>
                    <a:pt x="147" y="1185"/>
                  </a:lnTo>
                  <a:lnTo>
                    <a:pt x="143" y="1190"/>
                  </a:lnTo>
                  <a:lnTo>
                    <a:pt x="138" y="1195"/>
                  </a:lnTo>
                  <a:lnTo>
                    <a:pt x="133" y="1202"/>
                  </a:lnTo>
                  <a:lnTo>
                    <a:pt x="129" y="1206"/>
                  </a:lnTo>
                  <a:lnTo>
                    <a:pt x="124" y="1212"/>
                  </a:lnTo>
                  <a:lnTo>
                    <a:pt x="121" y="1217"/>
                  </a:lnTo>
                  <a:lnTo>
                    <a:pt x="118" y="1224"/>
                  </a:lnTo>
                  <a:lnTo>
                    <a:pt x="114" y="1228"/>
                  </a:lnTo>
                  <a:lnTo>
                    <a:pt x="110" y="1234"/>
                  </a:lnTo>
                  <a:lnTo>
                    <a:pt x="107" y="1238"/>
                  </a:lnTo>
                  <a:lnTo>
                    <a:pt x="104" y="1245"/>
                  </a:lnTo>
                  <a:lnTo>
                    <a:pt x="97" y="1255"/>
                  </a:lnTo>
                  <a:lnTo>
                    <a:pt x="92" y="1266"/>
                  </a:lnTo>
                  <a:lnTo>
                    <a:pt x="86" y="1275"/>
                  </a:lnTo>
                  <a:lnTo>
                    <a:pt x="82" y="1285"/>
                  </a:lnTo>
                  <a:lnTo>
                    <a:pt x="78" y="1295"/>
                  </a:lnTo>
                  <a:lnTo>
                    <a:pt x="76" y="1306"/>
                  </a:lnTo>
                  <a:lnTo>
                    <a:pt x="74" y="1312"/>
                  </a:lnTo>
                  <a:lnTo>
                    <a:pt x="73" y="1318"/>
                  </a:lnTo>
                  <a:lnTo>
                    <a:pt x="72" y="1324"/>
                  </a:lnTo>
                  <a:lnTo>
                    <a:pt x="72" y="1330"/>
                  </a:lnTo>
                  <a:lnTo>
                    <a:pt x="72" y="1336"/>
                  </a:lnTo>
                  <a:lnTo>
                    <a:pt x="72" y="1342"/>
                  </a:lnTo>
                  <a:lnTo>
                    <a:pt x="73" y="1348"/>
                  </a:lnTo>
                  <a:lnTo>
                    <a:pt x="75" y="1354"/>
                  </a:lnTo>
                  <a:lnTo>
                    <a:pt x="77" y="1364"/>
                  </a:lnTo>
                  <a:lnTo>
                    <a:pt x="84" y="1375"/>
                  </a:lnTo>
                  <a:lnTo>
                    <a:pt x="87" y="1379"/>
                  </a:lnTo>
                  <a:lnTo>
                    <a:pt x="91" y="1385"/>
                  </a:lnTo>
                  <a:lnTo>
                    <a:pt x="95" y="1390"/>
                  </a:lnTo>
                  <a:lnTo>
                    <a:pt x="100" y="1396"/>
                  </a:lnTo>
                  <a:lnTo>
                    <a:pt x="105" y="1399"/>
                  </a:lnTo>
                  <a:lnTo>
                    <a:pt x="110" y="1403"/>
                  </a:lnTo>
                  <a:lnTo>
                    <a:pt x="117" y="1407"/>
                  </a:lnTo>
                  <a:lnTo>
                    <a:pt x="124" y="1410"/>
                  </a:lnTo>
                  <a:lnTo>
                    <a:pt x="131" y="1411"/>
                  </a:lnTo>
                  <a:lnTo>
                    <a:pt x="139" y="1412"/>
                  </a:lnTo>
                  <a:lnTo>
                    <a:pt x="146" y="1413"/>
                  </a:lnTo>
                  <a:lnTo>
                    <a:pt x="156" y="1414"/>
                  </a:lnTo>
                  <a:lnTo>
                    <a:pt x="164" y="1413"/>
                  </a:lnTo>
                  <a:lnTo>
                    <a:pt x="174" y="1413"/>
                  </a:lnTo>
                  <a:lnTo>
                    <a:pt x="184" y="1412"/>
                  </a:lnTo>
                  <a:lnTo>
                    <a:pt x="193" y="1411"/>
                  </a:lnTo>
                  <a:lnTo>
                    <a:pt x="203" y="1409"/>
                  </a:lnTo>
                  <a:lnTo>
                    <a:pt x="213" y="1407"/>
                  </a:lnTo>
                  <a:lnTo>
                    <a:pt x="224" y="1403"/>
                  </a:lnTo>
                  <a:lnTo>
                    <a:pt x="236" y="1401"/>
                  </a:lnTo>
                  <a:lnTo>
                    <a:pt x="246" y="1397"/>
                  </a:lnTo>
                  <a:lnTo>
                    <a:pt x="258" y="1393"/>
                  </a:lnTo>
                  <a:lnTo>
                    <a:pt x="269" y="1388"/>
                  </a:lnTo>
                  <a:lnTo>
                    <a:pt x="281" y="1384"/>
                  </a:lnTo>
                  <a:lnTo>
                    <a:pt x="292" y="1378"/>
                  </a:lnTo>
                  <a:lnTo>
                    <a:pt x="305" y="1373"/>
                  </a:lnTo>
                  <a:lnTo>
                    <a:pt x="316" y="1367"/>
                  </a:lnTo>
                  <a:lnTo>
                    <a:pt x="329" y="1362"/>
                  </a:lnTo>
                  <a:lnTo>
                    <a:pt x="341" y="1355"/>
                  </a:lnTo>
                  <a:lnTo>
                    <a:pt x="353" y="1349"/>
                  </a:lnTo>
                  <a:lnTo>
                    <a:pt x="365" y="1342"/>
                  </a:lnTo>
                  <a:lnTo>
                    <a:pt x="378" y="1337"/>
                  </a:lnTo>
                  <a:lnTo>
                    <a:pt x="391" y="1329"/>
                  </a:lnTo>
                  <a:lnTo>
                    <a:pt x="403" y="1322"/>
                  </a:lnTo>
                  <a:lnTo>
                    <a:pt x="415" y="1316"/>
                  </a:lnTo>
                  <a:lnTo>
                    <a:pt x="428" y="1309"/>
                  </a:lnTo>
                  <a:lnTo>
                    <a:pt x="439" y="1302"/>
                  </a:lnTo>
                  <a:lnTo>
                    <a:pt x="451" y="1294"/>
                  </a:lnTo>
                  <a:lnTo>
                    <a:pt x="463" y="1286"/>
                  </a:lnTo>
                  <a:lnTo>
                    <a:pt x="475" y="1280"/>
                  </a:lnTo>
                  <a:lnTo>
                    <a:pt x="486" y="1272"/>
                  </a:lnTo>
                  <a:lnTo>
                    <a:pt x="497" y="1264"/>
                  </a:lnTo>
                  <a:lnTo>
                    <a:pt x="508" y="1257"/>
                  </a:lnTo>
                  <a:lnTo>
                    <a:pt x="520" y="1250"/>
                  </a:lnTo>
                  <a:lnTo>
                    <a:pt x="530" y="1243"/>
                  </a:lnTo>
                  <a:lnTo>
                    <a:pt x="539" y="1236"/>
                  </a:lnTo>
                  <a:lnTo>
                    <a:pt x="549" y="1228"/>
                  </a:lnTo>
                  <a:lnTo>
                    <a:pt x="560" y="1222"/>
                  </a:lnTo>
                  <a:lnTo>
                    <a:pt x="569" y="1215"/>
                  </a:lnTo>
                  <a:lnTo>
                    <a:pt x="579" y="1209"/>
                  </a:lnTo>
                  <a:lnTo>
                    <a:pt x="588" y="1203"/>
                  </a:lnTo>
                  <a:lnTo>
                    <a:pt x="597" y="1198"/>
                  </a:lnTo>
                  <a:lnTo>
                    <a:pt x="605" y="1191"/>
                  </a:lnTo>
                  <a:lnTo>
                    <a:pt x="613" y="1185"/>
                  </a:lnTo>
                  <a:lnTo>
                    <a:pt x="619" y="1179"/>
                  </a:lnTo>
                  <a:lnTo>
                    <a:pt x="627" y="1175"/>
                  </a:lnTo>
                  <a:lnTo>
                    <a:pt x="633" y="1169"/>
                  </a:lnTo>
                  <a:lnTo>
                    <a:pt x="639" y="1165"/>
                  </a:lnTo>
                  <a:lnTo>
                    <a:pt x="645" y="1162"/>
                  </a:lnTo>
                  <a:lnTo>
                    <a:pt x="651" y="1158"/>
                  </a:lnTo>
                  <a:lnTo>
                    <a:pt x="659" y="1152"/>
                  </a:lnTo>
                  <a:lnTo>
                    <a:pt x="666" y="1147"/>
                  </a:lnTo>
                  <a:lnTo>
                    <a:pt x="670" y="1144"/>
                  </a:lnTo>
                  <a:lnTo>
                    <a:pt x="672" y="1144"/>
                  </a:lnTo>
                  <a:lnTo>
                    <a:pt x="671" y="1144"/>
                  </a:lnTo>
                  <a:lnTo>
                    <a:pt x="671" y="1147"/>
                  </a:lnTo>
                  <a:lnTo>
                    <a:pt x="671" y="1151"/>
                  </a:lnTo>
                  <a:lnTo>
                    <a:pt x="671" y="1157"/>
                  </a:lnTo>
                  <a:lnTo>
                    <a:pt x="670" y="1164"/>
                  </a:lnTo>
                  <a:lnTo>
                    <a:pt x="670" y="1172"/>
                  </a:lnTo>
                  <a:lnTo>
                    <a:pt x="670" y="1177"/>
                  </a:lnTo>
                  <a:lnTo>
                    <a:pt x="670" y="1182"/>
                  </a:lnTo>
                  <a:lnTo>
                    <a:pt x="670" y="1188"/>
                  </a:lnTo>
                  <a:lnTo>
                    <a:pt x="670" y="1194"/>
                  </a:lnTo>
                  <a:lnTo>
                    <a:pt x="670" y="1200"/>
                  </a:lnTo>
                  <a:lnTo>
                    <a:pt x="670" y="1206"/>
                  </a:lnTo>
                  <a:lnTo>
                    <a:pt x="670" y="1213"/>
                  </a:lnTo>
                  <a:lnTo>
                    <a:pt x="670" y="1220"/>
                  </a:lnTo>
                  <a:lnTo>
                    <a:pt x="670" y="1226"/>
                  </a:lnTo>
                  <a:lnTo>
                    <a:pt x="670" y="1234"/>
                  </a:lnTo>
                  <a:lnTo>
                    <a:pt x="671" y="1241"/>
                  </a:lnTo>
                  <a:lnTo>
                    <a:pt x="672" y="1250"/>
                  </a:lnTo>
                  <a:lnTo>
                    <a:pt x="672" y="1258"/>
                  </a:lnTo>
                  <a:lnTo>
                    <a:pt x="672" y="1267"/>
                  </a:lnTo>
                  <a:lnTo>
                    <a:pt x="673" y="1274"/>
                  </a:lnTo>
                  <a:lnTo>
                    <a:pt x="674" y="1284"/>
                  </a:lnTo>
                  <a:lnTo>
                    <a:pt x="675" y="1293"/>
                  </a:lnTo>
                  <a:lnTo>
                    <a:pt x="677" y="1303"/>
                  </a:lnTo>
                  <a:lnTo>
                    <a:pt x="679" y="1313"/>
                  </a:lnTo>
                  <a:lnTo>
                    <a:pt x="681" y="1322"/>
                  </a:lnTo>
                  <a:lnTo>
                    <a:pt x="681" y="1331"/>
                  </a:lnTo>
                  <a:lnTo>
                    <a:pt x="683" y="1341"/>
                  </a:lnTo>
                  <a:lnTo>
                    <a:pt x="684" y="1351"/>
                  </a:lnTo>
                  <a:lnTo>
                    <a:pt x="687" y="1361"/>
                  </a:lnTo>
                  <a:lnTo>
                    <a:pt x="688" y="1371"/>
                  </a:lnTo>
                  <a:lnTo>
                    <a:pt x="691" y="1382"/>
                  </a:lnTo>
                  <a:lnTo>
                    <a:pt x="694" y="1393"/>
                  </a:lnTo>
                  <a:lnTo>
                    <a:pt x="697" y="1403"/>
                  </a:lnTo>
                  <a:lnTo>
                    <a:pt x="699" y="1413"/>
                  </a:lnTo>
                  <a:lnTo>
                    <a:pt x="703" y="1425"/>
                  </a:lnTo>
                  <a:lnTo>
                    <a:pt x="706" y="1435"/>
                  </a:lnTo>
                  <a:lnTo>
                    <a:pt x="710" y="1447"/>
                  </a:lnTo>
                  <a:lnTo>
                    <a:pt x="714" y="1458"/>
                  </a:lnTo>
                  <a:lnTo>
                    <a:pt x="718" y="1469"/>
                  </a:lnTo>
                  <a:lnTo>
                    <a:pt x="722" y="1480"/>
                  </a:lnTo>
                  <a:lnTo>
                    <a:pt x="728" y="1492"/>
                  </a:lnTo>
                  <a:lnTo>
                    <a:pt x="731" y="1502"/>
                  </a:lnTo>
                  <a:lnTo>
                    <a:pt x="737" y="1514"/>
                  </a:lnTo>
                  <a:lnTo>
                    <a:pt x="741" y="1524"/>
                  </a:lnTo>
                  <a:lnTo>
                    <a:pt x="747" y="1536"/>
                  </a:lnTo>
                  <a:lnTo>
                    <a:pt x="752" y="1547"/>
                  </a:lnTo>
                  <a:lnTo>
                    <a:pt x="758" y="1558"/>
                  </a:lnTo>
                  <a:lnTo>
                    <a:pt x="765" y="1569"/>
                  </a:lnTo>
                  <a:lnTo>
                    <a:pt x="772" y="1581"/>
                  </a:lnTo>
                  <a:lnTo>
                    <a:pt x="778" y="1591"/>
                  </a:lnTo>
                  <a:lnTo>
                    <a:pt x="785" y="1602"/>
                  </a:lnTo>
                  <a:lnTo>
                    <a:pt x="792" y="1613"/>
                  </a:lnTo>
                  <a:lnTo>
                    <a:pt x="801" y="1624"/>
                  </a:lnTo>
                  <a:lnTo>
                    <a:pt x="808" y="1633"/>
                  </a:lnTo>
                  <a:lnTo>
                    <a:pt x="816" y="1644"/>
                  </a:lnTo>
                  <a:lnTo>
                    <a:pt x="825" y="1655"/>
                  </a:lnTo>
                  <a:lnTo>
                    <a:pt x="835" y="1666"/>
                  </a:lnTo>
                  <a:lnTo>
                    <a:pt x="844" y="1675"/>
                  </a:lnTo>
                  <a:lnTo>
                    <a:pt x="854" y="1684"/>
                  </a:lnTo>
                  <a:lnTo>
                    <a:pt x="864" y="1693"/>
                  </a:lnTo>
                  <a:lnTo>
                    <a:pt x="874" y="1701"/>
                  </a:lnTo>
                  <a:lnTo>
                    <a:pt x="884" y="1708"/>
                  </a:lnTo>
                  <a:lnTo>
                    <a:pt x="896" y="1716"/>
                  </a:lnTo>
                  <a:lnTo>
                    <a:pt x="907" y="1722"/>
                  </a:lnTo>
                  <a:lnTo>
                    <a:pt x="920" y="1729"/>
                  </a:lnTo>
                  <a:lnTo>
                    <a:pt x="933" y="1733"/>
                  </a:lnTo>
                  <a:lnTo>
                    <a:pt x="946" y="1739"/>
                  </a:lnTo>
                  <a:lnTo>
                    <a:pt x="959" y="1743"/>
                  </a:lnTo>
                  <a:lnTo>
                    <a:pt x="973" y="1748"/>
                  </a:lnTo>
                  <a:lnTo>
                    <a:pt x="986" y="1752"/>
                  </a:lnTo>
                  <a:lnTo>
                    <a:pt x="1000" y="1755"/>
                  </a:lnTo>
                  <a:lnTo>
                    <a:pt x="1015" y="1758"/>
                  </a:lnTo>
                  <a:lnTo>
                    <a:pt x="1030" y="1761"/>
                  </a:lnTo>
                  <a:lnTo>
                    <a:pt x="1043" y="1763"/>
                  </a:lnTo>
                  <a:lnTo>
                    <a:pt x="1058" y="1764"/>
                  </a:lnTo>
                  <a:lnTo>
                    <a:pt x="1073" y="1765"/>
                  </a:lnTo>
                  <a:lnTo>
                    <a:pt x="1087" y="1767"/>
                  </a:lnTo>
                  <a:lnTo>
                    <a:pt x="1101" y="1767"/>
                  </a:lnTo>
                  <a:lnTo>
                    <a:pt x="1118" y="1767"/>
                  </a:lnTo>
                  <a:lnTo>
                    <a:pt x="1132" y="1767"/>
                  </a:lnTo>
                  <a:lnTo>
                    <a:pt x="1148" y="1768"/>
                  </a:lnTo>
                  <a:lnTo>
                    <a:pt x="1162" y="1767"/>
                  </a:lnTo>
                  <a:lnTo>
                    <a:pt x="1178" y="1767"/>
                  </a:lnTo>
                  <a:lnTo>
                    <a:pt x="1193" y="1766"/>
                  </a:lnTo>
                  <a:lnTo>
                    <a:pt x="1208" y="1765"/>
                  </a:lnTo>
                  <a:lnTo>
                    <a:pt x="1224" y="1763"/>
                  </a:lnTo>
                  <a:lnTo>
                    <a:pt x="1239" y="1761"/>
                  </a:lnTo>
                  <a:lnTo>
                    <a:pt x="1254" y="1760"/>
                  </a:lnTo>
                  <a:lnTo>
                    <a:pt x="1270" y="1759"/>
                  </a:lnTo>
                  <a:lnTo>
                    <a:pt x="1284" y="1756"/>
                  </a:lnTo>
                  <a:lnTo>
                    <a:pt x="1298" y="1754"/>
                  </a:lnTo>
                  <a:lnTo>
                    <a:pt x="1312" y="1752"/>
                  </a:lnTo>
                  <a:lnTo>
                    <a:pt x="1327" y="1749"/>
                  </a:lnTo>
                  <a:lnTo>
                    <a:pt x="1340" y="1746"/>
                  </a:lnTo>
                  <a:lnTo>
                    <a:pt x="1354" y="1744"/>
                  </a:lnTo>
                  <a:lnTo>
                    <a:pt x="1367" y="1741"/>
                  </a:lnTo>
                  <a:lnTo>
                    <a:pt x="1381" y="1739"/>
                  </a:lnTo>
                  <a:lnTo>
                    <a:pt x="1393" y="1735"/>
                  </a:lnTo>
                  <a:lnTo>
                    <a:pt x="1407" y="1732"/>
                  </a:lnTo>
                  <a:lnTo>
                    <a:pt x="1419" y="1729"/>
                  </a:lnTo>
                  <a:lnTo>
                    <a:pt x="1431" y="1726"/>
                  </a:lnTo>
                  <a:lnTo>
                    <a:pt x="1442" y="1723"/>
                  </a:lnTo>
                  <a:lnTo>
                    <a:pt x="1453" y="1721"/>
                  </a:lnTo>
                  <a:lnTo>
                    <a:pt x="1464" y="1719"/>
                  </a:lnTo>
                  <a:lnTo>
                    <a:pt x="1475" y="1717"/>
                  </a:lnTo>
                  <a:lnTo>
                    <a:pt x="1483" y="1713"/>
                  </a:lnTo>
                  <a:lnTo>
                    <a:pt x="1493" y="1710"/>
                  </a:lnTo>
                  <a:lnTo>
                    <a:pt x="1501" y="1708"/>
                  </a:lnTo>
                  <a:lnTo>
                    <a:pt x="1510" y="1706"/>
                  </a:lnTo>
                  <a:lnTo>
                    <a:pt x="1517" y="1702"/>
                  </a:lnTo>
                  <a:lnTo>
                    <a:pt x="1525" y="1701"/>
                  </a:lnTo>
                  <a:lnTo>
                    <a:pt x="1531" y="1699"/>
                  </a:lnTo>
                  <a:lnTo>
                    <a:pt x="1538" y="1698"/>
                  </a:lnTo>
                  <a:lnTo>
                    <a:pt x="1548" y="1694"/>
                  </a:lnTo>
                  <a:lnTo>
                    <a:pt x="1556" y="1691"/>
                  </a:lnTo>
                  <a:lnTo>
                    <a:pt x="1560" y="1690"/>
                  </a:lnTo>
                  <a:lnTo>
                    <a:pt x="1562" y="1690"/>
                  </a:lnTo>
                  <a:lnTo>
                    <a:pt x="1563" y="1690"/>
                  </a:lnTo>
                  <a:lnTo>
                    <a:pt x="1569" y="1695"/>
                  </a:lnTo>
                  <a:lnTo>
                    <a:pt x="1572" y="1698"/>
                  </a:lnTo>
                  <a:lnTo>
                    <a:pt x="1576" y="1701"/>
                  </a:lnTo>
                  <a:lnTo>
                    <a:pt x="1582" y="1705"/>
                  </a:lnTo>
                  <a:lnTo>
                    <a:pt x="1589" y="1710"/>
                  </a:lnTo>
                  <a:lnTo>
                    <a:pt x="1596" y="1713"/>
                  </a:lnTo>
                  <a:lnTo>
                    <a:pt x="1606" y="1719"/>
                  </a:lnTo>
                  <a:lnTo>
                    <a:pt x="1615" y="1723"/>
                  </a:lnTo>
                  <a:lnTo>
                    <a:pt x="1626" y="1729"/>
                  </a:lnTo>
                  <a:lnTo>
                    <a:pt x="1631" y="1731"/>
                  </a:lnTo>
                  <a:lnTo>
                    <a:pt x="1637" y="1733"/>
                  </a:lnTo>
                  <a:lnTo>
                    <a:pt x="1643" y="1735"/>
                  </a:lnTo>
                  <a:lnTo>
                    <a:pt x="1650" y="1739"/>
                  </a:lnTo>
                  <a:lnTo>
                    <a:pt x="1656" y="1741"/>
                  </a:lnTo>
                  <a:lnTo>
                    <a:pt x="1663" y="1744"/>
                  </a:lnTo>
                  <a:lnTo>
                    <a:pt x="1671" y="1746"/>
                  </a:lnTo>
                  <a:lnTo>
                    <a:pt x="1679" y="1749"/>
                  </a:lnTo>
                  <a:lnTo>
                    <a:pt x="1686" y="1751"/>
                  </a:lnTo>
                  <a:lnTo>
                    <a:pt x="1694" y="1754"/>
                  </a:lnTo>
                  <a:lnTo>
                    <a:pt x="1701" y="1755"/>
                  </a:lnTo>
                  <a:lnTo>
                    <a:pt x="1711" y="1758"/>
                  </a:lnTo>
                  <a:lnTo>
                    <a:pt x="1719" y="1759"/>
                  </a:lnTo>
                  <a:lnTo>
                    <a:pt x="1729" y="1761"/>
                  </a:lnTo>
                  <a:lnTo>
                    <a:pt x="1738" y="1764"/>
                  </a:lnTo>
                  <a:lnTo>
                    <a:pt x="1748" y="1766"/>
                  </a:lnTo>
                  <a:lnTo>
                    <a:pt x="1757" y="1767"/>
                  </a:lnTo>
                  <a:lnTo>
                    <a:pt x="1767" y="1768"/>
                  </a:lnTo>
                  <a:lnTo>
                    <a:pt x="1778" y="1769"/>
                  </a:lnTo>
                  <a:lnTo>
                    <a:pt x="1789" y="1771"/>
                  </a:lnTo>
                  <a:lnTo>
                    <a:pt x="1799" y="1771"/>
                  </a:lnTo>
                  <a:lnTo>
                    <a:pt x="1811" y="1774"/>
                  </a:lnTo>
                  <a:lnTo>
                    <a:pt x="1822" y="1774"/>
                  </a:lnTo>
                  <a:lnTo>
                    <a:pt x="1835" y="1776"/>
                  </a:lnTo>
                  <a:lnTo>
                    <a:pt x="1846" y="1776"/>
                  </a:lnTo>
                  <a:lnTo>
                    <a:pt x="1858" y="1776"/>
                  </a:lnTo>
                  <a:lnTo>
                    <a:pt x="1871" y="1776"/>
                  </a:lnTo>
                  <a:lnTo>
                    <a:pt x="1884" y="1776"/>
                  </a:lnTo>
                  <a:lnTo>
                    <a:pt x="1897" y="1775"/>
                  </a:lnTo>
                  <a:lnTo>
                    <a:pt x="1910" y="1775"/>
                  </a:lnTo>
                  <a:lnTo>
                    <a:pt x="1923" y="1774"/>
                  </a:lnTo>
                  <a:lnTo>
                    <a:pt x="1939" y="1774"/>
                  </a:lnTo>
                  <a:lnTo>
                    <a:pt x="1952" y="1771"/>
                  </a:lnTo>
                  <a:lnTo>
                    <a:pt x="1967" y="1769"/>
                  </a:lnTo>
                  <a:lnTo>
                    <a:pt x="1981" y="1767"/>
                  </a:lnTo>
                  <a:lnTo>
                    <a:pt x="1998" y="1766"/>
                  </a:lnTo>
                  <a:lnTo>
                    <a:pt x="2013" y="1764"/>
                  </a:lnTo>
                  <a:lnTo>
                    <a:pt x="2029" y="1761"/>
                  </a:lnTo>
                  <a:lnTo>
                    <a:pt x="2045" y="1758"/>
                  </a:lnTo>
                  <a:lnTo>
                    <a:pt x="2063" y="1756"/>
                  </a:lnTo>
                  <a:lnTo>
                    <a:pt x="2078" y="1751"/>
                  </a:lnTo>
                  <a:lnTo>
                    <a:pt x="2094" y="1746"/>
                  </a:lnTo>
                  <a:lnTo>
                    <a:pt x="2108" y="1741"/>
                  </a:lnTo>
                  <a:lnTo>
                    <a:pt x="2125" y="1736"/>
                  </a:lnTo>
                  <a:lnTo>
                    <a:pt x="2139" y="1729"/>
                  </a:lnTo>
                  <a:lnTo>
                    <a:pt x="2154" y="1722"/>
                  </a:lnTo>
                  <a:lnTo>
                    <a:pt x="2169" y="1714"/>
                  </a:lnTo>
                  <a:lnTo>
                    <a:pt x="2184" y="1708"/>
                  </a:lnTo>
                  <a:lnTo>
                    <a:pt x="2197" y="1698"/>
                  </a:lnTo>
                  <a:lnTo>
                    <a:pt x="2211" y="1689"/>
                  </a:lnTo>
                  <a:lnTo>
                    <a:pt x="2225" y="1679"/>
                  </a:lnTo>
                  <a:lnTo>
                    <a:pt x="2239" y="1670"/>
                  </a:lnTo>
                  <a:lnTo>
                    <a:pt x="2251" y="1659"/>
                  </a:lnTo>
                  <a:lnTo>
                    <a:pt x="2264" y="1649"/>
                  </a:lnTo>
                  <a:lnTo>
                    <a:pt x="2277" y="1638"/>
                  </a:lnTo>
                  <a:lnTo>
                    <a:pt x="2290" y="1627"/>
                  </a:lnTo>
                  <a:lnTo>
                    <a:pt x="2301" y="1614"/>
                  </a:lnTo>
                  <a:lnTo>
                    <a:pt x="2313" y="1602"/>
                  </a:lnTo>
                  <a:lnTo>
                    <a:pt x="2324" y="1589"/>
                  </a:lnTo>
                  <a:lnTo>
                    <a:pt x="2336" y="1576"/>
                  </a:lnTo>
                  <a:lnTo>
                    <a:pt x="2347" y="1563"/>
                  </a:lnTo>
                  <a:lnTo>
                    <a:pt x="2358" y="1550"/>
                  </a:lnTo>
                  <a:lnTo>
                    <a:pt x="2368" y="1537"/>
                  </a:lnTo>
                  <a:lnTo>
                    <a:pt x="2379" y="1524"/>
                  </a:lnTo>
                  <a:lnTo>
                    <a:pt x="2388" y="1510"/>
                  </a:lnTo>
                  <a:lnTo>
                    <a:pt x="2398" y="1495"/>
                  </a:lnTo>
                  <a:lnTo>
                    <a:pt x="2406" y="1481"/>
                  </a:lnTo>
                  <a:lnTo>
                    <a:pt x="2416" y="1468"/>
                  </a:lnTo>
                  <a:lnTo>
                    <a:pt x="2425" y="1454"/>
                  </a:lnTo>
                  <a:lnTo>
                    <a:pt x="2434" y="1441"/>
                  </a:lnTo>
                  <a:lnTo>
                    <a:pt x="2442" y="1426"/>
                  </a:lnTo>
                  <a:lnTo>
                    <a:pt x="2451" y="1413"/>
                  </a:lnTo>
                  <a:lnTo>
                    <a:pt x="2458" y="1399"/>
                  </a:lnTo>
                  <a:lnTo>
                    <a:pt x="2465" y="1385"/>
                  </a:lnTo>
                  <a:lnTo>
                    <a:pt x="2472" y="1371"/>
                  </a:lnTo>
                  <a:lnTo>
                    <a:pt x="2480" y="1357"/>
                  </a:lnTo>
                  <a:lnTo>
                    <a:pt x="2485" y="1343"/>
                  </a:lnTo>
                  <a:lnTo>
                    <a:pt x="2492" y="1330"/>
                  </a:lnTo>
                  <a:lnTo>
                    <a:pt x="2498" y="1317"/>
                  </a:lnTo>
                  <a:lnTo>
                    <a:pt x="2505" y="1305"/>
                  </a:lnTo>
                  <a:lnTo>
                    <a:pt x="2509" y="1292"/>
                  </a:lnTo>
                  <a:lnTo>
                    <a:pt x="2515" y="1280"/>
                  </a:lnTo>
                  <a:lnTo>
                    <a:pt x="2520" y="1268"/>
                  </a:lnTo>
                  <a:lnTo>
                    <a:pt x="2526" y="1257"/>
                  </a:lnTo>
                  <a:lnTo>
                    <a:pt x="2530" y="1245"/>
                  </a:lnTo>
                  <a:lnTo>
                    <a:pt x="2534" y="1234"/>
                  </a:lnTo>
                  <a:lnTo>
                    <a:pt x="2539" y="1224"/>
                  </a:lnTo>
                  <a:lnTo>
                    <a:pt x="2544" y="1214"/>
                  </a:lnTo>
                  <a:lnTo>
                    <a:pt x="2546" y="1203"/>
                  </a:lnTo>
                  <a:lnTo>
                    <a:pt x="2550" y="1193"/>
                  </a:lnTo>
                  <a:lnTo>
                    <a:pt x="2553" y="1185"/>
                  </a:lnTo>
                  <a:lnTo>
                    <a:pt x="2556" y="1177"/>
                  </a:lnTo>
                  <a:lnTo>
                    <a:pt x="2559" y="1168"/>
                  </a:lnTo>
                  <a:lnTo>
                    <a:pt x="2562" y="1162"/>
                  </a:lnTo>
                  <a:lnTo>
                    <a:pt x="2564" y="1155"/>
                  </a:lnTo>
                  <a:lnTo>
                    <a:pt x="2566" y="1149"/>
                  </a:lnTo>
                  <a:lnTo>
                    <a:pt x="2568" y="1139"/>
                  </a:lnTo>
                  <a:lnTo>
                    <a:pt x="2572" y="1132"/>
                  </a:lnTo>
                  <a:lnTo>
                    <a:pt x="2574" y="1128"/>
                  </a:lnTo>
                  <a:lnTo>
                    <a:pt x="2575" y="1126"/>
                  </a:lnTo>
                  <a:lnTo>
                    <a:pt x="2575" y="1126"/>
                  </a:lnTo>
                  <a:lnTo>
                    <a:pt x="2576" y="1130"/>
                  </a:lnTo>
                  <a:lnTo>
                    <a:pt x="2578" y="1135"/>
                  </a:lnTo>
                  <a:lnTo>
                    <a:pt x="2582" y="1143"/>
                  </a:lnTo>
                  <a:lnTo>
                    <a:pt x="2585" y="1152"/>
                  </a:lnTo>
                  <a:lnTo>
                    <a:pt x="2589" y="1163"/>
                  </a:lnTo>
                  <a:lnTo>
                    <a:pt x="2591" y="1168"/>
                  </a:lnTo>
                  <a:lnTo>
                    <a:pt x="2594" y="1175"/>
                  </a:lnTo>
                  <a:lnTo>
                    <a:pt x="2597" y="1181"/>
                  </a:lnTo>
                  <a:lnTo>
                    <a:pt x="2600" y="1189"/>
                  </a:lnTo>
                  <a:lnTo>
                    <a:pt x="2602" y="1195"/>
                  </a:lnTo>
                  <a:lnTo>
                    <a:pt x="2606" y="1203"/>
                  </a:lnTo>
                  <a:lnTo>
                    <a:pt x="2609" y="1211"/>
                  </a:lnTo>
                  <a:lnTo>
                    <a:pt x="2612" y="1220"/>
                  </a:lnTo>
                  <a:lnTo>
                    <a:pt x="2615" y="1227"/>
                  </a:lnTo>
                  <a:lnTo>
                    <a:pt x="2620" y="1236"/>
                  </a:lnTo>
                  <a:lnTo>
                    <a:pt x="2624" y="1246"/>
                  </a:lnTo>
                  <a:lnTo>
                    <a:pt x="2629" y="1256"/>
                  </a:lnTo>
                  <a:lnTo>
                    <a:pt x="2632" y="1264"/>
                  </a:lnTo>
                  <a:lnTo>
                    <a:pt x="2635" y="1273"/>
                  </a:lnTo>
                  <a:lnTo>
                    <a:pt x="2640" y="1283"/>
                  </a:lnTo>
                  <a:lnTo>
                    <a:pt x="2644" y="1294"/>
                  </a:lnTo>
                  <a:lnTo>
                    <a:pt x="2648" y="1304"/>
                  </a:lnTo>
                  <a:lnTo>
                    <a:pt x="2654" y="1314"/>
                  </a:lnTo>
                  <a:lnTo>
                    <a:pt x="2658" y="1325"/>
                  </a:lnTo>
                  <a:lnTo>
                    <a:pt x="2664" y="1336"/>
                  </a:lnTo>
                  <a:lnTo>
                    <a:pt x="2667" y="1345"/>
                  </a:lnTo>
                  <a:lnTo>
                    <a:pt x="2672" y="1355"/>
                  </a:lnTo>
                  <a:lnTo>
                    <a:pt x="2676" y="1366"/>
                  </a:lnTo>
                  <a:lnTo>
                    <a:pt x="2681" y="1377"/>
                  </a:lnTo>
                  <a:lnTo>
                    <a:pt x="2686" y="1387"/>
                  </a:lnTo>
                  <a:lnTo>
                    <a:pt x="2691" y="1398"/>
                  </a:lnTo>
                  <a:lnTo>
                    <a:pt x="2695" y="1409"/>
                  </a:lnTo>
                  <a:lnTo>
                    <a:pt x="2701" y="1420"/>
                  </a:lnTo>
                  <a:lnTo>
                    <a:pt x="2705" y="1430"/>
                  </a:lnTo>
                  <a:lnTo>
                    <a:pt x="2711" y="1441"/>
                  </a:lnTo>
                  <a:lnTo>
                    <a:pt x="2715" y="1451"/>
                  </a:lnTo>
                  <a:lnTo>
                    <a:pt x="2721" y="1462"/>
                  </a:lnTo>
                  <a:lnTo>
                    <a:pt x="2725" y="1471"/>
                  </a:lnTo>
                  <a:lnTo>
                    <a:pt x="2730" y="1482"/>
                  </a:lnTo>
                  <a:lnTo>
                    <a:pt x="2735" y="1492"/>
                  </a:lnTo>
                  <a:lnTo>
                    <a:pt x="2740" y="1503"/>
                  </a:lnTo>
                  <a:lnTo>
                    <a:pt x="2744" y="1512"/>
                  </a:lnTo>
                  <a:lnTo>
                    <a:pt x="2749" y="1522"/>
                  </a:lnTo>
                  <a:lnTo>
                    <a:pt x="2752" y="1530"/>
                  </a:lnTo>
                  <a:lnTo>
                    <a:pt x="2758" y="1540"/>
                  </a:lnTo>
                  <a:lnTo>
                    <a:pt x="2761" y="1549"/>
                  </a:lnTo>
                  <a:lnTo>
                    <a:pt x="2767" y="1558"/>
                  </a:lnTo>
                  <a:lnTo>
                    <a:pt x="2770" y="1567"/>
                  </a:lnTo>
                  <a:lnTo>
                    <a:pt x="2775" y="1575"/>
                  </a:lnTo>
                  <a:lnTo>
                    <a:pt x="2779" y="1583"/>
                  </a:lnTo>
                  <a:lnTo>
                    <a:pt x="2783" y="1591"/>
                  </a:lnTo>
                  <a:lnTo>
                    <a:pt x="2787" y="1597"/>
                  </a:lnTo>
                  <a:lnTo>
                    <a:pt x="2792" y="1605"/>
                  </a:lnTo>
                  <a:lnTo>
                    <a:pt x="2795" y="1612"/>
                  </a:lnTo>
                  <a:lnTo>
                    <a:pt x="2799" y="1618"/>
                  </a:lnTo>
                  <a:lnTo>
                    <a:pt x="2803" y="1624"/>
                  </a:lnTo>
                  <a:lnTo>
                    <a:pt x="2807" y="1630"/>
                  </a:lnTo>
                  <a:lnTo>
                    <a:pt x="2811" y="1637"/>
                  </a:lnTo>
                  <a:lnTo>
                    <a:pt x="2818" y="1647"/>
                  </a:lnTo>
                  <a:lnTo>
                    <a:pt x="2821" y="1651"/>
                  </a:lnTo>
                  <a:lnTo>
                    <a:pt x="2825" y="1656"/>
                  </a:lnTo>
                  <a:lnTo>
                    <a:pt x="2828" y="1662"/>
                  </a:lnTo>
                  <a:lnTo>
                    <a:pt x="2832" y="1668"/>
                  </a:lnTo>
                  <a:lnTo>
                    <a:pt x="2836" y="1674"/>
                  </a:lnTo>
                  <a:lnTo>
                    <a:pt x="2840" y="1679"/>
                  </a:lnTo>
                  <a:lnTo>
                    <a:pt x="2844" y="1686"/>
                  </a:lnTo>
                  <a:lnTo>
                    <a:pt x="2849" y="1693"/>
                  </a:lnTo>
                  <a:lnTo>
                    <a:pt x="2853" y="1699"/>
                  </a:lnTo>
                  <a:lnTo>
                    <a:pt x="2859" y="1706"/>
                  </a:lnTo>
                  <a:lnTo>
                    <a:pt x="2863" y="1712"/>
                  </a:lnTo>
                  <a:lnTo>
                    <a:pt x="2868" y="1720"/>
                  </a:lnTo>
                  <a:lnTo>
                    <a:pt x="2873" y="1726"/>
                  </a:lnTo>
                  <a:lnTo>
                    <a:pt x="2878" y="1733"/>
                  </a:lnTo>
                  <a:lnTo>
                    <a:pt x="2883" y="1740"/>
                  </a:lnTo>
                  <a:lnTo>
                    <a:pt x="2888" y="1747"/>
                  </a:lnTo>
                  <a:lnTo>
                    <a:pt x="2894" y="1754"/>
                  </a:lnTo>
                  <a:lnTo>
                    <a:pt x="2899" y="1761"/>
                  </a:lnTo>
                  <a:lnTo>
                    <a:pt x="2905" y="1769"/>
                  </a:lnTo>
                  <a:lnTo>
                    <a:pt x="2911" y="1777"/>
                  </a:lnTo>
                  <a:lnTo>
                    <a:pt x="2917" y="1783"/>
                  </a:lnTo>
                  <a:lnTo>
                    <a:pt x="2922" y="1791"/>
                  </a:lnTo>
                  <a:lnTo>
                    <a:pt x="2928" y="1799"/>
                  </a:lnTo>
                  <a:lnTo>
                    <a:pt x="2934" y="1806"/>
                  </a:lnTo>
                  <a:lnTo>
                    <a:pt x="2940" y="1813"/>
                  </a:lnTo>
                  <a:lnTo>
                    <a:pt x="2945" y="1821"/>
                  </a:lnTo>
                  <a:lnTo>
                    <a:pt x="2952" y="1828"/>
                  </a:lnTo>
                  <a:lnTo>
                    <a:pt x="2958" y="1836"/>
                  </a:lnTo>
                  <a:lnTo>
                    <a:pt x="2964" y="1843"/>
                  </a:lnTo>
                  <a:lnTo>
                    <a:pt x="2969" y="1849"/>
                  </a:lnTo>
                  <a:lnTo>
                    <a:pt x="2975" y="1856"/>
                  </a:lnTo>
                  <a:lnTo>
                    <a:pt x="2981" y="1863"/>
                  </a:lnTo>
                  <a:lnTo>
                    <a:pt x="2987" y="1869"/>
                  </a:lnTo>
                  <a:lnTo>
                    <a:pt x="2993" y="1875"/>
                  </a:lnTo>
                  <a:lnTo>
                    <a:pt x="2999" y="1882"/>
                  </a:lnTo>
                  <a:lnTo>
                    <a:pt x="3005" y="1888"/>
                  </a:lnTo>
                  <a:lnTo>
                    <a:pt x="3011" y="1894"/>
                  </a:lnTo>
                  <a:lnTo>
                    <a:pt x="3016" y="1899"/>
                  </a:lnTo>
                  <a:lnTo>
                    <a:pt x="3022" y="1905"/>
                  </a:lnTo>
                  <a:lnTo>
                    <a:pt x="3027" y="1911"/>
                  </a:lnTo>
                  <a:lnTo>
                    <a:pt x="3033" y="1916"/>
                  </a:lnTo>
                  <a:lnTo>
                    <a:pt x="3038" y="1921"/>
                  </a:lnTo>
                  <a:lnTo>
                    <a:pt x="3044" y="1927"/>
                  </a:lnTo>
                  <a:lnTo>
                    <a:pt x="3050" y="1932"/>
                  </a:lnTo>
                  <a:lnTo>
                    <a:pt x="3060" y="1940"/>
                  </a:lnTo>
                  <a:lnTo>
                    <a:pt x="3070" y="1948"/>
                  </a:lnTo>
                  <a:lnTo>
                    <a:pt x="3080" y="1953"/>
                  </a:lnTo>
                  <a:lnTo>
                    <a:pt x="3090" y="1959"/>
                  </a:lnTo>
                  <a:lnTo>
                    <a:pt x="3097" y="1962"/>
                  </a:lnTo>
                  <a:lnTo>
                    <a:pt x="3106" y="1965"/>
                  </a:lnTo>
                  <a:lnTo>
                    <a:pt x="3114" y="1965"/>
                  </a:lnTo>
                  <a:lnTo>
                    <a:pt x="3121" y="1965"/>
                  </a:lnTo>
                  <a:lnTo>
                    <a:pt x="3129" y="1961"/>
                  </a:lnTo>
                  <a:lnTo>
                    <a:pt x="3136" y="1954"/>
                  </a:lnTo>
                  <a:lnTo>
                    <a:pt x="3138" y="1950"/>
                  </a:lnTo>
                  <a:lnTo>
                    <a:pt x="3140" y="1944"/>
                  </a:lnTo>
                  <a:lnTo>
                    <a:pt x="3141" y="1938"/>
                  </a:lnTo>
                  <a:lnTo>
                    <a:pt x="3143" y="1932"/>
                  </a:lnTo>
                  <a:lnTo>
                    <a:pt x="3143" y="1922"/>
                  </a:lnTo>
                  <a:lnTo>
                    <a:pt x="3143" y="1914"/>
                  </a:lnTo>
                  <a:lnTo>
                    <a:pt x="3141" y="1907"/>
                  </a:lnTo>
                  <a:lnTo>
                    <a:pt x="3141" y="1902"/>
                  </a:lnTo>
                  <a:lnTo>
                    <a:pt x="3141" y="1895"/>
                  </a:lnTo>
                  <a:lnTo>
                    <a:pt x="3141" y="1890"/>
                  </a:lnTo>
                  <a:lnTo>
                    <a:pt x="3141" y="1882"/>
                  </a:lnTo>
                  <a:lnTo>
                    <a:pt x="3140" y="1874"/>
                  </a:lnTo>
                  <a:lnTo>
                    <a:pt x="3139" y="1866"/>
                  </a:lnTo>
                  <a:lnTo>
                    <a:pt x="3139" y="1858"/>
                  </a:lnTo>
                  <a:lnTo>
                    <a:pt x="3136" y="1848"/>
                  </a:lnTo>
                  <a:lnTo>
                    <a:pt x="3136" y="1839"/>
                  </a:lnTo>
                  <a:lnTo>
                    <a:pt x="3134" y="1829"/>
                  </a:lnTo>
                  <a:lnTo>
                    <a:pt x="3133" y="1820"/>
                  </a:lnTo>
                  <a:lnTo>
                    <a:pt x="3130" y="1813"/>
                  </a:lnTo>
                  <a:lnTo>
                    <a:pt x="3130" y="1806"/>
                  </a:lnTo>
                  <a:lnTo>
                    <a:pt x="3128" y="1801"/>
                  </a:lnTo>
                  <a:lnTo>
                    <a:pt x="3128" y="1795"/>
                  </a:lnTo>
                  <a:lnTo>
                    <a:pt x="3125" y="1783"/>
                  </a:lnTo>
                  <a:lnTo>
                    <a:pt x="3122" y="1772"/>
                  </a:lnTo>
                  <a:lnTo>
                    <a:pt x="3119" y="1760"/>
                  </a:lnTo>
                  <a:lnTo>
                    <a:pt x="3116" y="1749"/>
                  </a:lnTo>
                  <a:lnTo>
                    <a:pt x="3113" y="1737"/>
                  </a:lnTo>
                  <a:lnTo>
                    <a:pt x="3109" y="1726"/>
                  </a:lnTo>
                  <a:lnTo>
                    <a:pt x="3105" y="1714"/>
                  </a:lnTo>
                  <a:lnTo>
                    <a:pt x="3101" y="1703"/>
                  </a:lnTo>
                  <a:lnTo>
                    <a:pt x="3096" y="1693"/>
                  </a:lnTo>
                  <a:lnTo>
                    <a:pt x="3093" y="1683"/>
                  </a:lnTo>
                  <a:lnTo>
                    <a:pt x="3088" y="1672"/>
                  </a:lnTo>
                  <a:lnTo>
                    <a:pt x="3084" y="1661"/>
                  </a:lnTo>
                  <a:lnTo>
                    <a:pt x="3080" y="1651"/>
                  </a:lnTo>
                  <a:lnTo>
                    <a:pt x="3076" y="1641"/>
                  </a:lnTo>
                  <a:lnTo>
                    <a:pt x="3071" y="1630"/>
                  </a:lnTo>
                  <a:lnTo>
                    <a:pt x="3065" y="1620"/>
                  </a:lnTo>
                  <a:lnTo>
                    <a:pt x="3060" y="1609"/>
                  </a:lnTo>
                  <a:lnTo>
                    <a:pt x="3056" y="1599"/>
                  </a:lnTo>
                  <a:lnTo>
                    <a:pt x="3050" y="1590"/>
                  </a:lnTo>
                  <a:lnTo>
                    <a:pt x="3045" y="1580"/>
                  </a:lnTo>
                  <a:lnTo>
                    <a:pt x="3039" y="1570"/>
                  </a:lnTo>
                  <a:lnTo>
                    <a:pt x="3035" y="1561"/>
                  </a:lnTo>
                  <a:lnTo>
                    <a:pt x="3028" y="1551"/>
                  </a:lnTo>
                  <a:lnTo>
                    <a:pt x="3023" y="1541"/>
                  </a:lnTo>
                  <a:lnTo>
                    <a:pt x="3016" y="1532"/>
                  </a:lnTo>
                  <a:lnTo>
                    <a:pt x="3011" y="1523"/>
                  </a:lnTo>
                  <a:lnTo>
                    <a:pt x="3004" y="1513"/>
                  </a:lnTo>
                  <a:lnTo>
                    <a:pt x="2999" y="1504"/>
                  </a:lnTo>
                  <a:lnTo>
                    <a:pt x="2992" y="1495"/>
                  </a:lnTo>
                  <a:lnTo>
                    <a:pt x="2987" y="1488"/>
                  </a:lnTo>
                  <a:lnTo>
                    <a:pt x="2978" y="1476"/>
                  </a:lnTo>
                  <a:lnTo>
                    <a:pt x="2969" y="1465"/>
                  </a:lnTo>
                  <a:lnTo>
                    <a:pt x="2960" y="1454"/>
                  </a:lnTo>
                  <a:lnTo>
                    <a:pt x="2953" y="1444"/>
                  </a:lnTo>
                  <a:lnTo>
                    <a:pt x="2944" y="1434"/>
                  </a:lnTo>
                  <a:lnTo>
                    <a:pt x="2936" y="1424"/>
                  </a:lnTo>
                  <a:lnTo>
                    <a:pt x="2928" y="1414"/>
                  </a:lnTo>
                  <a:lnTo>
                    <a:pt x="2920" y="1405"/>
                  </a:lnTo>
                  <a:lnTo>
                    <a:pt x="2910" y="1395"/>
                  </a:lnTo>
                  <a:lnTo>
                    <a:pt x="2902" y="1385"/>
                  </a:lnTo>
                  <a:lnTo>
                    <a:pt x="2892" y="1375"/>
                  </a:lnTo>
                  <a:lnTo>
                    <a:pt x="2885" y="1366"/>
                  </a:lnTo>
                  <a:lnTo>
                    <a:pt x="2876" y="1356"/>
                  </a:lnTo>
                  <a:lnTo>
                    <a:pt x="2867" y="1349"/>
                  </a:lnTo>
                  <a:lnTo>
                    <a:pt x="2859" y="1340"/>
                  </a:lnTo>
                  <a:lnTo>
                    <a:pt x="2851" y="1332"/>
                  </a:lnTo>
                  <a:lnTo>
                    <a:pt x="2841" y="1322"/>
                  </a:lnTo>
                  <a:lnTo>
                    <a:pt x="2832" y="1315"/>
                  </a:lnTo>
                  <a:lnTo>
                    <a:pt x="2823" y="1306"/>
                  </a:lnTo>
                  <a:lnTo>
                    <a:pt x="2815" y="1299"/>
                  </a:lnTo>
                  <a:lnTo>
                    <a:pt x="2806" y="1291"/>
                  </a:lnTo>
                  <a:lnTo>
                    <a:pt x="2797" y="1283"/>
                  </a:lnTo>
                  <a:lnTo>
                    <a:pt x="2788" y="1276"/>
                  </a:lnTo>
                  <a:lnTo>
                    <a:pt x="2781" y="1270"/>
                  </a:lnTo>
                  <a:lnTo>
                    <a:pt x="2772" y="1262"/>
                  </a:lnTo>
                  <a:lnTo>
                    <a:pt x="2764" y="1255"/>
                  </a:lnTo>
                  <a:lnTo>
                    <a:pt x="2756" y="1248"/>
                  </a:lnTo>
                  <a:lnTo>
                    <a:pt x="2748" y="1243"/>
                  </a:lnTo>
                  <a:lnTo>
                    <a:pt x="2739" y="1236"/>
                  </a:lnTo>
                  <a:lnTo>
                    <a:pt x="2732" y="1229"/>
                  </a:lnTo>
                  <a:lnTo>
                    <a:pt x="2724" y="1224"/>
                  </a:lnTo>
                  <a:lnTo>
                    <a:pt x="2717" y="1218"/>
                  </a:lnTo>
                  <a:lnTo>
                    <a:pt x="2709" y="1212"/>
                  </a:lnTo>
                  <a:lnTo>
                    <a:pt x="2701" y="1206"/>
                  </a:lnTo>
                  <a:lnTo>
                    <a:pt x="2693" y="1201"/>
                  </a:lnTo>
                  <a:lnTo>
                    <a:pt x="2687" y="1195"/>
                  </a:lnTo>
                  <a:lnTo>
                    <a:pt x="2679" y="1190"/>
                  </a:lnTo>
                  <a:lnTo>
                    <a:pt x="2672" y="1186"/>
                  </a:lnTo>
                  <a:lnTo>
                    <a:pt x="2666" y="1180"/>
                  </a:lnTo>
                  <a:lnTo>
                    <a:pt x="2659" y="1177"/>
                  </a:lnTo>
                  <a:lnTo>
                    <a:pt x="2653" y="1172"/>
                  </a:lnTo>
                  <a:lnTo>
                    <a:pt x="2646" y="1168"/>
                  </a:lnTo>
                  <a:lnTo>
                    <a:pt x="2641" y="1164"/>
                  </a:lnTo>
                  <a:lnTo>
                    <a:pt x="2635" y="1160"/>
                  </a:lnTo>
                  <a:lnTo>
                    <a:pt x="2629" y="1157"/>
                  </a:lnTo>
                  <a:lnTo>
                    <a:pt x="2624" y="1154"/>
                  </a:lnTo>
                  <a:lnTo>
                    <a:pt x="2619" y="1151"/>
                  </a:lnTo>
                  <a:lnTo>
                    <a:pt x="2614" y="1148"/>
                  </a:lnTo>
                  <a:lnTo>
                    <a:pt x="2605" y="1142"/>
                  </a:lnTo>
                  <a:lnTo>
                    <a:pt x="2597" y="1137"/>
                  </a:lnTo>
                  <a:lnTo>
                    <a:pt x="2589" y="1133"/>
                  </a:lnTo>
                  <a:lnTo>
                    <a:pt x="2585" y="1130"/>
                  </a:lnTo>
                  <a:lnTo>
                    <a:pt x="2577" y="1125"/>
                  </a:lnTo>
                  <a:lnTo>
                    <a:pt x="2575" y="1124"/>
                  </a:lnTo>
                  <a:lnTo>
                    <a:pt x="2575" y="1121"/>
                  </a:lnTo>
                  <a:lnTo>
                    <a:pt x="2577" y="1113"/>
                  </a:lnTo>
                  <a:lnTo>
                    <a:pt x="2578" y="1106"/>
                  </a:lnTo>
                  <a:lnTo>
                    <a:pt x="2580" y="1099"/>
                  </a:lnTo>
                  <a:lnTo>
                    <a:pt x="2582" y="1091"/>
                  </a:lnTo>
                  <a:lnTo>
                    <a:pt x="2585" y="1083"/>
                  </a:lnTo>
                  <a:lnTo>
                    <a:pt x="2586" y="1072"/>
                  </a:lnTo>
                  <a:lnTo>
                    <a:pt x="2588" y="1061"/>
                  </a:lnTo>
                  <a:lnTo>
                    <a:pt x="2588" y="1054"/>
                  </a:lnTo>
                  <a:lnTo>
                    <a:pt x="2589" y="1048"/>
                  </a:lnTo>
                  <a:lnTo>
                    <a:pt x="2590" y="1041"/>
                  </a:lnTo>
                  <a:lnTo>
                    <a:pt x="2591" y="1036"/>
                  </a:lnTo>
                  <a:lnTo>
                    <a:pt x="2591" y="1028"/>
                  </a:lnTo>
                  <a:lnTo>
                    <a:pt x="2592" y="1021"/>
                  </a:lnTo>
                  <a:lnTo>
                    <a:pt x="2594" y="1014"/>
                  </a:lnTo>
                  <a:lnTo>
                    <a:pt x="2595" y="1007"/>
                  </a:lnTo>
                  <a:lnTo>
                    <a:pt x="2595" y="999"/>
                  </a:lnTo>
                  <a:lnTo>
                    <a:pt x="2596" y="992"/>
                  </a:lnTo>
                  <a:lnTo>
                    <a:pt x="2597" y="984"/>
                  </a:lnTo>
                  <a:lnTo>
                    <a:pt x="2598" y="976"/>
                  </a:lnTo>
                  <a:lnTo>
                    <a:pt x="2597" y="967"/>
                  </a:lnTo>
                  <a:lnTo>
                    <a:pt x="2597" y="958"/>
                  </a:lnTo>
                  <a:lnTo>
                    <a:pt x="2597" y="949"/>
                  </a:lnTo>
                  <a:lnTo>
                    <a:pt x="2597" y="940"/>
                  </a:lnTo>
                  <a:lnTo>
                    <a:pt x="2596" y="931"/>
                  </a:lnTo>
                  <a:lnTo>
                    <a:pt x="2596" y="922"/>
                  </a:lnTo>
                  <a:lnTo>
                    <a:pt x="2596" y="913"/>
                  </a:lnTo>
                  <a:lnTo>
                    <a:pt x="2596" y="904"/>
                  </a:lnTo>
                  <a:lnTo>
                    <a:pt x="2595" y="894"/>
                  </a:lnTo>
                  <a:lnTo>
                    <a:pt x="2594" y="885"/>
                  </a:lnTo>
                  <a:lnTo>
                    <a:pt x="2592" y="875"/>
                  </a:lnTo>
                  <a:lnTo>
                    <a:pt x="2592" y="865"/>
                  </a:lnTo>
                  <a:lnTo>
                    <a:pt x="2590" y="855"/>
                  </a:lnTo>
                  <a:lnTo>
                    <a:pt x="2589" y="845"/>
                  </a:lnTo>
                  <a:lnTo>
                    <a:pt x="2588" y="835"/>
                  </a:lnTo>
                  <a:lnTo>
                    <a:pt x="2587" y="827"/>
                  </a:lnTo>
                  <a:lnTo>
                    <a:pt x="2584" y="816"/>
                  </a:lnTo>
                  <a:lnTo>
                    <a:pt x="2582" y="805"/>
                  </a:lnTo>
                  <a:lnTo>
                    <a:pt x="2579" y="794"/>
                  </a:lnTo>
                  <a:lnTo>
                    <a:pt x="2577" y="784"/>
                  </a:lnTo>
                  <a:lnTo>
                    <a:pt x="2574" y="773"/>
                  </a:lnTo>
                  <a:lnTo>
                    <a:pt x="2571" y="763"/>
                  </a:lnTo>
                  <a:lnTo>
                    <a:pt x="2567" y="752"/>
                  </a:lnTo>
                  <a:lnTo>
                    <a:pt x="2565" y="742"/>
                  </a:lnTo>
                  <a:lnTo>
                    <a:pt x="2561" y="731"/>
                  </a:lnTo>
                  <a:lnTo>
                    <a:pt x="2557" y="720"/>
                  </a:lnTo>
                  <a:lnTo>
                    <a:pt x="2553" y="709"/>
                  </a:lnTo>
                  <a:lnTo>
                    <a:pt x="2549" y="699"/>
                  </a:lnTo>
                  <a:lnTo>
                    <a:pt x="2543" y="689"/>
                  </a:lnTo>
                  <a:lnTo>
                    <a:pt x="2539" y="678"/>
                  </a:lnTo>
                  <a:lnTo>
                    <a:pt x="2533" y="667"/>
                  </a:lnTo>
                  <a:lnTo>
                    <a:pt x="2529" y="657"/>
                  </a:lnTo>
                  <a:lnTo>
                    <a:pt x="2522" y="645"/>
                  </a:lnTo>
                  <a:lnTo>
                    <a:pt x="2516" y="634"/>
                  </a:lnTo>
                  <a:lnTo>
                    <a:pt x="2508" y="624"/>
                  </a:lnTo>
                  <a:lnTo>
                    <a:pt x="2502" y="614"/>
                  </a:lnTo>
                  <a:lnTo>
                    <a:pt x="2493" y="604"/>
                  </a:lnTo>
                  <a:lnTo>
                    <a:pt x="2485" y="594"/>
                  </a:lnTo>
                  <a:lnTo>
                    <a:pt x="2476" y="586"/>
                  </a:lnTo>
                  <a:lnTo>
                    <a:pt x="2469" y="578"/>
                  </a:lnTo>
                  <a:lnTo>
                    <a:pt x="2459" y="568"/>
                  </a:lnTo>
                  <a:lnTo>
                    <a:pt x="2450" y="560"/>
                  </a:lnTo>
                  <a:lnTo>
                    <a:pt x="2440" y="552"/>
                  </a:lnTo>
                  <a:lnTo>
                    <a:pt x="2430" y="545"/>
                  </a:lnTo>
                  <a:lnTo>
                    <a:pt x="2419" y="536"/>
                  </a:lnTo>
                  <a:lnTo>
                    <a:pt x="2410" y="530"/>
                  </a:lnTo>
                  <a:lnTo>
                    <a:pt x="2400" y="523"/>
                  </a:lnTo>
                  <a:lnTo>
                    <a:pt x="2390" y="517"/>
                  </a:lnTo>
                  <a:lnTo>
                    <a:pt x="2378" y="509"/>
                  </a:lnTo>
                  <a:lnTo>
                    <a:pt x="2367" y="502"/>
                  </a:lnTo>
                  <a:lnTo>
                    <a:pt x="2355" y="496"/>
                  </a:lnTo>
                  <a:lnTo>
                    <a:pt x="2344" y="490"/>
                  </a:lnTo>
                  <a:lnTo>
                    <a:pt x="2332" y="484"/>
                  </a:lnTo>
                  <a:lnTo>
                    <a:pt x="2321" y="477"/>
                  </a:lnTo>
                  <a:lnTo>
                    <a:pt x="2309" y="472"/>
                  </a:lnTo>
                  <a:lnTo>
                    <a:pt x="2298" y="467"/>
                  </a:lnTo>
                  <a:lnTo>
                    <a:pt x="2286" y="461"/>
                  </a:lnTo>
                  <a:lnTo>
                    <a:pt x="2274" y="456"/>
                  </a:lnTo>
                  <a:lnTo>
                    <a:pt x="2262" y="451"/>
                  </a:lnTo>
                  <a:lnTo>
                    <a:pt x="2251" y="448"/>
                  </a:lnTo>
                  <a:lnTo>
                    <a:pt x="2239" y="443"/>
                  </a:lnTo>
                  <a:lnTo>
                    <a:pt x="2228" y="439"/>
                  </a:lnTo>
                  <a:lnTo>
                    <a:pt x="2216" y="436"/>
                  </a:lnTo>
                  <a:lnTo>
                    <a:pt x="2205" y="432"/>
                  </a:lnTo>
                  <a:lnTo>
                    <a:pt x="2192" y="428"/>
                  </a:lnTo>
                  <a:lnTo>
                    <a:pt x="2181" y="425"/>
                  </a:lnTo>
                  <a:lnTo>
                    <a:pt x="2169" y="421"/>
                  </a:lnTo>
                  <a:lnTo>
                    <a:pt x="2158" y="418"/>
                  </a:lnTo>
                  <a:lnTo>
                    <a:pt x="2148" y="415"/>
                  </a:lnTo>
                  <a:lnTo>
                    <a:pt x="2137" y="412"/>
                  </a:lnTo>
                  <a:lnTo>
                    <a:pt x="2125" y="409"/>
                  </a:lnTo>
                  <a:lnTo>
                    <a:pt x="2116" y="407"/>
                  </a:lnTo>
                  <a:lnTo>
                    <a:pt x="2105" y="404"/>
                  </a:lnTo>
                  <a:lnTo>
                    <a:pt x="2095" y="402"/>
                  </a:lnTo>
                  <a:lnTo>
                    <a:pt x="2086" y="400"/>
                  </a:lnTo>
                  <a:lnTo>
                    <a:pt x="2077" y="397"/>
                  </a:lnTo>
                  <a:lnTo>
                    <a:pt x="2067" y="395"/>
                  </a:lnTo>
                  <a:lnTo>
                    <a:pt x="2058" y="394"/>
                  </a:lnTo>
                  <a:lnTo>
                    <a:pt x="2049" y="392"/>
                  </a:lnTo>
                  <a:lnTo>
                    <a:pt x="2043" y="392"/>
                  </a:lnTo>
                  <a:lnTo>
                    <a:pt x="2034" y="390"/>
                  </a:lnTo>
                  <a:lnTo>
                    <a:pt x="2026" y="389"/>
                  </a:lnTo>
                  <a:lnTo>
                    <a:pt x="2020" y="386"/>
                  </a:lnTo>
                  <a:lnTo>
                    <a:pt x="2013" y="386"/>
                  </a:lnTo>
                  <a:lnTo>
                    <a:pt x="2007" y="385"/>
                  </a:lnTo>
                  <a:lnTo>
                    <a:pt x="2000" y="384"/>
                  </a:lnTo>
                  <a:lnTo>
                    <a:pt x="1995" y="383"/>
                  </a:lnTo>
                  <a:lnTo>
                    <a:pt x="1991" y="383"/>
                  </a:lnTo>
                  <a:lnTo>
                    <a:pt x="1984" y="382"/>
                  </a:lnTo>
                  <a:lnTo>
                    <a:pt x="1978" y="382"/>
                  </a:lnTo>
                  <a:lnTo>
                    <a:pt x="1974" y="382"/>
                  </a:lnTo>
                  <a:lnTo>
                    <a:pt x="1974" y="382"/>
                  </a:lnTo>
                  <a:lnTo>
                    <a:pt x="1974" y="379"/>
                  </a:lnTo>
                  <a:lnTo>
                    <a:pt x="1974" y="372"/>
                  </a:lnTo>
                  <a:lnTo>
                    <a:pt x="1973" y="367"/>
                  </a:lnTo>
                  <a:lnTo>
                    <a:pt x="1973" y="362"/>
                  </a:lnTo>
                  <a:lnTo>
                    <a:pt x="1973" y="356"/>
                  </a:lnTo>
                  <a:lnTo>
                    <a:pt x="1973" y="349"/>
                  </a:lnTo>
                  <a:lnTo>
                    <a:pt x="1971" y="340"/>
                  </a:lnTo>
                  <a:lnTo>
                    <a:pt x="1969" y="332"/>
                  </a:lnTo>
                  <a:lnTo>
                    <a:pt x="1968" y="322"/>
                  </a:lnTo>
                  <a:lnTo>
                    <a:pt x="1967" y="313"/>
                  </a:lnTo>
                  <a:lnTo>
                    <a:pt x="1964" y="302"/>
                  </a:lnTo>
                  <a:lnTo>
                    <a:pt x="1962" y="292"/>
                  </a:lnTo>
                  <a:lnTo>
                    <a:pt x="1958" y="281"/>
                  </a:lnTo>
                  <a:lnTo>
                    <a:pt x="1955" y="271"/>
                  </a:lnTo>
                  <a:lnTo>
                    <a:pt x="1952" y="265"/>
                  </a:lnTo>
                  <a:lnTo>
                    <a:pt x="1950" y="259"/>
                  </a:lnTo>
                  <a:lnTo>
                    <a:pt x="1948" y="253"/>
                  </a:lnTo>
                  <a:lnTo>
                    <a:pt x="1945" y="247"/>
                  </a:lnTo>
                  <a:lnTo>
                    <a:pt x="1942" y="241"/>
                  </a:lnTo>
                  <a:lnTo>
                    <a:pt x="1939" y="235"/>
                  </a:lnTo>
                  <a:lnTo>
                    <a:pt x="1935" y="229"/>
                  </a:lnTo>
                  <a:lnTo>
                    <a:pt x="1932" y="223"/>
                  </a:lnTo>
                  <a:lnTo>
                    <a:pt x="1928" y="217"/>
                  </a:lnTo>
                  <a:lnTo>
                    <a:pt x="1923" y="210"/>
                  </a:lnTo>
                  <a:lnTo>
                    <a:pt x="1919" y="205"/>
                  </a:lnTo>
                  <a:lnTo>
                    <a:pt x="1916" y="199"/>
                  </a:lnTo>
                  <a:lnTo>
                    <a:pt x="1910" y="193"/>
                  </a:lnTo>
                  <a:lnTo>
                    <a:pt x="1906" y="187"/>
                  </a:lnTo>
                  <a:lnTo>
                    <a:pt x="1902" y="182"/>
                  </a:lnTo>
                  <a:lnTo>
                    <a:pt x="1897" y="176"/>
                  </a:lnTo>
                  <a:lnTo>
                    <a:pt x="1891" y="170"/>
                  </a:lnTo>
                  <a:lnTo>
                    <a:pt x="1885" y="164"/>
                  </a:lnTo>
                  <a:lnTo>
                    <a:pt x="1879" y="159"/>
                  </a:lnTo>
                  <a:lnTo>
                    <a:pt x="1873" y="153"/>
                  </a:lnTo>
                  <a:lnTo>
                    <a:pt x="1865" y="147"/>
                  </a:lnTo>
                  <a:lnTo>
                    <a:pt x="1859" y="142"/>
                  </a:lnTo>
                  <a:lnTo>
                    <a:pt x="1852" y="137"/>
                  </a:lnTo>
                  <a:lnTo>
                    <a:pt x="1846" y="132"/>
                  </a:lnTo>
                  <a:lnTo>
                    <a:pt x="1837" y="126"/>
                  </a:lnTo>
                  <a:lnTo>
                    <a:pt x="1829" y="121"/>
                  </a:lnTo>
                  <a:lnTo>
                    <a:pt x="1821" y="116"/>
                  </a:lnTo>
                  <a:lnTo>
                    <a:pt x="1813" y="113"/>
                  </a:lnTo>
                  <a:lnTo>
                    <a:pt x="1804" y="107"/>
                  </a:lnTo>
                  <a:lnTo>
                    <a:pt x="1795" y="103"/>
                  </a:lnTo>
                  <a:lnTo>
                    <a:pt x="1785" y="100"/>
                  </a:lnTo>
                  <a:lnTo>
                    <a:pt x="1777" y="96"/>
                  </a:lnTo>
                  <a:lnTo>
                    <a:pt x="1766" y="92"/>
                  </a:lnTo>
                  <a:lnTo>
                    <a:pt x="1756" y="89"/>
                  </a:lnTo>
                  <a:lnTo>
                    <a:pt x="1745" y="85"/>
                  </a:lnTo>
                  <a:lnTo>
                    <a:pt x="1735" y="82"/>
                  </a:lnTo>
                  <a:lnTo>
                    <a:pt x="1724" y="79"/>
                  </a:lnTo>
                  <a:lnTo>
                    <a:pt x="1714" y="78"/>
                  </a:lnTo>
                  <a:lnTo>
                    <a:pt x="1704" y="75"/>
                  </a:lnTo>
                  <a:lnTo>
                    <a:pt x="1695" y="75"/>
                  </a:lnTo>
                  <a:lnTo>
                    <a:pt x="1684" y="73"/>
                  </a:lnTo>
                  <a:lnTo>
                    <a:pt x="1674" y="73"/>
                  </a:lnTo>
                  <a:lnTo>
                    <a:pt x="1664" y="73"/>
                  </a:lnTo>
                  <a:lnTo>
                    <a:pt x="1654" y="73"/>
                  </a:lnTo>
                  <a:lnTo>
                    <a:pt x="1644" y="73"/>
                  </a:lnTo>
                  <a:lnTo>
                    <a:pt x="1634" y="73"/>
                  </a:lnTo>
                  <a:lnTo>
                    <a:pt x="1625" y="74"/>
                  </a:lnTo>
                  <a:lnTo>
                    <a:pt x="1616" y="77"/>
                  </a:lnTo>
                  <a:lnTo>
                    <a:pt x="1606" y="77"/>
                  </a:lnTo>
                  <a:lnTo>
                    <a:pt x="1596" y="79"/>
                  </a:lnTo>
                  <a:lnTo>
                    <a:pt x="1586" y="80"/>
                  </a:lnTo>
                  <a:lnTo>
                    <a:pt x="1577" y="83"/>
                  </a:lnTo>
                  <a:lnTo>
                    <a:pt x="1568" y="84"/>
                  </a:lnTo>
                  <a:lnTo>
                    <a:pt x="1559" y="86"/>
                  </a:lnTo>
                  <a:lnTo>
                    <a:pt x="1550" y="90"/>
                  </a:lnTo>
                  <a:lnTo>
                    <a:pt x="1542" y="93"/>
                  </a:lnTo>
                  <a:lnTo>
                    <a:pt x="1533" y="95"/>
                  </a:lnTo>
                  <a:lnTo>
                    <a:pt x="1524" y="97"/>
                  </a:lnTo>
                  <a:lnTo>
                    <a:pt x="1515" y="101"/>
                  </a:lnTo>
                  <a:lnTo>
                    <a:pt x="1507" y="104"/>
                  </a:lnTo>
                  <a:lnTo>
                    <a:pt x="1499" y="107"/>
                  </a:lnTo>
                  <a:lnTo>
                    <a:pt x="1491" y="112"/>
                  </a:lnTo>
                  <a:lnTo>
                    <a:pt x="1482" y="115"/>
                  </a:lnTo>
                  <a:lnTo>
                    <a:pt x="1476" y="119"/>
                  </a:lnTo>
                  <a:lnTo>
                    <a:pt x="1467" y="123"/>
                  </a:lnTo>
                  <a:lnTo>
                    <a:pt x="1459" y="126"/>
                  </a:lnTo>
                  <a:lnTo>
                    <a:pt x="1452" y="129"/>
                  </a:lnTo>
                  <a:lnTo>
                    <a:pt x="1445" y="132"/>
                  </a:lnTo>
                  <a:lnTo>
                    <a:pt x="1437" y="136"/>
                  </a:lnTo>
                  <a:lnTo>
                    <a:pt x="1431" y="140"/>
                  </a:lnTo>
                  <a:lnTo>
                    <a:pt x="1424" y="143"/>
                  </a:lnTo>
                  <a:lnTo>
                    <a:pt x="1419" y="148"/>
                  </a:lnTo>
                  <a:lnTo>
                    <a:pt x="1412" y="151"/>
                  </a:lnTo>
                  <a:lnTo>
                    <a:pt x="1406" y="155"/>
                  </a:lnTo>
                  <a:lnTo>
                    <a:pt x="1399" y="159"/>
                  </a:lnTo>
                  <a:lnTo>
                    <a:pt x="1395" y="163"/>
                  </a:lnTo>
                  <a:lnTo>
                    <a:pt x="1388" y="166"/>
                  </a:lnTo>
                  <a:lnTo>
                    <a:pt x="1384" y="170"/>
                  </a:lnTo>
                  <a:lnTo>
                    <a:pt x="1378" y="173"/>
                  </a:lnTo>
                  <a:lnTo>
                    <a:pt x="1375" y="177"/>
                  </a:lnTo>
                  <a:lnTo>
                    <a:pt x="1365" y="183"/>
                  </a:lnTo>
                  <a:lnTo>
                    <a:pt x="1357" y="189"/>
                  </a:lnTo>
                  <a:lnTo>
                    <a:pt x="1350" y="194"/>
                  </a:lnTo>
                  <a:lnTo>
                    <a:pt x="1345" y="199"/>
                  </a:lnTo>
                  <a:lnTo>
                    <a:pt x="1339" y="205"/>
                  </a:lnTo>
                  <a:lnTo>
                    <a:pt x="1337" y="208"/>
                  </a:lnTo>
                  <a:lnTo>
                    <a:pt x="1335" y="206"/>
                  </a:lnTo>
                  <a:lnTo>
                    <a:pt x="1333" y="204"/>
                  </a:lnTo>
                  <a:lnTo>
                    <a:pt x="1329" y="198"/>
                  </a:lnTo>
                  <a:lnTo>
                    <a:pt x="1323" y="193"/>
                  </a:lnTo>
                  <a:lnTo>
                    <a:pt x="1316" y="185"/>
                  </a:lnTo>
                  <a:lnTo>
                    <a:pt x="1307" y="177"/>
                  </a:lnTo>
                  <a:lnTo>
                    <a:pt x="1302" y="173"/>
                  </a:lnTo>
                  <a:lnTo>
                    <a:pt x="1296" y="169"/>
                  </a:lnTo>
                  <a:lnTo>
                    <a:pt x="1291" y="164"/>
                  </a:lnTo>
                  <a:lnTo>
                    <a:pt x="1285" y="161"/>
                  </a:lnTo>
                  <a:lnTo>
                    <a:pt x="1277" y="155"/>
                  </a:lnTo>
                  <a:lnTo>
                    <a:pt x="1271" y="151"/>
                  </a:lnTo>
                  <a:lnTo>
                    <a:pt x="1263" y="147"/>
                  </a:lnTo>
                  <a:lnTo>
                    <a:pt x="1256" y="142"/>
                  </a:lnTo>
                  <a:lnTo>
                    <a:pt x="1247" y="138"/>
                  </a:lnTo>
                  <a:lnTo>
                    <a:pt x="1239" y="135"/>
                  </a:lnTo>
                  <a:lnTo>
                    <a:pt x="1230" y="131"/>
                  </a:lnTo>
                  <a:lnTo>
                    <a:pt x="1223" y="128"/>
                  </a:lnTo>
                  <a:lnTo>
                    <a:pt x="1212" y="125"/>
                  </a:lnTo>
                  <a:lnTo>
                    <a:pt x="1202" y="121"/>
                  </a:lnTo>
                  <a:lnTo>
                    <a:pt x="1192" y="118"/>
                  </a:lnTo>
                  <a:lnTo>
                    <a:pt x="1182" y="117"/>
                  </a:lnTo>
                  <a:lnTo>
                    <a:pt x="1170" y="115"/>
                  </a:lnTo>
                  <a:lnTo>
                    <a:pt x="1159" y="114"/>
                  </a:lnTo>
                  <a:lnTo>
                    <a:pt x="1148" y="114"/>
                  </a:lnTo>
                  <a:lnTo>
                    <a:pt x="1137" y="114"/>
                  </a:lnTo>
                  <a:lnTo>
                    <a:pt x="1134" y="105"/>
                  </a:lnTo>
                  <a:lnTo>
                    <a:pt x="1132" y="97"/>
                  </a:lnTo>
                  <a:lnTo>
                    <a:pt x="1130" y="90"/>
                  </a:lnTo>
                  <a:lnTo>
                    <a:pt x="1127" y="82"/>
                  </a:lnTo>
                  <a:lnTo>
                    <a:pt x="1124" y="72"/>
                  </a:lnTo>
                  <a:lnTo>
                    <a:pt x="1122" y="63"/>
                  </a:lnTo>
                  <a:lnTo>
                    <a:pt x="1120" y="55"/>
                  </a:lnTo>
                  <a:lnTo>
                    <a:pt x="1118" y="47"/>
                  </a:lnTo>
                  <a:lnTo>
                    <a:pt x="1123" y="46"/>
                  </a:lnTo>
                  <a:lnTo>
                    <a:pt x="1130" y="46"/>
                  </a:lnTo>
                  <a:lnTo>
                    <a:pt x="1136" y="46"/>
                  </a:lnTo>
                  <a:lnTo>
                    <a:pt x="1143" y="46"/>
                  </a:lnTo>
                  <a:lnTo>
                    <a:pt x="1149" y="46"/>
                  </a:lnTo>
                  <a:lnTo>
                    <a:pt x="1156" y="46"/>
                  </a:lnTo>
                  <a:lnTo>
                    <a:pt x="1162" y="46"/>
                  </a:lnTo>
                  <a:lnTo>
                    <a:pt x="1169" y="47"/>
                  </a:lnTo>
                  <a:lnTo>
                    <a:pt x="1180" y="48"/>
                  </a:lnTo>
                  <a:lnTo>
                    <a:pt x="1191" y="50"/>
                  </a:lnTo>
                  <a:lnTo>
                    <a:pt x="1202" y="52"/>
                  </a:lnTo>
                  <a:lnTo>
                    <a:pt x="1214" y="56"/>
                  </a:lnTo>
                  <a:lnTo>
                    <a:pt x="1224" y="58"/>
                  </a:lnTo>
                  <a:lnTo>
                    <a:pt x="1234" y="61"/>
                  </a:lnTo>
                  <a:lnTo>
                    <a:pt x="1242" y="64"/>
                  </a:lnTo>
                  <a:lnTo>
                    <a:pt x="1252" y="68"/>
                  </a:lnTo>
                  <a:lnTo>
                    <a:pt x="1260" y="71"/>
                  </a:lnTo>
                  <a:lnTo>
                    <a:pt x="1269" y="75"/>
                  </a:lnTo>
                  <a:lnTo>
                    <a:pt x="1276" y="80"/>
                  </a:lnTo>
                  <a:lnTo>
                    <a:pt x="1285" y="84"/>
                  </a:lnTo>
                  <a:lnTo>
                    <a:pt x="1291" y="87"/>
                  </a:lnTo>
                  <a:lnTo>
                    <a:pt x="1297" y="92"/>
                  </a:lnTo>
                  <a:lnTo>
                    <a:pt x="1303" y="95"/>
                  </a:lnTo>
                  <a:lnTo>
                    <a:pt x="1309" y="100"/>
                  </a:lnTo>
                  <a:lnTo>
                    <a:pt x="1314" y="103"/>
                  </a:lnTo>
                  <a:lnTo>
                    <a:pt x="1319" y="107"/>
                  </a:lnTo>
                  <a:lnTo>
                    <a:pt x="1323" y="110"/>
                  </a:lnTo>
                  <a:lnTo>
                    <a:pt x="1328" y="115"/>
                  </a:lnTo>
                  <a:lnTo>
                    <a:pt x="1333" y="119"/>
                  </a:lnTo>
                  <a:lnTo>
                    <a:pt x="1339" y="125"/>
                  </a:lnTo>
                  <a:lnTo>
                    <a:pt x="1341" y="127"/>
                  </a:lnTo>
                  <a:lnTo>
                    <a:pt x="1343" y="129"/>
                  </a:lnTo>
                  <a:lnTo>
                    <a:pt x="1344" y="127"/>
                  </a:lnTo>
                  <a:lnTo>
                    <a:pt x="1349" y="124"/>
                  </a:lnTo>
                  <a:lnTo>
                    <a:pt x="1351" y="120"/>
                  </a:lnTo>
                  <a:lnTo>
                    <a:pt x="1355" y="117"/>
                  </a:lnTo>
                  <a:lnTo>
                    <a:pt x="1360" y="114"/>
                  </a:lnTo>
                  <a:lnTo>
                    <a:pt x="1366" y="110"/>
                  </a:lnTo>
                  <a:lnTo>
                    <a:pt x="1372" y="105"/>
                  </a:lnTo>
                  <a:lnTo>
                    <a:pt x="1378" y="101"/>
                  </a:lnTo>
                  <a:lnTo>
                    <a:pt x="1386" y="95"/>
                  </a:lnTo>
                  <a:lnTo>
                    <a:pt x="1395" y="91"/>
                  </a:lnTo>
                  <a:lnTo>
                    <a:pt x="1402" y="84"/>
                  </a:lnTo>
                  <a:lnTo>
                    <a:pt x="1412" y="80"/>
                  </a:lnTo>
                  <a:lnTo>
                    <a:pt x="1422" y="73"/>
                  </a:lnTo>
                  <a:lnTo>
                    <a:pt x="1433" y="69"/>
                  </a:lnTo>
                  <a:lnTo>
                    <a:pt x="1437" y="66"/>
                  </a:lnTo>
                  <a:lnTo>
                    <a:pt x="1443" y="62"/>
                  </a:lnTo>
                  <a:lnTo>
                    <a:pt x="1447" y="59"/>
                  </a:lnTo>
                  <a:lnTo>
                    <a:pt x="1454" y="57"/>
                  </a:lnTo>
                  <a:lnTo>
                    <a:pt x="1459" y="54"/>
                  </a:lnTo>
                  <a:lnTo>
                    <a:pt x="1465" y="51"/>
                  </a:lnTo>
                  <a:lnTo>
                    <a:pt x="1471" y="48"/>
                  </a:lnTo>
                  <a:lnTo>
                    <a:pt x="1478" y="46"/>
                  </a:lnTo>
                  <a:lnTo>
                    <a:pt x="1483" y="43"/>
                  </a:lnTo>
                  <a:lnTo>
                    <a:pt x="1490" y="39"/>
                  </a:lnTo>
                  <a:lnTo>
                    <a:pt x="1496" y="37"/>
                  </a:lnTo>
                  <a:lnTo>
                    <a:pt x="1503" y="35"/>
                  </a:lnTo>
                  <a:lnTo>
                    <a:pt x="1510" y="32"/>
                  </a:lnTo>
                  <a:lnTo>
                    <a:pt x="1516" y="29"/>
                  </a:lnTo>
                  <a:lnTo>
                    <a:pt x="1523" y="27"/>
                  </a:lnTo>
                  <a:lnTo>
                    <a:pt x="1530" y="26"/>
                  </a:lnTo>
                  <a:lnTo>
                    <a:pt x="1537" y="23"/>
                  </a:lnTo>
                  <a:lnTo>
                    <a:pt x="1544" y="21"/>
                  </a:lnTo>
                  <a:lnTo>
                    <a:pt x="1550" y="19"/>
                  </a:lnTo>
                  <a:lnTo>
                    <a:pt x="1558" y="16"/>
                  </a:lnTo>
                  <a:lnTo>
                    <a:pt x="1564" y="14"/>
                  </a:lnTo>
                  <a:lnTo>
                    <a:pt x="1572" y="13"/>
                  </a:lnTo>
                  <a:lnTo>
                    <a:pt x="1580" y="11"/>
                  </a:lnTo>
                  <a:lnTo>
                    <a:pt x="1587" y="10"/>
                  </a:lnTo>
                  <a:lnTo>
                    <a:pt x="1594" y="8"/>
                  </a:lnTo>
                  <a:lnTo>
                    <a:pt x="1602" y="6"/>
                  </a:lnTo>
                  <a:lnTo>
                    <a:pt x="1609" y="4"/>
                  </a:lnTo>
                  <a:lnTo>
                    <a:pt x="1617" y="4"/>
                  </a:lnTo>
                  <a:lnTo>
                    <a:pt x="1625" y="3"/>
                  </a:lnTo>
                  <a:lnTo>
                    <a:pt x="1633" y="2"/>
                  </a:lnTo>
                  <a:lnTo>
                    <a:pt x="1641" y="2"/>
                  </a:lnTo>
                  <a:lnTo>
                    <a:pt x="1650" y="2"/>
                  </a:lnTo>
                  <a:lnTo>
                    <a:pt x="1658" y="1"/>
                  </a:lnTo>
                  <a:lnTo>
                    <a:pt x="1668" y="0"/>
                  </a:lnTo>
                  <a:lnTo>
                    <a:pt x="1677" y="0"/>
                  </a:lnTo>
                  <a:lnTo>
                    <a:pt x="1687" y="1"/>
                  </a:lnTo>
                  <a:lnTo>
                    <a:pt x="1697" y="1"/>
                  </a:lnTo>
                  <a:lnTo>
                    <a:pt x="1707" y="1"/>
                  </a:lnTo>
                  <a:lnTo>
                    <a:pt x="1717" y="2"/>
                  </a:lnTo>
                  <a:lnTo>
                    <a:pt x="1726" y="4"/>
                  </a:lnTo>
                  <a:lnTo>
                    <a:pt x="1736" y="5"/>
                  </a:lnTo>
                  <a:lnTo>
                    <a:pt x="1746" y="8"/>
                  </a:lnTo>
                  <a:lnTo>
                    <a:pt x="1756" y="9"/>
                  </a:lnTo>
                  <a:lnTo>
                    <a:pt x="1767" y="12"/>
                  </a:lnTo>
                  <a:lnTo>
                    <a:pt x="1777" y="15"/>
                  </a:lnTo>
                  <a:lnTo>
                    <a:pt x="1787" y="19"/>
                  </a:lnTo>
                  <a:lnTo>
                    <a:pt x="1796" y="22"/>
                  </a:lnTo>
                  <a:lnTo>
                    <a:pt x="1807" y="27"/>
                  </a:lnTo>
                  <a:lnTo>
                    <a:pt x="1817" y="31"/>
                  </a:lnTo>
                  <a:lnTo>
                    <a:pt x="1827" y="35"/>
                  </a:lnTo>
                  <a:lnTo>
                    <a:pt x="1837" y="39"/>
                  </a:lnTo>
                  <a:lnTo>
                    <a:pt x="1847" y="45"/>
                  </a:lnTo>
                  <a:lnTo>
                    <a:pt x="1856" y="49"/>
                  </a:lnTo>
                  <a:lnTo>
                    <a:pt x="1864" y="55"/>
                  </a:lnTo>
                  <a:lnTo>
                    <a:pt x="1873" y="60"/>
                  </a:lnTo>
                  <a:lnTo>
                    <a:pt x="1882" y="67"/>
                  </a:lnTo>
                  <a:lnTo>
                    <a:pt x="1890" y="71"/>
                  </a:lnTo>
                  <a:lnTo>
                    <a:pt x="1897" y="77"/>
                  </a:lnTo>
                  <a:lnTo>
                    <a:pt x="1904" y="82"/>
                  </a:lnTo>
                  <a:lnTo>
                    <a:pt x="1911" y="89"/>
                  </a:lnTo>
                  <a:lnTo>
                    <a:pt x="1918" y="94"/>
                  </a:lnTo>
                  <a:lnTo>
                    <a:pt x="1925" y="101"/>
                  </a:lnTo>
                  <a:lnTo>
                    <a:pt x="1931" y="107"/>
                  </a:lnTo>
                  <a:lnTo>
                    <a:pt x="1939" y="114"/>
                  </a:lnTo>
                  <a:lnTo>
                    <a:pt x="1943" y="119"/>
                  </a:lnTo>
                  <a:lnTo>
                    <a:pt x="1949" y="126"/>
                  </a:lnTo>
                  <a:lnTo>
                    <a:pt x="1954" y="131"/>
                  </a:lnTo>
                  <a:lnTo>
                    <a:pt x="1960" y="138"/>
                  </a:lnTo>
                  <a:lnTo>
                    <a:pt x="1964" y="143"/>
                  </a:lnTo>
                  <a:lnTo>
                    <a:pt x="1968" y="150"/>
                  </a:lnTo>
                  <a:lnTo>
                    <a:pt x="1973" y="156"/>
                  </a:lnTo>
                  <a:lnTo>
                    <a:pt x="1978" y="163"/>
                  </a:lnTo>
                  <a:lnTo>
                    <a:pt x="1981" y="169"/>
                  </a:lnTo>
                  <a:lnTo>
                    <a:pt x="1985" y="175"/>
                  </a:lnTo>
                  <a:lnTo>
                    <a:pt x="1988" y="182"/>
                  </a:lnTo>
                  <a:lnTo>
                    <a:pt x="1992" y="188"/>
                  </a:lnTo>
                  <a:lnTo>
                    <a:pt x="1996" y="194"/>
                  </a:lnTo>
                  <a:lnTo>
                    <a:pt x="1999" y="200"/>
                  </a:lnTo>
                  <a:lnTo>
                    <a:pt x="2002" y="207"/>
                  </a:lnTo>
                  <a:lnTo>
                    <a:pt x="2006" y="213"/>
                  </a:lnTo>
                  <a:lnTo>
                    <a:pt x="2009" y="224"/>
                  </a:lnTo>
                  <a:lnTo>
                    <a:pt x="2013" y="235"/>
                  </a:lnTo>
                  <a:lnTo>
                    <a:pt x="2017" y="246"/>
                  </a:lnTo>
                  <a:lnTo>
                    <a:pt x="2020" y="257"/>
                  </a:lnTo>
                  <a:lnTo>
                    <a:pt x="2022" y="267"/>
                  </a:lnTo>
                  <a:lnTo>
                    <a:pt x="2024" y="277"/>
                  </a:lnTo>
                  <a:lnTo>
                    <a:pt x="2026" y="286"/>
                  </a:lnTo>
                  <a:lnTo>
                    <a:pt x="2029" y="294"/>
                  </a:lnTo>
                  <a:lnTo>
                    <a:pt x="2029" y="301"/>
                  </a:lnTo>
                  <a:lnTo>
                    <a:pt x="2030" y="308"/>
                  </a:lnTo>
                  <a:lnTo>
                    <a:pt x="2030" y="313"/>
                  </a:lnTo>
                  <a:lnTo>
                    <a:pt x="2031" y="318"/>
                  </a:lnTo>
                  <a:lnTo>
                    <a:pt x="2031" y="325"/>
                  </a:lnTo>
                  <a:lnTo>
                    <a:pt x="2032" y="328"/>
                  </a:lnTo>
                  <a:lnTo>
                    <a:pt x="2033" y="328"/>
                  </a:lnTo>
                  <a:lnTo>
                    <a:pt x="2037" y="328"/>
                  </a:lnTo>
                  <a:lnTo>
                    <a:pt x="2043" y="328"/>
                  </a:lnTo>
                  <a:lnTo>
                    <a:pt x="2053" y="331"/>
                  </a:lnTo>
                  <a:lnTo>
                    <a:pt x="2057" y="331"/>
                  </a:lnTo>
                  <a:lnTo>
                    <a:pt x="2064" y="332"/>
                  </a:lnTo>
                  <a:lnTo>
                    <a:pt x="2070" y="333"/>
                  </a:lnTo>
                  <a:lnTo>
                    <a:pt x="2078" y="334"/>
                  </a:lnTo>
                  <a:lnTo>
                    <a:pt x="2084" y="335"/>
                  </a:lnTo>
                  <a:lnTo>
                    <a:pt x="2092" y="337"/>
                  </a:lnTo>
                  <a:lnTo>
                    <a:pt x="2102" y="338"/>
                  </a:lnTo>
                  <a:lnTo>
                    <a:pt x="2112" y="341"/>
                  </a:lnTo>
                  <a:lnTo>
                    <a:pt x="2119" y="343"/>
                  </a:lnTo>
                  <a:lnTo>
                    <a:pt x="2129" y="345"/>
                  </a:lnTo>
                  <a:lnTo>
                    <a:pt x="2139" y="346"/>
                  </a:lnTo>
                  <a:lnTo>
                    <a:pt x="2149" y="349"/>
                  </a:lnTo>
                  <a:lnTo>
                    <a:pt x="2159" y="351"/>
                  </a:lnTo>
                  <a:lnTo>
                    <a:pt x="2171" y="355"/>
                  </a:lnTo>
                  <a:lnTo>
                    <a:pt x="2182" y="358"/>
                  </a:lnTo>
                  <a:lnTo>
                    <a:pt x="2194" y="361"/>
                  </a:lnTo>
                  <a:lnTo>
                    <a:pt x="2205" y="364"/>
                  </a:lnTo>
                  <a:lnTo>
                    <a:pt x="2217" y="368"/>
                  </a:lnTo>
                  <a:lnTo>
                    <a:pt x="2228" y="371"/>
                  </a:lnTo>
                  <a:lnTo>
                    <a:pt x="2241" y="375"/>
                  </a:lnTo>
                  <a:lnTo>
                    <a:pt x="2253" y="379"/>
                  </a:lnTo>
                  <a:lnTo>
                    <a:pt x="2266" y="383"/>
                  </a:lnTo>
                  <a:lnTo>
                    <a:pt x="2279" y="387"/>
                  </a:lnTo>
                  <a:lnTo>
                    <a:pt x="2292" y="393"/>
                  </a:lnTo>
                  <a:lnTo>
                    <a:pt x="2304" y="396"/>
                  </a:lnTo>
                  <a:lnTo>
                    <a:pt x="2318" y="402"/>
                  </a:lnTo>
                  <a:lnTo>
                    <a:pt x="2330" y="406"/>
                  </a:lnTo>
                  <a:lnTo>
                    <a:pt x="2343" y="413"/>
                  </a:lnTo>
                  <a:lnTo>
                    <a:pt x="2355" y="418"/>
                  </a:lnTo>
                  <a:lnTo>
                    <a:pt x="2368" y="424"/>
                  </a:lnTo>
                  <a:lnTo>
                    <a:pt x="2381" y="430"/>
                  </a:lnTo>
                  <a:lnTo>
                    <a:pt x="2394" y="437"/>
                  </a:lnTo>
                  <a:lnTo>
                    <a:pt x="2406" y="443"/>
                  </a:lnTo>
                  <a:lnTo>
                    <a:pt x="2418" y="450"/>
                  </a:lnTo>
                  <a:lnTo>
                    <a:pt x="2430" y="456"/>
                  </a:lnTo>
                  <a:lnTo>
                    <a:pt x="2442" y="465"/>
                  </a:lnTo>
                  <a:lnTo>
                    <a:pt x="2453" y="472"/>
                  </a:lnTo>
                  <a:lnTo>
                    <a:pt x="2465" y="481"/>
                  </a:lnTo>
                  <a:lnTo>
                    <a:pt x="2477" y="488"/>
                  </a:lnTo>
                  <a:lnTo>
                    <a:pt x="2490" y="498"/>
                  </a:lnTo>
                  <a:lnTo>
                    <a:pt x="2499" y="506"/>
                  </a:lnTo>
                  <a:lnTo>
                    <a:pt x="2510" y="514"/>
                  </a:lnTo>
                  <a:lnTo>
                    <a:pt x="2520" y="523"/>
                  </a:lnTo>
                  <a:lnTo>
                    <a:pt x="2531" y="533"/>
                  </a:lnTo>
                  <a:lnTo>
                    <a:pt x="2540" y="543"/>
                  </a:lnTo>
                  <a:lnTo>
                    <a:pt x="2550" y="553"/>
                  </a:lnTo>
                  <a:lnTo>
                    <a:pt x="2559" y="564"/>
                  </a:lnTo>
                  <a:lnTo>
                    <a:pt x="2567" y="575"/>
                  </a:lnTo>
                  <a:lnTo>
                    <a:pt x="2574" y="585"/>
                  </a:lnTo>
                  <a:lnTo>
                    <a:pt x="2582" y="597"/>
                  </a:lnTo>
                  <a:lnTo>
                    <a:pt x="2588" y="608"/>
                  </a:lnTo>
                  <a:lnTo>
                    <a:pt x="2596" y="621"/>
                  </a:lnTo>
                  <a:lnTo>
                    <a:pt x="2601" y="633"/>
                  </a:lnTo>
                  <a:lnTo>
                    <a:pt x="2607" y="645"/>
                  </a:lnTo>
                  <a:lnTo>
                    <a:pt x="2611" y="658"/>
                  </a:lnTo>
                  <a:lnTo>
                    <a:pt x="2617" y="672"/>
                  </a:lnTo>
                  <a:lnTo>
                    <a:pt x="2620" y="684"/>
                  </a:lnTo>
                  <a:lnTo>
                    <a:pt x="2623" y="697"/>
                  </a:lnTo>
                  <a:lnTo>
                    <a:pt x="2626" y="709"/>
                  </a:lnTo>
                  <a:lnTo>
                    <a:pt x="2630" y="722"/>
                  </a:lnTo>
                  <a:lnTo>
                    <a:pt x="2632" y="735"/>
                  </a:lnTo>
                  <a:lnTo>
                    <a:pt x="2635" y="747"/>
                  </a:lnTo>
                  <a:lnTo>
                    <a:pt x="2637" y="759"/>
                  </a:lnTo>
                  <a:lnTo>
                    <a:pt x="2641" y="772"/>
                  </a:lnTo>
                  <a:lnTo>
                    <a:pt x="2642" y="783"/>
                  </a:lnTo>
                  <a:lnTo>
                    <a:pt x="2644" y="794"/>
                  </a:lnTo>
                  <a:lnTo>
                    <a:pt x="2646" y="805"/>
                  </a:lnTo>
                  <a:lnTo>
                    <a:pt x="2648" y="816"/>
                  </a:lnTo>
                  <a:lnTo>
                    <a:pt x="2649" y="825"/>
                  </a:lnTo>
                  <a:lnTo>
                    <a:pt x="2652" y="836"/>
                  </a:lnTo>
                  <a:lnTo>
                    <a:pt x="2653" y="847"/>
                  </a:lnTo>
                  <a:lnTo>
                    <a:pt x="2655" y="858"/>
                  </a:lnTo>
                  <a:lnTo>
                    <a:pt x="2655" y="867"/>
                  </a:lnTo>
                  <a:lnTo>
                    <a:pt x="2656" y="877"/>
                  </a:lnTo>
                  <a:lnTo>
                    <a:pt x="2657" y="886"/>
                  </a:lnTo>
                  <a:lnTo>
                    <a:pt x="2658" y="895"/>
                  </a:lnTo>
                  <a:lnTo>
                    <a:pt x="2658" y="904"/>
                  </a:lnTo>
                  <a:lnTo>
                    <a:pt x="2659" y="913"/>
                  </a:lnTo>
                  <a:lnTo>
                    <a:pt x="2659" y="922"/>
                  </a:lnTo>
                  <a:lnTo>
                    <a:pt x="2660" y="931"/>
                  </a:lnTo>
                  <a:lnTo>
                    <a:pt x="2660" y="938"/>
                  </a:lnTo>
                  <a:lnTo>
                    <a:pt x="2660" y="946"/>
                  </a:lnTo>
                  <a:lnTo>
                    <a:pt x="2660" y="954"/>
                  </a:lnTo>
                  <a:lnTo>
                    <a:pt x="2660" y="961"/>
                  </a:lnTo>
                  <a:lnTo>
                    <a:pt x="2660" y="968"/>
                  </a:lnTo>
                  <a:lnTo>
                    <a:pt x="2660" y="975"/>
                  </a:lnTo>
                  <a:lnTo>
                    <a:pt x="2660" y="982"/>
                  </a:lnTo>
                  <a:lnTo>
                    <a:pt x="2660" y="990"/>
                  </a:lnTo>
                  <a:lnTo>
                    <a:pt x="2659" y="995"/>
                  </a:lnTo>
                  <a:lnTo>
                    <a:pt x="2658" y="1002"/>
                  </a:lnTo>
                  <a:lnTo>
                    <a:pt x="2657" y="1007"/>
                  </a:lnTo>
                  <a:lnTo>
                    <a:pt x="2657" y="1014"/>
                  </a:lnTo>
                  <a:lnTo>
                    <a:pt x="2656" y="1025"/>
                  </a:lnTo>
                  <a:lnTo>
                    <a:pt x="2655" y="1036"/>
                  </a:lnTo>
                  <a:lnTo>
                    <a:pt x="2653" y="1044"/>
                  </a:lnTo>
                  <a:lnTo>
                    <a:pt x="2652" y="1053"/>
                  </a:lnTo>
                  <a:lnTo>
                    <a:pt x="2650" y="1061"/>
                  </a:lnTo>
                  <a:lnTo>
                    <a:pt x="2649" y="1068"/>
                  </a:lnTo>
                  <a:lnTo>
                    <a:pt x="2647" y="1074"/>
                  </a:lnTo>
                  <a:lnTo>
                    <a:pt x="2646" y="1079"/>
                  </a:lnTo>
                  <a:lnTo>
                    <a:pt x="2645" y="1084"/>
                  </a:lnTo>
                  <a:lnTo>
                    <a:pt x="2644" y="1088"/>
                  </a:lnTo>
                  <a:lnTo>
                    <a:pt x="2643" y="1093"/>
                  </a:lnTo>
                  <a:lnTo>
                    <a:pt x="2643" y="1095"/>
                  </a:lnTo>
                  <a:lnTo>
                    <a:pt x="2644" y="1095"/>
                  </a:lnTo>
                  <a:lnTo>
                    <a:pt x="2648" y="1098"/>
                  </a:lnTo>
                  <a:lnTo>
                    <a:pt x="2652" y="1099"/>
                  </a:lnTo>
                  <a:lnTo>
                    <a:pt x="2656" y="1101"/>
                  </a:lnTo>
                  <a:lnTo>
                    <a:pt x="2660" y="1105"/>
                  </a:lnTo>
                  <a:lnTo>
                    <a:pt x="2667" y="1109"/>
                  </a:lnTo>
                  <a:lnTo>
                    <a:pt x="2672" y="1112"/>
                  </a:lnTo>
                  <a:lnTo>
                    <a:pt x="2679" y="1117"/>
                  </a:lnTo>
                  <a:lnTo>
                    <a:pt x="2687" y="1121"/>
                  </a:lnTo>
                  <a:lnTo>
                    <a:pt x="2695" y="1128"/>
                  </a:lnTo>
                  <a:lnTo>
                    <a:pt x="2704" y="1133"/>
                  </a:lnTo>
                  <a:lnTo>
                    <a:pt x="2713" y="1140"/>
                  </a:lnTo>
                  <a:lnTo>
                    <a:pt x="2717" y="1143"/>
                  </a:lnTo>
                  <a:lnTo>
                    <a:pt x="2723" y="1146"/>
                  </a:lnTo>
                  <a:lnTo>
                    <a:pt x="2727" y="1149"/>
                  </a:lnTo>
                  <a:lnTo>
                    <a:pt x="2734" y="1154"/>
                  </a:lnTo>
                  <a:lnTo>
                    <a:pt x="2738" y="1157"/>
                  </a:lnTo>
                  <a:lnTo>
                    <a:pt x="2744" y="1160"/>
                  </a:lnTo>
                  <a:lnTo>
                    <a:pt x="2748" y="1165"/>
                  </a:lnTo>
                  <a:lnTo>
                    <a:pt x="2755" y="1169"/>
                  </a:lnTo>
                  <a:lnTo>
                    <a:pt x="2760" y="1172"/>
                  </a:lnTo>
                  <a:lnTo>
                    <a:pt x="2765" y="1177"/>
                  </a:lnTo>
                  <a:lnTo>
                    <a:pt x="2771" y="1181"/>
                  </a:lnTo>
                  <a:lnTo>
                    <a:pt x="2778" y="1187"/>
                  </a:lnTo>
                  <a:lnTo>
                    <a:pt x="2783" y="1190"/>
                  </a:lnTo>
                  <a:lnTo>
                    <a:pt x="2788" y="1195"/>
                  </a:lnTo>
                  <a:lnTo>
                    <a:pt x="2794" y="1200"/>
                  </a:lnTo>
                  <a:lnTo>
                    <a:pt x="2800" y="1205"/>
                  </a:lnTo>
                  <a:lnTo>
                    <a:pt x="2807" y="1210"/>
                  </a:lnTo>
                  <a:lnTo>
                    <a:pt x="2814" y="1215"/>
                  </a:lnTo>
                  <a:lnTo>
                    <a:pt x="2820" y="1220"/>
                  </a:lnTo>
                  <a:lnTo>
                    <a:pt x="2827" y="1226"/>
                  </a:lnTo>
                  <a:lnTo>
                    <a:pt x="2832" y="1230"/>
                  </a:lnTo>
                  <a:lnTo>
                    <a:pt x="2839" y="1236"/>
                  </a:lnTo>
                  <a:lnTo>
                    <a:pt x="2845" y="1241"/>
                  </a:lnTo>
                  <a:lnTo>
                    <a:pt x="2852" y="1248"/>
                  </a:lnTo>
                  <a:lnTo>
                    <a:pt x="2859" y="1253"/>
                  </a:lnTo>
                  <a:lnTo>
                    <a:pt x="2865" y="1260"/>
                  </a:lnTo>
                  <a:lnTo>
                    <a:pt x="2872" y="1267"/>
                  </a:lnTo>
                  <a:lnTo>
                    <a:pt x="2879" y="1273"/>
                  </a:lnTo>
                  <a:lnTo>
                    <a:pt x="2886" y="1280"/>
                  </a:lnTo>
                  <a:lnTo>
                    <a:pt x="2892" y="1286"/>
                  </a:lnTo>
                  <a:lnTo>
                    <a:pt x="2899" y="1293"/>
                  </a:lnTo>
                  <a:lnTo>
                    <a:pt x="2906" y="1299"/>
                  </a:lnTo>
                  <a:lnTo>
                    <a:pt x="2912" y="1306"/>
                  </a:lnTo>
                  <a:lnTo>
                    <a:pt x="2920" y="1314"/>
                  </a:lnTo>
                  <a:lnTo>
                    <a:pt x="2926" y="1321"/>
                  </a:lnTo>
                  <a:lnTo>
                    <a:pt x="2934" y="1329"/>
                  </a:lnTo>
                  <a:lnTo>
                    <a:pt x="2941" y="1336"/>
                  </a:lnTo>
                  <a:lnTo>
                    <a:pt x="2948" y="1344"/>
                  </a:lnTo>
                  <a:lnTo>
                    <a:pt x="2955" y="1352"/>
                  </a:lnTo>
                  <a:lnTo>
                    <a:pt x="2963" y="1361"/>
                  </a:lnTo>
                  <a:lnTo>
                    <a:pt x="2969" y="1368"/>
                  </a:lnTo>
                  <a:lnTo>
                    <a:pt x="2977" y="1377"/>
                  </a:lnTo>
                  <a:lnTo>
                    <a:pt x="2984" y="1386"/>
                  </a:lnTo>
                  <a:lnTo>
                    <a:pt x="2992" y="1396"/>
                  </a:lnTo>
                  <a:lnTo>
                    <a:pt x="2999" y="1405"/>
                  </a:lnTo>
                  <a:lnTo>
                    <a:pt x="3006" y="1413"/>
                  </a:lnTo>
                  <a:lnTo>
                    <a:pt x="3013" y="1422"/>
                  </a:lnTo>
                  <a:lnTo>
                    <a:pt x="3021" y="1432"/>
                  </a:lnTo>
                  <a:lnTo>
                    <a:pt x="3027" y="1442"/>
                  </a:lnTo>
                  <a:lnTo>
                    <a:pt x="3035" y="1452"/>
                  </a:lnTo>
                  <a:lnTo>
                    <a:pt x="3038" y="1456"/>
                  </a:lnTo>
                  <a:lnTo>
                    <a:pt x="3042" y="1462"/>
                  </a:lnTo>
                  <a:lnTo>
                    <a:pt x="3046" y="1466"/>
                  </a:lnTo>
                  <a:lnTo>
                    <a:pt x="3050" y="1472"/>
                  </a:lnTo>
                  <a:lnTo>
                    <a:pt x="3056" y="1482"/>
                  </a:lnTo>
                  <a:lnTo>
                    <a:pt x="3062" y="1492"/>
                  </a:lnTo>
                  <a:lnTo>
                    <a:pt x="3069" y="1502"/>
                  </a:lnTo>
                  <a:lnTo>
                    <a:pt x="3075" y="1512"/>
                  </a:lnTo>
                  <a:lnTo>
                    <a:pt x="3079" y="1516"/>
                  </a:lnTo>
                  <a:lnTo>
                    <a:pt x="3082" y="1522"/>
                  </a:lnTo>
                  <a:lnTo>
                    <a:pt x="3085" y="1527"/>
                  </a:lnTo>
                  <a:lnTo>
                    <a:pt x="3088" y="1533"/>
                  </a:lnTo>
                  <a:lnTo>
                    <a:pt x="3092" y="1538"/>
                  </a:lnTo>
                  <a:lnTo>
                    <a:pt x="3095" y="1544"/>
                  </a:lnTo>
                  <a:lnTo>
                    <a:pt x="3098" y="1549"/>
                  </a:lnTo>
                  <a:lnTo>
                    <a:pt x="3102" y="1556"/>
                  </a:lnTo>
                  <a:lnTo>
                    <a:pt x="3104" y="1560"/>
                  </a:lnTo>
                  <a:lnTo>
                    <a:pt x="3107" y="1566"/>
                  </a:lnTo>
                  <a:lnTo>
                    <a:pt x="3109" y="1571"/>
                  </a:lnTo>
                  <a:lnTo>
                    <a:pt x="3113" y="1578"/>
                  </a:lnTo>
                  <a:lnTo>
                    <a:pt x="3115" y="1583"/>
                  </a:lnTo>
                  <a:lnTo>
                    <a:pt x="3118" y="1589"/>
                  </a:lnTo>
                  <a:lnTo>
                    <a:pt x="3120" y="1594"/>
                  </a:lnTo>
                  <a:lnTo>
                    <a:pt x="3124" y="1601"/>
                  </a:lnTo>
                  <a:lnTo>
                    <a:pt x="3126" y="1606"/>
                  </a:lnTo>
                  <a:lnTo>
                    <a:pt x="3129" y="1612"/>
                  </a:lnTo>
                  <a:lnTo>
                    <a:pt x="3130" y="1617"/>
                  </a:lnTo>
                  <a:lnTo>
                    <a:pt x="3134" y="1624"/>
                  </a:lnTo>
                  <a:lnTo>
                    <a:pt x="3136" y="1629"/>
                  </a:lnTo>
                  <a:lnTo>
                    <a:pt x="3140" y="1636"/>
                  </a:lnTo>
                  <a:lnTo>
                    <a:pt x="3143" y="1642"/>
                  </a:lnTo>
                  <a:lnTo>
                    <a:pt x="3145" y="1649"/>
                  </a:lnTo>
                  <a:lnTo>
                    <a:pt x="3150" y="1659"/>
                  </a:lnTo>
                  <a:lnTo>
                    <a:pt x="3154" y="1670"/>
                  </a:lnTo>
                  <a:lnTo>
                    <a:pt x="3156" y="1680"/>
                  </a:lnTo>
                  <a:lnTo>
                    <a:pt x="3161" y="1691"/>
                  </a:lnTo>
                  <a:lnTo>
                    <a:pt x="3165" y="1702"/>
                  </a:lnTo>
                  <a:lnTo>
                    <a:pt x="3169" y="1713"/>
                  </a:lnTo>
                  <a:lnTo>
                    <a:pt x="3172" y="1724"/>
                  </a:lnTo>
                  <a:lnTo>
                    <a:pt x="3176" y="1736"/>
                  </a:lnTo>
                  <a:lnTo>
                    <a:pt x="3178" y="1747"/>
                  </a:lnTo>
                  <a:lnTo>
                    <a:pt x="3182" y="1759"/>
                  </a:lnTo>
                  <a:lnTo>
                    <a:pt x="3186" y="1770"/>
                  </a:lnTo>
                  <a:lnTo>
                    <a:pt x="3188" y="1782"/>
                  </a:lnTo>
                  <a:lnTo>
                    <a:pt x="3188" y="1788"/>
                  </a:lnTo>
                  <a:lnTo>
                    <a:pt x="3191" y="1794"/>
                  </a:lnTo>
                  <a:lnTo>
                    <a:pt x="3191" y="1800"/>
                  </a:lnTo>
                  <a:lnTo>
                    <a:pt x="3194" y="1806"/>
                  </a:lnTo>
                  <a:lnTo>
                    <a:pt x="3194" y="1812"/>
                  </a:lnTo>
                  <a:lnTo>
                    <a:pt x="3197" y="1818"/>
                  </a:lnTo>
                  <a:lnTo>
                    <a:pt x="3197" y="1825"/>
                  </a:lnTo>
                  <a:lnTo>
                    <a:pt x="3199" y="1832"/>
                  </a:lnTo>
                  <a:lnTo>
                    <a:pt x="3199" y="1839"/>
                  </a:lnTo>
                  <a:lnTo>
                    <a:pt x="3202" y="1847"/>
                  </a:lnTo>
                  <a:lnTo>
                    <a:pt x="3202" y="1855"/>
                  </a:lnTo>
                  <a:lnTo>
                    <a:pt x="3203" y="1863"/>
                  </a:lnTo>
                  <a:lnTo>
                    <a:pt x="3203" y="1870"/>
                  </a:lnTo>
                  <a:lnTo>
                    <a:pt x="3205" y="1878"/>
                  </a:lnTo>
                  <a:lnTo>
                    <a:pt x="3206" y="1885"/>
                  </a:lnTo>
                  <a:lnTo>
                    <a:pt x="3207" y="1893"/>
                  </a:lnTo>
                  <a:lnTo>
                    <a:pt x="3207" y="1899"/>
                  </a:lnTo>
                  <a:lnTo>
                    <a:pt x="3208" y="1906"/>
                  </a:lnTo>
                  <a:lnTo>
                    <a:pt x="3208" y="1913"/>
                  </a:lnTo>
                  <a:lnTo>
                    <a:pt x="3209" y="1919"/>
                  </a:lnTo>
                  <a:lnTo>
                    <a:pt x="3209" y="1925"/>
                  </a:lnTo>
                  <a:lnTo>
                    <a:pt x="3210" y="1931"/>
                  </a:lnTo>
                  <a:lnTo>
                    <a:pt x="3210" y="1938"/>
                  </a:lnTo>
                  <a:lnTo>
                    <a:pt x="3211" y="1944"/>
                  </a:lnTo>
                  <a:lnTo>
                    <a:pt x="3210" y="1950"/>
                  </a:lnTo>
                  <a:lnTo>
                    <a:pt x="3210" y="1956"/>
                  </a:lnTo>
                  <a:lnTo>
                    <a:pt x="3210" y="1962"/>
                  </a:lnTo>
                  <a:lnTo>
                    <a:pt x="3210" y="1968"/>
                  </a:lnTo>
                  <a:lnTo>
                    <a:pt x="3209" y="1979"/>
                  </a:lnTo>
                  <a:lnTo>
                    <a:pt x="3208" y="1990"/>
                  </a:lnTo>
                  <a:lnTo>
                    <a:pt x="3206" y="1999"/>
                  </a:lnTo>
                  <a:lnTo>
                    <a:pt x="3205" y="2009"/>
                  </a:lnTo>
                  <a:lnTo>
                    <a:pt x="3202" y="2017"/>
                  </a:lnTo>
                  <a:lnTo>
                    <a:pt x="3200" y="2025"/>
                  </a:lnTo>
                  <a:lnTo>
                    <a:pt x="3197" y="2032"/>
                  </a:lnTo>
                  <a:lnTo>
                    <a:pt x="3192" y="2038"/>
                  </a:lnTo>
                  <a:lnTo>
                    <a:pt x="3188" y="2044"/>
                  </a:lnTo>
                  <a:lnTo>
                    <a:pt x="3184" y="2049"/>
                  </a:lnTo>
                  <a:lnTo>
                    <a:pt x="3175" y="2056"/>
                  </a:lnTo>
                  <a:lnTo>
                    <a:pt x="3165" y="2061"/>
                  </a:lnTo>
                  <a:lnTo>
                    <a:pt x="3157" y="2063"/>
                  </a:lnTo>
                  <a:lnTo>
                    <a:pt x="3151" y="2064"/>
                  </a:lnTo>
                  <a:lnTo>
                    <a:pt x="3145" y="2064"/>
                  </a:lnTo>
                  <a:lnTo>
                    <a:pt x="3139" y="2064"/>
                  </a:lnTo>
                  <a:lnTo>
                    <a:pt x="3130" y="2061"/>
                  </a:lnTo>
                  <a:lnTo>
                    <a:pt x="3125" y="2060"/>
                  </a:lnTo>
                  <a:lnTo>
                    <a:pt x="3117" y="2058"/>
                  </a:lnTo>
                  <a:lnTo>
                    <a:pt x="3110" y="2056"/>
                  </a:lnTo>
                  <a:lnTo>
                    <a:pt x="3099" y="2051"/>
                  </a:lnTo>
                  <a:lnTo>
                    <a:pt x="3090" y="2046"/>
                  </a:lnTo>
                  <a:lnTo>
                    <a:pt x="3080" y="2040"/>
                  </a:lnTo>
                  <a:lnTo>
                    <a:pt x="3070" y="2034"/>
                  </a:lnTo>
                  <a:lnTo>
                    <a:pt x="3064" y="2030"/>
                  </a:lnTo>
                  <a:lnTo>
                    <a:pt x="3059" y="2026"/>
                  </a:lnTo>
                  <a:lnTo>
                    <a:pt x="3053" y="2022"/>
                  </a:lnTo>
                  <a:lnTo>
                    <a:pt x="3049" y="2019"/>
                  </a:lnTo>
                  <a:lnTo>
                    <a:pt x="3044" y="2014"/>
                  </a:lnTo>
                  <a:lnTo>
                    <a:pt x="3038" y="2011"/>
                  </a:lnTo>
                  <a:lnTo>
                    <a:pt x="3033" y="2007"/>
                  </a:lnTo>
                  <a:lnTo>
                    <a:pt x="3028" y="2003"/>
                  </a:lnTo>
                  <a:lnTo>
                    <a:pt x="3022" y="1998"/>
                  </a:lnTo>
                  <a:lnTo>
                    <a:pt x="3016" y="1994"/>
                  </a:lnTo>
                  <a:lnTo>
                    <a:pt x="3011" y="1988"/>
                  </a:lnTo>
                  <a:lnTo>
                    <a:pt x="3005" y="1984"/>
                  </a:lnTo>
                  <a:lnTo>
                    <a:pt x="2999" y="1978"/>
                  </a:lnTo>
                  <a:lnTo>
                    <a:pt x="2994" y="1974"/>
                  </a:lnTo>
                  <a:lnTo>
                    <a:pt x="2988" y="1968"/>
                  </a:lnTo>
                  <a:lnTo>
                    <a:pt x="2983" y="1964"/>
                  </a:lnTo>
                  <a:lnTo>
                    <a:pt x="2977" y="1957"/>
                  </a:lnTo>
                  <a:lnTo>
                    <a:pt x="2971" y="1953"/>
                  </a:lnTo>
                  <a:lnTo>
                    <a:pt x="2966" y="1947"/>
                  </a:lnTo>
                  <a:lnTo>
                    <a:pt x="2961" y="1942"/>
                  </a:lnTo>
                  <a:lnTo>
                    <a:pt x="2955" y="1936"/>
                  </a:lnTo>
                  <a:lnTo>
                    <a:pt x="2949" y="1931"/>
                  </a:lnTo>
                  <a:lnTo>
                    <a:pt x="2944" y="1925"/>
                  </a:lnTo>
                  <a:lnTo>
                    <a:pt x="2940" y="1920"/>
                  </a:lnTo>
                  <a:lnTo>
                    <a:pt x="2933" y="1914"/>
                  </a:lnTo>
                  <a:lnTo>
                    <a:pt x="2928" y="1907"/>
                  </a:lnTo>
                  <a:lnTo>
                    <a:pt x="2922" y="1901"/>
                  </a:lnTo>
                  <a:lnTo>
                    <a:pt x="2917" y="1895"/>
                  </a:lnTo>
                  <a:lnTo>
                    <a:pt x="2911" y="1888"/>
                  </a:lnTo>
                  <a:lnTo>
                    <a:pt x="2906" y="1883"/>
                  </a:lnTo>
                  <a:lnTo>
                    <a:pt x="2900" y="1876"/>
                  </a:lnTo>
                  <a:lnTo>
                    <a:pt x="2896" y="1871"/>
                  </a:lnTo>
                  <a:lnTo>
                    <a:pt x="2889" y="1864"/>
                  </a:lnTo>
                  <a:lnTo>
                    <a:pt x="2885" y="1858"/>
                  </a:lnTo>
                  <a:lnTo>
                    <a:pt x="2878" y="1851"/>
                  </a:lnTo>
                  <a:lnTo>
                    <a:pt x="2874" y="1846"/>
                  </a:lnTo>
                  <a:lnTo>
                    <a:pt x="2868" y="1839"/>
                  </a:lnTo>
                  <a:lnTo>
                    <a:pt x="2864" y="1834"/>
                  </a:lnTo>
                  <a:lnTo>
                    <a:pt x="2859" y="1827"/>
                  </a:lnTo>
                  <a:lnTo>
                    <a:pt x="2855" y="1822"/>
                  </a:lnTo>
                  <a:lnTo>
                    <a:pt x="2850" y="1815"/>
                  </a:lnTo>
                  <a:lnTo>
                    <a:pt x="2845" y="1809"/>
                  </a:lnTo>
                  <a:lnTo>
                    <a:pt x="2840" y="1802"/>
                  </a:lnTo>
                  <a:lnTo>
                    <a:pt x="2836" y="1797"/>
                  </a:lnTo>
                  <a:lnTo>
                    <a:pt x="2830" y="1790"/>
                  </a:lnTo>
                  <a:lnTo>
                    <a:pt x="2826" y="1784"/>
                  </a:lnTo>
                  <a:lnTo>
                    <a:pt x="2821" y="1778"/>
                  </a:lnTo>
                  <a:lnTo>
                    <a:pt x="2818" y="1772"/>
                  </a:lnTo>
                  <a:lnTo>
                    <a:pt x="2814" y="1766"/>
                  </a:lnTo>
                  <a:lnTo>
                    <a:pt x="2809" y="1760"/>
                  </a:lnTo>
                  <a:lnTo>
                    <a:pt x="2805" y="1755"/>
                  </a:lnTo>
                  <a:lnTo>
                    <a:pt x="2802" y="1749"/>
                  </a:lnTo>
                  <a:lnTo>
                    <a:pt x="2797" y="1743"/>
                  </a:lnTo>
                  <a:lnTo>
                    <a:pt x="2794" y="1737"/>
                  </a:lnTo>
                  <a:lnTo>
                    <a:pt x="2791" y="1732"/>
                  </a:lnTo>
                  <a:lnTo>
                    <a:pt x="2787" y="1728"/>
                  </a:lnTo>
                  <a:lnTo>
                    <a:pt x="2781" y="1717"/>
                  </a:lnTo>
                  <a:lnTo>
                    <a:pt x="2774" y="1707"/>
                  </a:lnTo>
                  <a:lnTo>
                    <a:pt x="2768" y="1697"/>
                  </a:lnTo>
                  <a:lnTo>
                    <a:pt x="2762" y="1687"/>
                  </a:lnTo>
                  <a:lnTo>
                    <a:pt x="2756" y="1677"/>
                  </a:lnTo>
                  <a:lnTo>
                    <a:pt x="2750" y="1667"/>
                  </a:lnTo>
                  <a:lnTo>
                    <a:pt x="2745" y="1657"/>
                  </a:lnTo>
                  <a:lnTo>
                    <a:pt x="2739" y="1648"/>
                  </a:lnTo>
                  <a:lnTo>
                    <a:pt x="2733" y="1638"/>
                  </a:lnTo>
                  <a:lnTo>
                    <a:pt x="2728" y="1628"/>
                  </a:lnTo>
                  <a:lnTo>
                    <a:pt x="2722" y="1618"/>
                  </a:lnTo>
                  <a:lnTo>
                    <a:pt x="2717" y="1608"/>
                  </a:lnTo>
                  <a:lnTo>
                    <a:pt x="2712" y="1598"/>
                  </a:lnTo>
                  <a:lnTo>
                    <a:pt x="2707" y="1589"/>
                  </a:lnTo>
                  <a:lnTo>
                    <a:pt x="2702" y="1579"/>
                  </a:lnTo>
                  <a:lnTo>
                    <a:pt x="2699" y="1570"/>
                  </a:lnTo>
                  <a:lnTo>
                    <a:pt x="2693" y="1560"/>
                  </a:lnTo>
                  <a:lnTo>
                    <a:pt x="2689" y="1550"/>
                  </a:lnTo>
                  <a:lnTo>
                    <a:pt x="2683" y="1540"/>
                  </a:lnTo>
                  <a:lnTo>
                    <a:pt x="2680" y="1530"/>
                  </a:lnTo>
                  <a:lnTo>
                    <a:pt x="2676" y="1521"/>
                  </a:lnTo>
                  <a:lnTo>
                    <a:pt x="2671" y="1512"/>
                  </a:lnTo>
                  <a:lnTo>
                    <a:pt x="2667" y="1503"/>
                  </a:lnTo>
                  <a:lnTo>
                    <a:pt x="2664" y="1494"/>
                  </a:lnTo>
                  <a:lnTo>
                    <a:pt x="2659" y="1484"/>
                  </a:lnTo>
                  <a:lnTo>
                    <a:pt x="2656" y="1476"/>
                  </a:lnTo>
                  <a:lnTo>
                    <a:pt x="2652" y="1467"/>
                  </a:lnTo>
                  <a:lnTo>
                    <a:pt x="2648" y="1458"/>
                  </a:lnTo>
                  <a:lnTo>
                    <a:pt x="2645" y="1449"/>
                  </a:lnTo>
                  <a:lnTo>
                    <a:pt x="2642" y="1442"/>
                  </a:lnTo>
                  <a:lnTo>
                    <a:pt x="2638" y="1433"/>
                  </a:lnTo>
                  <a:lnTo>
                    <a:pt x="2636" y="1426"/>
                  </a:lnTo>
                  <a:lnTo>
                    <a:pt x="2633" y="1418"/>
                  </a:lnTo>
                  <a:lnTo>
                    <a:pt x="2630" y="1410"/>
                  </a:lnTo>
                  <a:lnTo>
                    <a:pt x="2626" y="1401"/>
                  </a:lnTo>
                  <a:lnTo>
                    <a:pt x="2623" y="1395"/>
                  </a:lnTo>
                  <a:lnTo>
                    <a:pt x="2620" y="1387"/>
                  </a:lnTo>
                  <a:lnTo>
                    <a:pt x="2618" y="1380"/>
                  </a:lnTo>
                  <a:lnTo>
                    <a:pt x="2615" y="1374"/>
                  </a:lnTo>
                  <a:lnTo>
                    <a:pt x="2613" y="1367"/>
                  </a:lnTo>
                  <a:lnTo>
                    <a:pt x="2610" y="1361"/>
                  </a:lnTo>
                  <a:lnTo>
                    <a:pt x="2608" y="1354"/>
                  </a:lnTo>
                  <a:lnTo>
                    <a:pt x="2606" y="1348"/>
                  </a:lnTo>
                  <a:lnTo>
                    <a:pt x="2605" y="1342"/>
                  </a:lnTo>
                  <a:lnTo>
                    <a:pt x="2601" y="1331"/>
                  </a:lnTo>
                  <a:lnTo>
                    <a:pt x="2598" y="1322"/>
                  </a:lnTo>
                  <a:lnTo>
                    <a:pt x="2595" y="1313"/>
                  </a:lnTo>
                  <a:lnTo>
                    <a:pt x="2591" y="1305"/>
                  </a:lnTo>
                  <a:lnTo>
                    <a:pt x="2589" y="1297"/>
                  </a:lnTo>
                  <a:lnTo>
                    <a:pt x="2588" y="1293"/>
                  </a:lnTo>
                  <a:lnTo>
                    <a:pt x="2586" y="1285"/>
                  </a:lnTo>
                  <a:lnTo>
                    <a:pt x="2586" y="1283"/>
                  </a:lnTo>
                  <a:lnTo>
                    <a:pt x="2585" y="1284"/>
                  </a:lnTo>
                  <a:lnTo>
                    <a:pt x="2583" y="1289"/>
                  </a:lnTo>
                  <a:lnTo>
                    <a:pt x="2579" y="1295"/>
                  </a:lnTo>
                  <a:lnTo>
                    <a:pt x="2576" y="1305"/>
                  </a:lnTo>
                  <a:lnTo>
                    <a:pt x="2573" y="1309"/>
                  </a:lnTo>
                  <a:lnTo>
                    <a:pt x="2571" y="1316"/>
                  </a:lnTo>
                  <a:lnTo>
                    <a:pt x="2567" y="1322"/>
                  </a:lnTo>
                  <a:lnTo>
                    <a:pt x="2565" y="1330"/>
                  </a:lnTo>
                  <a:lnTo>
                    <a:pt x="2561" y="1337"/>
                  </a:lnTo>
                  <a:lnTo>
                    <a:pt x="2557" y="1345"/>
                  </a:lnTo>
                  <a:lnTo>
                    <a:pt x="2554" y="1354"/>
                  </a:lnTo>
                  <a:lnTo>
                    <a:pt x="2551" y="1364"/>
                  </a:lnTo>
                  <a:lnTo>
                    <a:pt x="2545" y="1373"/>
                  </a:lnTo>
                  <a:lnTo>
                    <a:pt x="2540" y="1383"/>
                  </a:lnTo>
                  <a:lnTo>
                    <a:pt x="2534" y="1393"/>
                  </a:lnTo>
                  <a:lnTo>
                    <a:pt x="2530" y="1402"/>
                  </a:lnTo>
                  <a:lnTo>
                    <a:pt x="2525" y="1412"/>
                  </a:lnTo>
                  <a:lnTo>
                    <a:pt x="2519" y="1424"/>
                  </a:lnTo>
                  <a:lnTo>
                    <a:pt x="2513" y="1435"/>
                  </a:lnTo>
                  <a:lnTo>
                    <a:pt x="2507" y="1448"/>
                  </a:lnTo>
                  <a:lnTo>
                    <a:pt x="2499" y="1459"/>
                  </a:lnTo>
                  <a:lnTo>
                    <a:pt x="2493" y="1471"/>
                  </a:lnTo>
                  <a:lnTo>
                    <a:pt x="2485" y="1482"/>
                  </a:lnTo>
                  <a:lnTo>
                    <a:pt x="2477" y="1495"/>
                  </a:lnTo>
                  <a:lnTo>
                    <a:pt x="2469" y="1507"/>
                  </a:lnTo>
                  <a:lnTo>
                    <a:pt x="2461" y="1521"/>
                  </a:lnTo>
                  <a:lnTo>
                    <a:pt x="2453" y="1534"/>
                  </a:lnTo>
                  <a:lnTo>
                    <a:pt x="2446" y="1547"/>
                  </a:lnTo>
                  <a:lnTo>
                    <a:pt x="2436" y="1559"/>
                  </a:lnTo>
                  <a:lnTo>
                    <a:pt x="2426" y="1571"/>
                  </a:lnTo>
                  <a:lnTo>
                    <a:pt x="2416" y="1583"/>
                  </a:lnTo>
                  <a:lnTo>
                    <a:pt x="2407" y="1596"/>
                  </a:lnTo>
                  <a:lnTo>
                    <a:pt x="2396" y="1608"/>
                  </a:lnTo>
                  <a:lnTo>
                    <a:pt x="2387" y="1621"/>
                  </a:lnTo>
                  <a:lnTo>
                    <a:pt x="2376" y="1633"/>
                  </a:lnTo>
                  <a:lnTo>
                    <a:pt x="2366" y="1647"/>
                  </a:lnTo>
                  <a:lnTo>
                    <a:pt x="2354" y="1657"/>
                  </a:lnTo>
                  <a:lnTo>
                    <a:pt x="2343" y="1670"/>
                  </a:lnTo>
                  <a:lnTo>
                    <a:pt x="2331" y="1680"/>
                  </a:lnTo>
                  <a:lnTo>
                    <a:pt x="2320" y="1693"/>
                  </a:lnTo>
                  <a:lnTo>
                    <a:pt x="2308" y="1703"/>
                  </a:lnTo>
                  <a:lnTo>
                    <a:pt x="2296" y="1714"/>
                  </a:lnTo>
                  <a:lnTo>
                    <a:pt x="2283" y="1725"/>
                  </a:lnTo>
                  <a:lnTo>
                    <a:pt x="2271" y="1736"/>
                  </a:lnTo>
                  <a:lnTo>
                    <a:pt x="2256" y="1745"/>
                  </a:lnTo>
                  <a:lnTo>
                    <a:pt x="2242" y="1755"/>
                  </a:lnTo>
                  <a:lnTo>
                    <a:pt x="2228" y="1764"/>
                  </a:lnTo>
                  <a:lnTo>
                    <a:pt x="2214" y="1774"/>
                  </a:lnTo>
                  <a:lnTo>
                    <a:pt x="2198" y="1781"/>
                  </a:lnTo>
                  <a:lnTo>
                    <a:pt x="2184" y="1789"/>
                  </a:lnTo>
                  <a:lnTo>
                    <a:pt x="2169" y="1797"/>
                  </a:lnTo>
                  <a:lnTo>
                    <a:pt x="2154" y="1804"/>
                  </a:lnTo>
                  <a:lnTo>
                    <a:pt x="2138" y="1810"/>
                  </a:lnTo>
                  <a:lnTo>
                    <a:pt x="2123" y="1816"/>
                  </a:lnTo>
                  <a:lnTo>
                    <a:pt x="2107" y="1822"/>
                  </a:lnTo>
                  <a:lnTo>
                    <a:pt x="2092" y="1827"/>
                  </a:lnTo>
                  <a:lnTo>
                    <a:pt x="2075" y="1830"/>
                  </a:lnTo>
                  <a:lnTo>
                    <a:pt x="2058" y="1834"/>
                  </a:lnTo>
                  <a:lnTo>
                    <a:pt x="2041" y="1837"/>
                  </a:lnTo>
                  <a:lnTo>
                    <a:pt x="2024" y="1840"/>
                  </a:lnTo>
                  <a:lnTo>
                    <a:pt x="2006" y="1841"/>
                  </a:lnTo>
                  <a:lnTo>
                    <a:pt x="1988" y="1843"/>
                  </a:lnTo>
                  <a:lnTo>
                    <a:pt x="1972" y="1844"/>
                  </a:lnTo>
                  <a:lnTo>
                    <a:pt x="1955" y="1845"/>
                  </a:lnTo>
                  <a:lnTo>
                    <a:pt x="1939" y="1845"/>
                  </a:lnTo>
                  <a:lnTo>
                    <a:pt x="1923" y="1846"/>
                  </a:lnTo>
                  <a:lnTo>
                    <a:pt x="1908" y="1846"/>
                  </a:lnTo>
                  <a:lnTo>
                    <a:pt x="1894" y="1847"/>
                  </a:lnTo>
                  <a:lnTo>
                    <a:pt x="1879" y="1846"/>
                  </a:lnTo>
                  <a:lnTo>
                    <a:pt x="1865" y="1846"/>
                  </a:lnTo>
                  <a:lnTo>
                    <a:pt x="1852" y="1846"/>
                  </a:lnTo>
                  <a:lnTo>
                    <a:pt x="1839" y="1846"/>
                  </a:lnTo>
                  <a:lnTo>
                    <a:pt x="1826" y="1845"/>
                  </a:lnTo>
                  <a:lnTo>
                    <a:pt x="1814" y="1845"/>
                  </a:lnTo>
                  <a:lnTo>
                    <a:pt x="1802" y="1844"/>
                  </a:lnTo>
                  <a:lnTo>
                    <a:pt x="1791" y="1844"/>
                  </a:lnTo>
                  <a:lnTo>
                    <a:pt x="1779" y="1841"/>
                  </a:lnTo>
                  <a:lnTo>
                    <a:pt x="1768" y="1840"/>
                  </a:lnTo>
                  <a:lnTo>
                    <a:pt x="1757" y="1839"/>
                  </a:lnTo>
                  <a:lnTo>
                    <a:pt x="1747" y="1838"/>
                  </a:lnTo>
                  <a:lnTo>
                    <a:pt x="1737" y="1836"/>
                  </a:lnTo>
                  <a:lnTo>
                    <a:pt x="1727" y="1835"/>
                  </a:lnTo>
                  <a:lnTo>
                    <a:pt x="1718" y="1834"/>
                  </a:lnTo>
                  <a:lnTo>
                    <a:pt x="1710" y="1833"/>
                  </a:lnTo>
                  <a:lnTo>
                    <a:pt x="1700" y="1830"/>
                  </a:lnTo>
                  <a:lnTo>
                    <a:pt x="1692" y="1828"/>
                  </a:lnTo>
                  <a:lnTo>
                    <a:pt x="1684" y="1826"/>
                  </a:lnTo>
                  <a:lnTo>
                    <a:pt x="1676" y="1825"/>
                  </a:lnTo>
                  <a:lnTo>
                    <a:pt x="1668" y="1823"/>
                  </a:lnTo>
                  <a:lnTo>
                    <a:pt x="1662" y="1822"/>
                  </a:lnTo>
                  <a:lnTo>
                    <a:pt x="1655" y="1820"/>
                  </a:lnTo>
                  <a:lnTo>
                    <a:pt x="1650" y="1818"/>
                  </a:lnTo>
                  <a:lnTo>
                    <a:pt x="1643" y="1815"/>
                  </a:lnTo>
                  <a:lnTo>
                    <a:pt x="1637" y="1813"/>
                  </a:lnTo>
                  <a:lnTo>
                    <a:pt x="1630" y="1811"/>
                  </a:lnTo>
                  <a:lnTo>
                    <a:pt x="1626" y="1809"/>
                  </a:lnTo>
                  <a:lnTo>
                    <a:pt x="1615" y="1804"/>
                  </a:lnTo>
                  <a:lnTo>
                    <a:pt x="1606" y="1800"/>
                  </a:lnTo>
                  <a:lnTo>
                    <a:pt x="1597" y="1795"/>
                  </a:lnTo>
                  <a:lnTo>
                    <a:pt x="1591" y="1791"/>
                  </a:lnTo>
                  <a:lnTo>
                    <a:pt x="1584" y="1788"/>
                  </a:lnTo>
                  <a:lnTo>
                    <a:pt x="1580" y="1784"/>
                  </a:lnTo>
                  <a:lnTo>
                    <a:pt x="1573" y="1781"/>
                  </a:lnTo>
                  <a:lnTo>
                    <a:pt x="1570" y="1778"/>
                  </a:lnTo>
                  <a:lnTo>
                    <a:pt x="1567" y="1775"/>
                  </a:lnTo>
                  <a:lnTo>
                    <a:pt x="1564" y="1774"/>
                  </a:lnTo>
                  <a:lnTo>
                    <a:pt x="1561" y="1769"/>
                  </a:lnTo>
                  <a:lnTo>
                    <a:pt x="1561" y="1769"/>
                  </a:lnTo>
                  <a:lnTo>
                    <a:pt x="1559" y="1769"/>
                  </a:lnTo>
                  <a:lnTo>
                    <a:pt x="1554" y="1770"/>
                  </a:lnTo>
                  <a:lnTo>
                    <a:pt x="1547" y="1772"/>
                  </a:lnTo>
                  <a:lnTo>
                    <a:pt x="1537" y="1776"/>
                  </a:lnTo>
                  <a:lnTo>
                    <a:pt x="1530" y="1777"/>
                  </a:lnTo>
                  <a:lnTo>
                    <a:pt x="1524" y="1779"/>
                  </a:lnTo>
                  <a:lnTo>
                    <a:pt x="1516" y="1780"/>
                  </a:lnTo>
                  <a:lnTo>
                    <a:pt x="1508" y="1783"/>
                  </a:lnTo>
                  <a:lnTo>
                    <a:pt x="1500" y="1786"/>
                  </a:lnTo>
                  <a:lnTo>
                    <a:pt x="1491" y="1788"/>
                  </a:lnTo>
                  <a:lnTo>
                    <a:pt x="1481" y="1791"/>
                  </a:lnTo>
                  <a:lnTo>
                    <a:pt x="1472" y="1794"/>
                  </a:lnTo>
                  <a:lnTo>
                    <a:pt x="1461" y="1797"/>
                  </a:lnTo>
                  <a:lnTo>
                    <a:pt x="1450" y="1799"/>
                  </a:lnTo>
                  <a:lnTo>
                    <a:pt x="1438" y="1801"/>
                  </a:lnTo>
                  <a:lnTo>
                    <a:pt x="1427" y="1804"/>
                  </a:lnTo>
                  <a:lnTo>
                    <a:pt x="1415" y="1806"/>
                  </a:lnTo>
                  <a:lnTo>
                    <a:pt x="1403" y="1810"/>
                  </a:lnTo>
                  <a:lnTo>
                    <a:pt x="1390" y="1813"/>
                  </a:lnTo>
                  <a:lnTo>
                    <a:pt x="1378" y="1816"/>
                  </a:lnTo>
                  <a:lnTo>
                    <a:pt x="1364" y="1818"/>
                  </a:lnTo>
                  <a:lnTo>
                    <a:pt x="1350" y="1821"/>
                  </a:lnTo>
                  <a:lnTo>
                    <a:pt x="1335" y="1823"/>
                  </a:lnTo>
                  <a:lnTo>
                    <a:pt x="1322" y="1826"/>
                  </a:lnTo>
                  <a:lnTo>
                    <a:pt x="1307" y="1828"/>
                  </a:lnTo>
                  <a:lnTo>
                    <a:pt x="1293" y="1830"/>
                  </a:lnTo>
                  <a:lnTo>
                    <a:pt x="1279" y="1833"/>
                  </a:lnTo>
                  <a:lnTo>
                    <a:pt x="1264" y="1836"/>
                  </a:lnTo>
                  <a:lnTo>
                    <a:pt x="1248" y="1837"/>
                  </a:lnTo>
                  <a:lnTo>
                    <a:pt x="1233" y="1838"/>
                  </a:lnTo>
                  <a:lnTo>
                    <a:pt x="1217" y="1839"/>
                  </a:lnTo>
                  <a:lnTo>
                    <a:pt x="1202" y="1840"/>
                  </a:lnTo>
                  <a:lnTo>
                    <a:pt x="1185" y="1840"/>
                  </a:lnTo>
                  <a:lnTo>
                    <a:pt x="1170" y="1841"/>
                  </a:lnTo>
                  <a:lnTo>
                    <a:pt x="1155" y="1841"/>
                  </a:lnTo>
                  <a:lnTo>
                    <a:pt x="1139" y="1843"/>
                  </a:lnTo>
                  <a:lnTo>
                    <a:pt x="1123" y="1841"/>
                  </a:lnTo>
                  <a:lnTo>
                    <a:pt x="1107" y="1841"/>
                  </a:lnTo>
                  <a:lnTo>
                    <a:pt x="1091" y="1840"/>
                  </a:lnTo>
                  <a:lnTo>
                    <a:pt x="1076" y="1839"/>
                  </a:lnTo>
                  <a:lnTo>
                    <a:pt x="1060" y="1837"/>
                  </a:lnTo>
                  <a:lnTo>
                    <a:pt x="1044" y="1836"/>
                  </a:lnTo>
                  <a:lnTo>
                    <a:pt x="1030" y="1834"/>
                  </a:lnTo>
                  <a:lnTo>
                    <a:pt x="1016" y="1833"/>
                  </a:lnTo>
                  <a:lnTo>
                    <a:pt x="999" y="1829"/>
                  </a:lnTo>
                  <a:lnTo>
                    <a:pt x="985" y="1826"/>
                  </a:lnTo>
                  <a:lnTo>
                    <a:pt x="970" y="1822"/>
                  </a:lnTo>
                  <a:lnTo>
                    <a:pt x="956" y="1818"/>
                  </a:lnTo>
                  <a:lnTo>
                    <a:pt x="941" y="1813"/>
                  </a:lnTo>
                  <a:lnTo>
                    <a:pt x="927" y="1809"/>
                  </a:lnTo>
                  <a:lnTo>
                    <a:pt x="914" y="1803"/>
                  </a:lnTo>
                  <a:lnTo>
                    <a:pt x="901" y="1799"/>
                  </a:lnTo>
                  <a:lnTo>
                    <a:pt x="888" y="1791"/>
                  </a:lnTo>
                  <a:lnTo>
                    <a:pt x="874" y="1784"/>
                  </a:lnTo>
                  <a:lnTo>
                    <a:pt x="862" y="1777"/>
                  </a:lnTo>
                  <a:lnTo>
                    <a:pt x="852" y="1769"/>
                  </a:lnTo>
                  <a:lnTo>
                    <a:pt x="839" y="1760"/>
                  </a:lnTo>
                  <a:lnTo>
                    <a:pt x="829" y="1752"/>
                  </a:lnTo>
                  <a:lnTo>
                    <a:pt x="819" y="1742"/>
                  </a:lnTo>
                  <a:lnTo>
                    <a:pt x="809" y="1732"/>
                  </a:lnTo>
                  <a:lnTo>
                    <a:pt x="798" y="1720"/>
                  </a:lnTo>
                  <a:lnTo>
                    <a:pt x="788" y="1710"/>
                  </a:lnTo>
                  <a:lnTo>
                    <a:pt x="779" y="1698"/>
                  </a:lnTo>
                  <a:lnTo>
                    <a:pt x="770" y="1688"/>
                  </a:lnTo>
                  <a:lnTo>
                    <a:pt x="761" y="1677"/>
                  </a:lnTo>
                  <a:lnTo>
                    <a:pt x="753" y="1666"/>
                  </a:lnTo>
                  <a:lnTo>
                    <a:pt x="744" y="1655"/>
                  </a:lnTo>
                  <a:lnTo>
                    <a:pt x="738" y="1645"/>
                  </a:lnTo>
                  <a:lnTo>
                    <a:pt x="730" y="1634"/>
                  </a:lnTo>
                  <a:lnTo>
                    <a:pt x="722" y="1624"/>
                  </a:lnTo>
                  <a:lnTo>
                    <a:pt x="716" y="1613"/>
                  </a:lnTo>
                  <a:lnTo>
                    <a:pt x="710" y="1603"/>
                  </a:lnTo>
                  <a:lnTo>
                    <a:pt x="704" y="1592"/>
                  </a:lnTo>
                  <a:lnTo>
                    <a:pt x="697" y="1582"/>
                  </a:lnTo>
                  <a:lnTo>
                    <a:pt x="692" y="1572"/>
                  </a:lnTo>
                  <a:lnTo>
                    <a:pt x="687" y="1562"/>
                  </a:lnTo>
                  <a:lnTo>
                    <a:pt x="681" y="1551"/>
                  </a:lnTo>
                  <a:lnTo>
                    <a:pt x="676" y="1541"/>
                  </a:lnTo>
                  <a:lnTo>
                    <a:pt x="671" y="1530"/>
                  </a:lnTo>
                  <a:lnTo>
                    <a:pt x="668" y="1521"/>
                  </a:lnTo>
                  <a:lnTo>
                    <a:pt x="663" y="1511"/>
                  </a:lnTo>
                  <a:lnTo>
                    <a:pt x="660" y="1501"/>
                  </a:lnTo>
                  <a:lnTo>
                    <a:pt x="657" y="1491"/>
                  </a:lnTo>
                  <a:lnTo>
                    <a:pt x="653" y="1482"/>
                  </a:lnTo>
                  <a:lnTo>
                    <a:pt x="649" y="1472"/>
                  </a:lnTo>
                  <a:lnTo>
                    <a:pt x="646" y="1463"/>
                  </a:lnTo>
                  <a:lnTo>
                    <a:pt x="642" y="1454"/>
                  </a:lnTo>
                  <a:lnTo>
                    <a:pt x="640" y="1445"/>
                  </a:lnTo>
                  <a:lnTo>
                    <a:pt x="637" y="1435"/>
                  </a:lnTo>
                  <a:lnTo>
                    <a:pt x="636" y="1428"/>
                  </a:lnTo>
                  <a:lnTo>
                    <a:pt x="634" y="1419"/>
                  </a:lnTo>
                  <a:lnTo>
                    <a:pt x="633" y="1411"/>
                  </a:lnTo>
                  <a:lnTo>
                    <a:pt x="629" y="1401"/>
                  </a:lnTo>
                  <a:lnTo>
                    <a:pt x="628" y="1394"/>
                  </a:lnTo>
                  <a:lnTo>
                    <a:pt x="626" y="1385"/>
                  </a:lnTo>
                  <a:lnTo>
                    <a:pt x="625" y="1378"/>
                  </a:lnTo>
                  <a:lnTo>
                    <a:pt x="623" y="1370"/>
                  </a:lnTo>
                  <a:lnTo>
                    <a:pt x="622" y="1362"/>
                  </a:lnTo>
                  <a:lnTo>
                    <a:pt x="620" y="1355"/>
                  </a:lnTo>
                  <a:lnTo>
                    <a:pt x="620" y="1349"/>
                  </a:lnTo>
                  <a:lnTo>
                    <a:pt x="619" y="1341"/>
                  </a:lnTo>
                  <a:lnTo>
                    <a:pt x="618" y="1335"/>
                  </a:lnTo>
                  <a:lnTo>
                    <a:pt x="617" y="1328"/>
                  </a:lnTo>
                  <a:lnTo>
                    <a:pt x="617" y="1322"/>
                  </a:lnTo>
                  <a:lnTo>
                    <a:pt x="616" y="1312"/>
                  </a:lnTo>
                  <a:lnTo>
                    <a:pt x="616" y="1302"/>
                  </a:lnTo>
                  <a:lnTo>
                    <a:pt x="615" y="1292"/>
                  </a:lnTo>
                  <a:lnTo>
                    <a:pt x="615" y="1283"/>
                  </a:lnTo>
                  <a:lnTo>
                    <a:pt x="615" y="1276"/>
                  </a:lnTo>
                  <a:lnTo>
                    <a:pt x="616" y="1271"/>
                  </a:lnTo>
                  <a:lnTo>
                    <a:pt x="616" y="1263"/>
                  </a:lnTo>
                  <a:lnTo>
                    <a:pt x="617" y="1261"/>
                  </a:lnTo>
                  <a:lnTo>
                    <a:pt x="615" y="1261"/>
                  </a:lnTo>
                  <a:lnTo>
                    <a:pt x="612" y="1264"/>
                  </a:lnTo>
                  <a:lnTo>
                    <a:pt x="606" y="1268"/>
                  </a:lnTo>
                  <a:lnTo>
                    <a:pt x="600" y="1274"/>
                  </a:lnTo>
                  <a:lnTo>
                    <a:pt x="594" y="1278"/>
                  </a:lnTo>
                  <a:lnTo>
                    <a:pt x="590" y="1281"/>
                  </a:lnTo>
                  <a:lnTo>
                    <a:pt x="584" y="1285"/>
                  </a:lnTo>
                  <a:lnTo>
                    <a:pt x="580" y="1291"/>
                  </a:lnTo>
                  <a:lnTo>
                    <a:pt x="573" y="1294"/>
                  </a:lnTo>
                  <a:lnTo>
                    <a:pt x="567" y="1299"/>
                  </a:lnTo>
                  <a:lnTo>
                    <a:pt x="560" y="1305"/>
                  </a:lnTo>
                  <a:lnTo>
                    <a:pt x="554" y="1312"/>
                  </a:lnTo>
                  <a:lnTo>
                    <a:pt x="545" y="1316"/>
                  </a:lnTo>
                  <a:lnTo>
                    <a:pt x="537" y="1321"/>
                  </a:lnTo>
                  <a:lnTo>
                    <a:pt x="528" y="1327"/>
                  </a:lnTo>
                  <a:lnTo>
                    <a:pt x="521" y="1333"/>
                  </a:lnTo>
                  <a:lnTo>
                    <a:pt x="511" y="1340"/>
                  </a:lnTo>
                  <a:lnTo>
                    <a:pt x="502" y="1347"/>
                  </a:lnTo>
                  <a:lnTo>
                    <a:pt x="493" y="1353"/>
                  </a:lnTo>
                  <a:lnTo>
                    <a:pt x="485" y="1360"/>
                  </a:lnTo>
                  <a:lnTo>
                    <a:pt x="474" y="1365"/>
                  </a:lnTo>
                  <a:lnTo>
                    <a:pt x="464" y="1372"/>
                  </a:lnTo>
                  <a:lnTo>
                    <a:pt x="454" y="1378"/>
                  </a:lnTo>
                  <a:lnTo>
                    <a:pt x="444" y="1385"/>
                  </a:lnTo>
                  <a:lnTo>
                    <a:pt x="433" y="1391"/>
                  </a:lnTo>
                  <a:lnTo>
                    <a:pt x="422" y="1398"/>
                  </a:lnTo>
                  <a:lnTo>
                    <a:pt x="411" y="1405"/>
                  </a:lnTo>
                  <a:lnTo>
                    <a:pt x="401" y="1411"/>
                  </a:lnTo>
                  <a:lnTo>
                    <a:pt x="389" y="1417"/>
                  </a:lnTo>
                  <a:lnTo>
                    <a:pt x="377" y="1422"/>
                  </a:lnTo>
                  <a:lnTo>
                    <a:pt x="365" y="1428"/>
                  </a:lnTo>
                  <a:lnTo>
                    <a:pt x="354" y="1434"/>
                  </a:lnTo>
                  <a:lnTo>
                    <a:pt x="342" y="1439"/>
                  </a:lnTo>
                  <a:lnTo>
                    <a:pt x="331" y="1444"/>
                  </a:lnTo>
                  <a:lnTo>
                    <a:pt x="319" y="1448"/>
                  </a:lnTo>
                  <a:lnTo>
                    <a:pt x="308" y="1454"/>
                  </a:lnTo>
                  <a:lnTo>
                    <a:pt x="295" y="1457"/>
                  </a:lnTo>
                  <a:lnTo>
                    <a:pt x="284" y="1462"/>
                  </a:lnTo>
                  <a:lnTo>
                    <a:pt x="271" y="1465"/>
                  </a:lnTo>
                  <a:lnTo>
                    <a:pt x="260" y="1469"/>
                  </a:lnTo>
                  <a:lnTo>
                    <a:pt x="248" y="1471"/>
                  </a:lnTo>
                  <a:lnTo>
                    <a:pt x="237" y="1475"/>
                  </a:lnTo>
                  <a:lnTo>
                    <a:pt x="225" y="1477"/>
                  </a:lnTo>
                  <a:lnTo>
                    <a:pt x="214" y="1480"/>
                  </a:lnTo>
                  <a:lnTo>
                    <a:pt x="202" y="1481"/>
                  </a:lnTo>
                  <a:lnTo>
                    <a:pt x="191" y="1482"/>
                  </a:lnTo>
                  <a:lnTo>
                    <a:pt x="179" y="1482"/>
                  </a:lnTo>
                  <a:lnTo>
                    <a:pt x="168" y="1482"/>
                  </a:lnTo>
                  <a:lnTo>
                    <a:pt x="156" y="1481"/>
                  </a:lnTo>
                  <a:lnTo>
                    <a:pt x="145" y="1481"/>
                  </a:lnTo>
                  <a:lnTo>
                    <a:pt x="135" y="1480"/>
                  </a:lnTo>
                  <a:lnTo>
                    <a:pt x="126" y="1479"/>
                  </a:lnTo>
                  <a:lnTo>
                    <a:pt x="115" y="1476"/>
                  </a:lnTo>
                  <a:lnTo>
                    <a:pt x="104" y="1472"/>
                  </a:lnTo>
                  <a:lnTo>
                    <a:pt x="94" y="1468"/>
                  </a:lnTo>
                  <a:lnTo>
                    <a:pt x="85" y="1465"/>
                  </a:lnTo>
                  <a:lnTo>
                    <a:pt x="75" y="1459"/>
                  </a:lnTo>
                  <a:lnTo>
                    <a:pt x="65" y="1454"/>
                  </a:lnTo>
                  <a:lnTo>
                    <a:pt x="57" y="1447"/>
                  </a:lnTo>
                  <a:lnTo>
                    <a:pt x="49" y="1441"/>
                  </a:lnTo>
                  <a:lnTo>
                    <a:pt x="41" y="1434"/>
                  </a:lnTo>
                  <a:lnTo>
                    <a:pt x="35" y="1428"/>
                  </a:lnTo>
                  <a:lnTo>
                    <a:pt x="30" y="1421"/>
                  </a:lnTo>
                  <a:lnTo>
                    <a:pt x="25" y="1414"/>
                  </a:lnTo>
                  <a:lnTo>
                    <a:pt x="19" y="1407"/>
                  </a:lnTo>
                  <a:lnTo>
                    <a:pt x="15" y="1400"/>
                  </a:lnTo>
                  <a:lnTo>
                    <a:pt x="12" y="1394"/>
                  </a:lnTo>
                  <a:lnTo>
                    <a:pt x="9" y="1387"/>
                  </a:lnTo>
                  <a:lnTo>
                    <a:pt x="6" y="1379"/>
                  </a:lnTo>
                  <a:lnTo>
                    <a:pt x="4" y="1372"/>
                  </a:lnTo>
                  <a:lnTo>
                    <a:pt x="3" y="1364"/>
                  </a:lnTo>
                  <a:lnTo>
                    <a:pt x="1" y="1357"/>
                  </a:lnTo>
                  <a:lnTo>
                    <a:pt x="0" y="1350"/>
                  </a:lnTo>
                  <a:lnTo>
                    <a:pt x="0" y="1342"/>
                  </a:lnTo>
                  <a:lnTo>
                    <a:pt x="0" y="1335"/>
                  </a:lnTo>
                  <a:lnTo>
                    <a:pt x="1" y="1328"/>
                  </a:lnTo>
                  <a:lnTo>
                    <a:pt x="1" y="1317"/>
                  </a:lnTo>
                  <a:lnTo>
                    <a:pt x="4" y="1307"/>
                  </a:lnTo>
                  <a:lnTo>
                    <a:pt x="5" y="1296"/>
                  </a:lnTo>
                  <a:lnTo>
                    <a:pt x="9" y="1286"/>
                  </a:lnTo>
                  <a:lnTo>
                    <a:pt x="12" y="1275"/>
                  </a:lnTo>
                  <a:lnTo>
                    <a:pt x="15" y="1266"/>
                  </a:lnTo>
                  <a:lnTo>
                    <a:pt x="19" y="1255"/>
                  </a:lnTo>
                  <a:lnTo>
                    <a:pt x="26" y="1245"/>
                  </a:lnTo>
                  <a:lnTo>
                    <a:pt x="29" y="1238"/>
                  </a:lnTo>
                  <a:lnTo>
                    <a:pt x="31" y="1233"/>
                  </a:lnTo>
                  <a:lnTo>
                    <a:pt x="35" y="1227"/>
                  </a:lnTo>
                  <a:lnTo>
                    <a:pt x="38" y="1223"/>
                  </a:lnTo>
                  <a:lnTo>
                    <a:pt x="41" y="1216"/>
                  </a:lnTo>
                  <a:lnTo>
                    <a:pt x="46" y="1211"/>
                  </a:lnTo>
                  <a:lnTo>
                    <a:pt x="48" y="1205"/>
                  </a:lnTo>
                  <a:lnTo>
                    <a:pt x="52" y="1201"/>
                  </a:lnTo>
                  <a:lnTo>
                    <a:pt x="55" y="1194"/>
                  </a:lnTo>
                  <a:lnTo>
                    <a:pt x="59" y="1190"/>
                  </a:lnTo>
                  <a:lnTo>
                    <a:pt x="63" y="1183"/>
                  </a:lnTo>
                  <a:lnTo>
                    <a:pt x="68" y="1179"/>
                  </a:lnTo>
                  <a:lnTo>
                    <a:pt x="71" y="1174"/>
                  </a:lnTo>
                  <a:lnTo>
                    <a:pt x="75" y="1168"/>
                  </a:lnTo>
                  <a:lnTo>
                    <a:pt x="80" y="1163"/>
                  </a:lnTo>
                  <a:lnTo>
                    <a:pt x="85" y="1158"/>
                  </a:lnTo>
                  <a:lnTo>
                    <a:pt x="92" y="1149"/>
                  </a:lnTo>
                  <a:lnTo>
                    <a:pt x="98" y="1142"/>
                  </a:lnTo>
                  <a:lnTo>
                    <a:pt x="105" y="1133"/>
                  </a:lnTo>
                  <a:lnTo>
                    <a:pt x="112" y="1125"/>
                  </a:lnTo>
                  <a:lnTo>
                    <a:pt x="119" y="1117"/>
                  </a:lnTo>
                  <a:lnTo>
                    <a:pt x="128" y="1109"/>
                  </a:lnTo>
                  <a:lnTo>
                    <a:pt x="135" y="1100"/>
                  </a:lnTo>
                  <a:lnTo>
                    <a:pt x="144" y="1093"/>
                  </a:lnTo>
                  <a:lnTo>
                    <a:pt x="151" y="1084"/>
                  </a:lnTo>
                  <a:lnTo>
                    <a:pt x="160" y="1076"/>
                  </a:lnTo>
                  <a:lnTo>
                    <a:pt x="167" y="1067"/>
                  </a:lnTo>
                  <a:lnTo>
                    <a:pt x="176" y="1060"/>
                  </a:lnTo>
                  <a:lnTo>
                    <a:pt x="184" y="1052"/>
                  </a:lnTo>
                  <a:lnTo>
                    <a:pt x="193" y="1044"/>
                  </a:lnTo>
                  <a:lnTo>
                    <a:pt x="201" y="1037"/>
                  </a:lnTo>
                  <a:lnTo>
                    <a:pt x="211" y="1030"/>
                  </a:lnTo>
                  <a:lnTo>
                    <a:pt x="219" y="1022"/>
                  </a:lnTo>
                  <a:lnTo>
                    <a:pt x="227" y="1015"/>
                  </a:lnTo>
                  <a:lnTo>
                    <a:pt x="236" y="1007"/>
                  </a:lnTo>
                  <a:lnTo>
                    <a:pt x="245" y="1001"/>
                  </a:lnTo>
                  <a:lnTo>
                    <a:pt x="253" y="993"/>
                  </a:lnTo>
                  <a:lnTo>
                    <a:pt x="262" y="985"/>
                  </a:lnTo>
                  <a:lnTo>
                    <a:pt x="270" y="979"/>
                  </a:lnTo>
                  <a:lnTo>
                    <a:pt x="280" y="972"/>
                  </a:lnTo>
                  <a:lnTo>
                    <a:pt x="288" y="966"/>
                  </a:lnTo>
                  <a:lnTo>
                    <a:pt x="297" y="959"/>
                  </a:lnTo>
                  <a:lnTo>
                    <a:pt x="305" y="952"/>
                  </a:lnTo>
                  <a:lnTo>
                    <a:pt x="315" y="946"/>
                  </a:lnTo>
                  <a:lnTo>
                    <a:pt x="323" y="939"/>
                  </a:lnTo>
                  <a:lnTo>
                    <a:pt x="331" y="933"/>
                  </a:lnTo>
                  <a:lnTo>
                    <a:pt x="340" y="927"/>
                  </a:lnTo>
                  <a:lnTo>
                    <a:pt x="349" y="922"/>
                  </a:lnTo>
                  <a:lnTo>
                    <a:pt x="357" y="915"/>
                  </a:lnTo>
                  <a:lnTo>
                    <a:pt x="364" y="909"/>
                  </a:lnTo>
                  <a:lnTo>
                    <a:pt x="372" y="903"/>
                  </a:lnTo>
                  <a:lnTo>
                    <a:pt x="380" y="898"/>
                  </a:lnTo>
                  <a:lnTo>
                    <a:pt x="386" y="892"/>
                  </a:lnTo>
                  <a:lnTo>
                    <a:pt x="394" y="888"/>
                  </a:lnTo>
                  <a:lnTo>
                    <a:pt x="401" y="882"/>
                  </a:lnTo>
                  <a:lnTo>
                    <a:pt x="409" y="878"/>
                  </a:lnTo>
                  <a:lnTo>
                    <a:pt x="416" y="872"/>
                  </a:lnTo>
                  <a:lnTo>
                    <a:pt x="422" y="868"/>
                  </a:lnTo>
                  <a:lnTo>
                    <a:pt x="429" y="863"/>
                  </a:lnTo>
                  <a:lnTo>
                    <a:pt x="435" y="859"/>
                  </a:lnTo>
                  <a:lnTo>
                    <a:pt x="441" y="855"/>
                  </a:lnTo>
                  <a:lnTo>
                    <a:pt x="447" y="852"/>
                  </a:lnTo>
                  <a:lnTo>
                    <a:pt x="453" y="848"/>
                  </a:lnTo>
                  <a:lnTo>
                    <a:pt x="460" y="845"/>
                  </a:lnTo>
                  <a:lnTo>
                    <a:pt x="468" y="837"/>
                  </a:lnTo>
                  <a:lnTo>
                    <a:pt x="478" y="832"/>
                  </a:lnTo>
                  <a:lnTo>
                    <a:pt x="485" y="827"/>
                  </a:lnTo>
                  <a:lnTo>
                    <a:pt x="492" y="823"/>
                  </a:lnTo>
                  <a:lnTo>
                    <a:pt x="498" y="820"/>
                  </a:lnTo>
                  <a:lnTo>
                    <a:pt x="502" y="818"/>
                  </a:lnTo>
                  <a:lnTo>
                    <a:pt x="504" y="817"/>
                  </a:lnTo>
                  <a:lnTo>
                    <a:pt x="506" y="817"/>
                  </a:lnTo>
                  <a:lnTo>
                    <a:pt x="502" y="816"/>
                  </a:lnTo>
                  <a:lnTo>
                    <a:pt x="496" y="816"/>
                  </a:lnTo>
                  <a:lnTo>
                    <a:pt x="489" y="816"/>
                  </a:lnTo>
                  <a:lnTo>
                    <a:pt x="484" y="816"/>
                  </a:lnTo>
                  <a:lnTo>
                    <a:pt x="476" y="816"/>
                  </a:lnTo>
                  <a:lnTo>
                    <a:pt x="469" y="816"/>
                  </a:lnTo>
                  <a:lnTo>
                    <a:pt x="460" y="814"/>
                  </a:lnTo>
                  <a:lnTo>
                    <a:pt x="451" y="814"/>
                  </a:lnTo>
                  <a:lnTo>
                    <a:pt x="440" y="813"/>
                  </a:lnTo>
                  <a:lnTo>
                    <a:pt x="430" y="813"/>
                  </a:lnTo>
                  <a:lnTo>
                    <a:pt x="423" y="812"/>
                  </a:lnTo>
                  <a:lnTo>
                    <a:pt x="418" y="812"/>
                  </a:lnTo>
                  <a:lnTo>
                    <a:pt x="411" y="811"/>
                  </a:lnTo>
                  <a:lnTo>
                    <a:pt x="406" y="811"/>
                  </a:lnTo>
                  <a:lnTo>
                    <a:pt x="399" y="810"/>
                  </a:lnTo>
                  <a:lnTo>
                    <a:pt x="393" y="810"/>
                  </a:lnTo>
                  <a:lnTo>
                    <a:pt x="386" y="810"/>
                  </a:lnTo>
                  <a:lnTo>
                    <a:pt x="381" y="810"/>
                  </a:lnTo>
                  <a:lnTo>
                    <a:pt x="373" y="808"/>
                  </a:lnTo>
                  <a:lnTo>
                    <a:pt x="366" y="808"/>
                  </a:lnTo>
                  <a:lnTo>
                    <a:pt x="359" y="806"/>
                  </a:lnTo>
                  <a:lnTo>
                    <a:pt x="352" y="806"/>
                  </a:lnTo>
                  <a:lnTo>
                    <a:pt x="345" y="804"/>
                  </a:lnTo>
                  <a:lnTo>
                    <a:pt x="337" y="804"/>
                  </a:lnTo>
                  <a:lnTo>
                    <a:pt x="329" y="801"/>
                  </a:lnTo>
                  <a:lnTo>
                    <a:pt x="323" y="801"/>
                  </a:lnTo>
                  <a:lnTo>
                    <a:pt x="314" y="799"/>
                  </a:lnTo>
                  <a:lnTo>
                    <a:pt x="307" y="798"/>
                  </a:lnTo>
                  <a:lnTo>
                    <a:pt x="299" y="797"/>
                  </a:lnTo>
                  <a:lnTo>
                    <a:pt x="292" y="796"/>
                  </a:lnTo>
                  <a:lnTo>
                    <a:pt x="283" y="794"/>
                  </a:lnTo>
                  <a:lnTo>
                    <a:pt x="277" y="793"/>
                  </a:lnTo>
                  <a:lnTo>
                    <a:pt x="268" y="791"/>
                  </a:lnTo>
                  <a:lnTo>
                    <a:pt x="261" y="790"/>
                  </a:lnTo>
                  <a:lnTo>
                    <a:pt x="253" y="787"/>
                  </a:lnTo>
                  <a:lnTo>
                    <a:pt x="245" y="786"/>
                  </a:lnTo>
                  <a:lnTo>
                    <a:pt x="236" y="783"/>
                  </a:lnTo>
                  <a:lnTo>
                    <a:pt x="228" y="782"/>
                  </a:lnTo>
                  <a:lnTo>
                    <a:pt x="220" y="778"/>
                  </a:lnTo>
                  <a:lnTo>
                    <a:pt x="212" y="777"/>
                  </a:lnTo>
                  <a:lnTo>
                    <a:pt x="204" y="774"/>
                  </a:lnTo>
                  <a:lnTo>
                    <a:pt x="197" y="773"/>
                  </a:lnTo>
                  <a:lnTo>
                    <a:pt x="188" y="770"/>
                  </a:lnTo>
                  <a:lnTo>
                    <a:pt x="180" y="767"/>
                  </a:lnTo>
                  <a:lnTo>
                    <a:pt x="173" y="764"/>
                  </a:lnTo>
                  <a:lnTo>
                    <a:pt x="165" y="762"/>
                  </a:lnTo>
                  <a:lnTo>
                    <a:pt x="157" y="759"/>
                  </a:lnTo>
                  <a:lnTo>
                    <a:pt x="150" y="756"/>
                  </a:lnTo>
                  <a:lnTo>
                    <a:pt x="142" y="753"/>
                  </a:lnTo>
                  <a:lnTo>
                    <a:pt x="135" y="751"/>
                  </a:lnTo>
                  <a:lnTo>
                    <a:pt x="132" y="680"/>
                  </a:lnTo>
                  <a:lnTo>
                    <a:pt x="533" y="772"/>
                  </a:lnTo>
                  <a:lnTo>
                    <a:pt x="530" y="768"/>
                  </a:lnTo>
                  <a:lnTo>
                    <a:pt x="524" y="761"/>
                  </a:lnTo>
                  <a:lnTo>
                    <a:pt x="520" y="753"/>
                  </a:lnTo>
                  <a:lnTo>
                    <a:pt x="515" y="747"/>
                  </a:lnTo>
                  <a:lnTo>
                    <a:pt x="510" y="739"/>
                  </a:lnTo>
                  <a:lnTo>
                    <a:pt x="504" y="730"/>
                  </a:lnTo>
                  <a:lnTo>
                    <a:pt x="501" y="725"/>
                  </a:lnTo>
                  <a:lnTo>
                    <a:pt x="498" y="719"/>
                  </a:lnTo>
                  <a:lnTo>
                    <a:pt x="495" y="714"/>
                  </a:lnTo>
                  <a:lnTo>
                    <a:pt x="491" y="708"/>
                  </a:lnTo>
                  <a:lnTo>
                    <a:pt x="488" y="702"/>
                  </a:lnTo>
                  <a:lnTo>
                    <a:pt x="485" y="696"/>
                  </a:lnTo>
                  <a:lnTo>
                    <a:pt x="481" y="691"/>
                  </a:lnTo>
                  <a:lnTo>
                    <a:pt x="479" y="685"/>
                  </a:lnTo>
                  <a:lnTo>
                    <a:pt x="476" y="678"/>
                  </a:lnTo>
                  <a:lnTo>
                    <a:pt x="473" y="671"/>
                  </a:lnTo>
                  <a:lnTo>
                    <a:pt x="469" y="664"/>
                  </a:lnTo>
                  <a:lnTo>
                    <a:pt x="466" y="658"/>
                  </a:lnTo>
                  <a:lnTo>
                    <a:pt x="463" y="650"/>
                  </a:lnTo>
                  <a:lnTo>
                    <a:pt x="460" y="644"/>
                  </a:lnTo>
                  <a:lnTo>
                    <a:pt x="457" y="636"/>
                  </a:lnTo>
                  <a:lnTo>
                    <a:pt x="455" y="629"/>
                  </a:lnTo>
                  <a:lnTo>
                    <a:pt x="452" y="621"/>
                  </a:lnTo>
                  <a:lnTo>
                    <a:pt x="449" y="613"/>
                  </a:lnTo>
                  <a:lnTo>
                    <a:pt x="446" y="604"/>
                  </a:lnTo>
                  <a:lnTo>
                    <a:pt x="444" y="597"/>
                  </a:lnTo>
                  <a:lnTo>
                    <a:pt x="441" y="588"/>
                  </a:lnTo>
                  <a:lnTo>
                    <a:pt x="440" y="580"/>
                  </a:lnTo>
                  <a:lnTo>
                    <a:pt x="438" y="572"/>
                  </a:lnTo>
                  <a:lnTo>
                    <a:pt x="437" y="565"/>
                  </a:lnTo>
                  <a:lnTo>
                    <a:pt x="434" y="556"/>
                  </a:lnTo>
                  <a:lnTo>
                    <a:pt x="433" y="547"/>
                  </a:lnTo>
                  <a:lnTo>
                    <a:pt x="432" y="539"/>
                  </a:lnTo>
                  <a:lnTo>
                    <a:pt x="432" y="531"/>
                  </a:lnTo>
                  <a:lnTo>
                    <a:pt x="432" y="522"/>
                  </a:lnTo>
                  <a:lnTo>
                    <a:pt x="432" y="513"/>
                  </a:lnTo>
                  <a:lnTo>
                    <a:pt x="432" y="505"/>
                  </a:lnTo>
                  <a:lnTo>
                    <a:pt x="433" y="497"/>
                  </a:lnTo>
                  <a:lnTo>
                    <a:pt x="433" y="487"/>
                  </a:lnTo>
                  <a:lnTo>
                    <a:pt x="434" y="479"/>
                  </a:lnTo>
                  <a:lnTo>
                    <a:pt x="435" y="470"/>
                  </a:lnTo>
                  <a:lnTo>
                    <a:pt x="438" y="462"/>
                  </a:lnTo>
                  <a:lnTo>
                    <a:pt x="439" y="453"/>
                  </a:lnTo>
                  <a:lnTo>
                    <a:pt x="442" y="444"/>
                  </a:lnTo>
                  <a:lnTo>
                    <a:pt x="445" y="436"/>
                  </a:lnTo>
                  <a:lnTo>
                    <a:pt x="449" y="428"/>
                  </a:lnTo>
                  <a:lnTo>
                    <a:pt x="452" y="419"/>
                  </a:lnTo>
                  <a:lnTo>
                    <a:pt x="455" y="412"/>
                  </a:lnTo>
                  <a:lnTo>
                    <a:pt x="460" y="403"/>
                  </a:lnTo>
                  <a:lnTo>
                    <a:pt x="466" y="395"/>
                  </a:lnTo>
                  <a:lnTo>
                    <a:pt x="470" y="386"/>
                  </a:lnTo>
                  <a:lnTo>
                    <a:pt x="477" y="379"/>
                  </a:lnTo>
                  <a:lnTo>
                    <a:pt x="484" y="371"/>
                  </a:lnTo>
                  <a:lnTo>
                    <a:pt x="491" y="364"/>
                  </a:lnTo>
                  <a:lnTo>
                    <a:pt x="498" y="356"/>
                  </a:lnTo>
                  <a:lnTo>
                    <a:pt x="504" y="348"/>
                  </a:lnTo>
                  <a:lnTo>
                    <a:pt x="511" y="341"/>
                  </a:lnTo>
                  <a:lnTo>
                    <a:pt x="519" y="335"/>
                  </a:lnTo>
                  <a:lnTo>
                    <a:pt x="525" y="328"/>
                  </a:lnTo>
                  <a:lnTo>
                    <a:pt x="533" y="323"/>
                  </a:lnTo>
                  <a:lnTo>
                    <a:pt x="539" y="317"/>
                  </a:lnTo>
                  <a:lnTo>
                    <a:pt x="547" y="313"/>
                  </a:lnTo>
                  <a:lnTo>
                    <a:pt x="554" y="308"/>
                  </a:lnTo>
                  <a:lnTo>
                    <a:pt x="561" y="303"/>
                  </a:lnTo>
                  <a:lnTo>
                    <a:pt x="568" y="299"/>
                  </a:lnTo>
                  <a:lnTo>
                    <a:pt x="576" y="296"/>
                  </a:lnTo>
                  <a:lnTo>
                    <a:pt x="582" y="292"/>
                  </a:lnTo>
                  <a:lnTo>
                    <a:pt x="590" y="289"/>
                  </a:lnTo>
                  <a:lnTo>
                    <a:pt x="597" y="287"/>
                  </a:lnTo>
                  <a:lnTo>
                    <a:pt x="605" y="285"/>
                  </a:lnTo>
                  <a:lnTo>
                    <a:pt x="612" y="281"/>
                  </a:lnTo>
                  <a:lnTo>
                    <a:pt x="618" y="278"/>
                  </a:lnTo>
                  <a:lnTo>
                    <a:pt x="625" y="276"/>
                  </a:lnTo>
                  <a:lnTo>
                    <a:pt x="633" y="275"/>
                  </a:lnTo>
                  <a:lnTo>
                    <a:pt x="639" y="273"/>
                  </a:lnTo>
                  <a:lnTo>
                    <a:pt x="646" y="271"/>
                  </a:lnTo>
                  <a:lnTo>
                    <a:pt x="652" y="271"/>
                  </a:lnTo>
                  <a:lnTo>
                    <a:pt x="660" y="271"/>
                  </a:lnTo>
                  <a:lnTo>
                    <a:pt x="665" y="270"/>
                  </a:lnTo>
                  <a:lnTo>
                    <a:pt x="672" y="269"/>
                  </a:lnTo>
                  <a:lnTo>
                    <a:pt x="679" y="269"/>
                  </a:lnTo>
                  <a:lnTo>
                    <a:pt x="685" y="269"/>
                  </a:lnTo>
                  <a:lnTo>
                    <a:pt x="692" y="269"/>
                  </a:lnTo>
                  <a:lnTo>
                    <a:pt x="698" y="269"/>
                  </a:lnTo>
                  <a:lnTo>
                    <a:pt x="705" y="270"/>
                  </a:lnTo>
                  <a:lnTo>
                    <a:pt x="711" y="271"/>
                  </a:lnTo>
                  <a:lnTo>
                    <a:pt x="722" y="271"/>
                  </a:lnTo>
                  <a:lnTo>
                    <a:pt x="733" y="274"/>
                  </a:lnTo>
                  <a:lnTo>
                    <a:pt x="743" y="275"/>
                  </a:lnTo>
                  <a:lnTo>
                    <a:pt x="754" y="278"/>
                  </a:lnTo>
                  <a:lnTo>
                    <a:pt x="763" y="280"/>
                  </a:lnTo>
                  <a:lnTo>
                    <a:pt x="773" y="282"/>
                  </a:lnTo>
                  <a:lnTo>
                    <a:pt x="780" y="286"/>
                  </a:lnTo>
                  <a:lnTo>
                    <a:pt x="789" y="289"/>
                  </a:lnTo>
                  <a:lnTo>
                    <a:pt x="795" y="291"/>
                  </a:lnTo>
                  <a:lnTo>
                    <a:pt x="801" y="293"/>
                  </a:lnTo>
                  <a:lnTo>
                    <a:pt x="806" y="296"/>
                  </a:lnTo>
                  <a:lnTo>
                    <a:pt x="811" y="299"/>
                  </a:lnTo>
                  <a:lnTo>
                    <a:pt x="816" y="301"/>
                  </a:lnTo>
                  <a:lnTo>
                    <a:pt x="820" y="303"/>
                  </a:lnTo>
                  <a:lnTo>
                    <a:pt x="820" y="301"/>
                  </a:lnTo>
                  <a:lnTo>
                    <a:pt x="823" y="296"/>
                  </a:lnTo>
                  <a:lnTo>
                    <a:pt x="825" y="290"/>
                  </a:lnTo>
                  <a:lnTo>
                    <a:pt x="829" y="286"/>
                  </a:lnTo>
                  <a:lnTo>
                    <a:pt x="832" y="280"/>
                  </a:lnTo>
                  <a:lnTo>
                    <a:pt x="837" y="275"/>
                  </a:lnTo>
                  <a:lnTo>
                    <a:pt x="841" y="267"/>
                  </a:lnTo>
                  <a:lnTo>
                    <a:pt x="846" y="260"/>
                  </a:lnTo>
                  <a:lnTo>
                    <a:pt x="850" y="253"/>
                  </a:lnTo>
                  <a:lnTo>
                    <a:pt x="857" y="245"/>
                  </a:lnTo>
                  <a:lnTo>
                    <a:pt x="864" y="236"/>
                  </a:lnTo>
                  <a:lnTo>
                    <a:pt x="870" y="228"/>
                  </a:lnTo>
                  <a:lnTo>
                    <a:pt x="877" y="219"/>
                  </a:lnTo>
                  <a:lnTo>
                    <a:pt x="885" y="211"/>
                  </a:lnTo>
                  <a:lnTo>
                    <a:pt x="892" y="201"/>
                  </a:lnTo>
                  <a:lnTo>
                    <a:pt x="900" y="191"/>
                  </a:lnTo>
                  <a:lnTo>
                    <a:pt x="903" y="186"/>
                  </a:lnTo>
                  <a:lnTo>
                    <a:pt x="907" y="182"/>
                  </a:lnTo>
                  <a:lnTo>
                    <a:pt x="912" y="176"/>
                  </a:lnTo>
                  <a:lnTo>
                    <a:pt x="917" y="172"/>
                  </a:lnTo>
                  <a:lnTo>
                    <a:pt x="920" y="166"/>
                  </a:lnTo>
                  <a:lnTo>
                    <a:pt x="925" y="162"/>
                  </a:lnTo>
                  <a:lnTo>
                    <a:pt x="929" y="156"/>
                  </a:lnTo>
                  <a:lnTo>
                    <a:pt x="935" y="152"/>
                  </a:lnTo>
                  <a:lnTo>
                    <a:pt x="939" y="147"/>
                  </a:lnTo>
                  <a:lnTo>
                    <a:pt x="945" y="142"/>
                  </a:lnTo>
                  <a:lnTo>
                    <a:pt x="949" y="137"/>
                  </a:lnTo>
                  <a:lnTo>
                    <a:pt x="954" y="133"/>
                  </a:lnTo>
                  <a:lnTo>
                    <a:pt x="959" y="128"/>
                  </a:lnTo>
                  <a:lnTo>
                    <a:pt x="964" y="124"/>
                  </a:lnTo>
                  <a:lnTo>
                    <a:pt x="969" y="119"/>
                  </a:lnTo>
                  <a:lnTo>
                    <a:pt x="974" y="115"/>
                  </a:lnTo>
                  <a:lnTo>
                    <a:pt x="979" y="110"/>
                  </a:lnTo>
                  <a:lnTo>
                    <a:pt x="984" y="106"/>
                  </a:lnTo>
                  <a:lnTo>
                    <a:pt x="988" y="102"/>
                  </a:lnTo>
                  <a:lnTo>
                    <a:pt x="995" y="98"/>
                  </a:lnTo>
                  <a:lnTo>
                    <a:pt x="999" y="94"/>
                  </a:lnTo>
                  <a:lnTo>
                    <a:pt x="1006" y="90"/>
                  </a:lnTo>
                  <a:lnTo>
                    <a:pt x="1010" y="86"/>
                  </a:lnTo>
                  <a:lnTo>
                    <a:pt x="1017" y="83"/>
                  </a:lnTo>
                  <a:lnTo>
                    <a:pt x="1022" y="80"/>
                  </a:lnTo>
                  <a:lnTo>
                    <a:pt x="1028" y="77"/>
                  </a:lnTo>
                  <a:lnTo>
                    <a:pt x="1033" y="73"/>
                  </a:lnTo>
                  <a:lnTo>
                    <a:pt x="1039" y="71"/>
                  </a:lnTo>
                  <a:lnTo>
                    <a:pt x="1043" y="78"/>
                  </a:lnTo>
                  <a:lnTo>
                    <a:pt x="1049" y="84"/>
                  </a:lnTo>
                  <a:lnTo>
                    <a:pt x="1052" y="91"/>
                  </a:lnTo>
                  <a:lnTo>
                    <a:pt x="1057" y="98"/>
                  </a:lnTo>
                  <a:lnTo>
                    <a:pt x="1062" y="105"/>
                  </a:lnTo>
                  <a:lnTo>
                    <a:pt x="1065" y="112"/>
                  </a:lnTo>
                  <a:lnTo>
                    <a:pt x="1069" y="118"/>
                  </a:lnTo>
                  <a:lnTo>
                    <a:pt x="1075" y="126"/>
                  </a:lnTo>
                  <a:lnTo>
                    <a:pt x="1068" y="127"/>
                  </a:lnTo>
                  <a:lnTo>
                    <a:pt x="1064" y="129"/>
                  </a:lnTo>
                  <a:lnTo>
                    <a:pt x="1058" y="132"/>
                  </a:lnTo>
                  <a:lnTo>
                    <a:pt x="1053" y="136"/>
                  </a:lnTo>
                  <a:lnTo>
                    <a:pt x="1046" y="139"/>
                  </a:lnTo>
                  <a:lnTo>
                    <a:pt x="1041" y="142"/>
                  </a:lnTo>
                  <a:lnTo>
                    <a:pt x="1035" y="146"/>
                  </a:lnTo>
                  <a:lnTo>
                    <a:pt x="1031" y="150"/>
                  </a:lnTo>
                  <a:lnTo>
                    <a:pt x="1025" y="153"/>
                  </a:lnTo>
                  <a:lnTo>
                    <a:pt x="1019" y="156"/>
                  </a:lnTo>
                  <a:lnTo>
                    <a:pt x="1014" y="161"/>
                  </a:lnTo>
                  <a:lnTo>
                    <a:pt x="1009" y="165"/>
                  </a:lnTo>
                  <a:lnTo>
                    <a:pt x="1004" y="170"/>
                  </a:lnTo>
                  <a:lnTo>
                    <a:pt x="999" y="175"/>
                  </a:lnTo>
                  <a:lnTo>
                    <a:pt x="994" y="179"/>
                  </a:lnTo>
                  <a:lnTo>
                    <a:pt x="989" y="185"/>
                  </a:lnTo>
                  <a:lnTo>
                    <a:pt x="983" y="188"/>
                  </a:lnTo>
                  <a:lnTo>
                    <a:pt x="979" y="194"/>
                  </a:lnTo>
                  <a:lnTo>
                    <a:pt x="973" y="198"/>
                  </a:lnTo>
                  <a:lnTo>
                    <a:pt x="969" y="204"/>
                  </a:lnTo>
                  <a:lnTo>
                    <a:pt x="963" y="208"/>
                  </a:lnTo>
                  <a:lnTo>
                    <a:pt x="959" y="213"/>
                  </a:lnTo>
                  <a:lnTo>
                    <a:pt x="953" y="219"/>
                  </a:lnTo>
                  <a:lnTo>
                    <a:pt x="950" y="224"/>
                  </a:lnTo>
                  <a:lnTo>
                    <a:pt x="945" y="229"/>
                  </a:lnTo>
                  <a:lnTo>
                    <a:pt x="940" y="234"/>
                  </a:lnTo>
                  <a:lnTo>
                    <a:pt x="936" y="240"/>
                  </a:lnTo>
                  <a:lnTo>
                    <a:pt x="933" y="245"/>
                  </a:lnTo>
                  <a:lnTo>
                    <a:pt x="928" y="250"/>
                  </a:lnTo>
                  <a:lnTo>
                    <a:pt x="924" y="256"/>
                  </a:lnTo>
                  <a:lnTo>
                    <a:pt x="920" y="260"/>
                  </a:lnTo>
                  <a:lnTo>
                    <a:pt x="917" y="267"/>
                  </a:lnTo>
                  <a:lnTo>
                    <a:pt x="908" y="277"/>
                  </a:lnTo>
                  <a:lnTo>
                    <a:pt x="901" y="287"/>
                  </a:lnTo>
                  <a:lnTo>
                    <a:pt x="894" y="297"/>
                  </a:lnTo>
                  <a:lnTo>
                    <a:pt x="889" y="306"/>
                  </a:lnTo>
                  <a:lnTo>
                    <a:pt x="882" y="315"/>
                  </a:lnTo>
                  <a:lnTo>
                    <a:pt x="876" y="324"/>
                  </a:lnTo>
                  <a:lnTo>
                    <a:pt x="870" y="332"/>
                  </a:lnTo>
                  <a:lnTo>
                    <a:pt x="867" y="340"/>
                  </a:lnTo>
                  <a:lnTo>
                    <a:pt x="862" y="346"/>
                  </a:lnTo>
                  <a:lnTo>
                    <a:pt x="859" y="352"/>
                  </a:lnTo>
                  <a:lnTo>
                    <a:pt x="856" y="357"/>
                  </a:lnTo>
                  <a:lnTo>
                    <a:pt x="854" y="362"/>
                  </a:lnTo>
                  <a:lnTo>
                    <a:pt x="849" y="369"/>
                  </a:lnTo>
                  <a:lnTo>
                    <a:pt x="849" y="372"/>
                  </a:lnTo>
                  <a:lnTo>
                    <a:pt x="849" y="3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sp>
          <p:nvSpPr>
            <p:cNvPr id="2053" name="Freeform 14"/>
            <p:cNvSpPr>
              <a:spLocks/>
            </p:cNvSpPr>
            <p:nvPr/>
          </p:nvSpPr>
          <p:spPr bwMode="auto">
            <a:xfrm>
              <a:off x="4064" y="3527"/>
              <a:ext cx="45" cy="30"/>
            </a:xfrm>
            <a:custGeom>
              <a:avLst/>
              <a:gdLst>
                <a:gd name="T0" fmla="*/ 28 w 136"/>
                <a:gd name="T1" fmla="*/ 88 h 88"/>
                <a:gd name="T2" fmla="*/ 29 w 136"/>
                <a:gd name="T3" fmla="*/ 85 h 88"/>
                <a:gd name="T4" fmla="*/ 35 w 136"/>
                <a:gd name="T5" fmla="*/ 82 h 88"/>
                <a:gd name="T6" fmla="*/ 39 w 136"/>
                <a:gd name="T7" fmla="*/ 80 h 88"/>
                <a:gd name="T8" fmla="*/ 44 w 136"/>
                <a:gd name="T9" fmla="*/ 78 h 88"/>
                <a:gd name="T10" fmla="*/ 50 w 136"/>
                <a:gd name="T11" fmla="*/ 76 h 88"/>
                <a:gd name="T12" fmla="*/ 59 w 136"/>
                <a:gd name="T13" fmla="*/ 75 h 88"/>
                <a:gd name="T14" fmla="*/ 64 w 136"/>
                <a:gd name="T15" fmla="*/ 71 h 88"/>
                <a:gd name="T16" fmla="*/ 73 w 136"/>
                <a:gd name="T17" fmla="*/ 69 h 88"/>
                <a:gd name="T18" fmla="*/ 82 w 136"/>
                <a:gd name="T19" fmla="*/ 67 h 88"/>
                <a:gd name="T20" fmla="*/ 91 w 136"/>
                <a:gd name="T21" fmla="*/ 67 h 88"/>
                <a:gd name="T22" fmla="*/ 101 w 136"/>
                <a:gd name="T23" fmla="*/ 65 h 88"/>
                <a:gd name="T24" fmla="*/ 112 w 136"/>
                <a:gd name="T25" fmla="*/ 65 h 88"/>
                <a:gd name="T26" fmla="*/ 118 w 136"/>
                <a:gd name="T27" fmla="*/ 65 h 88"/>
                <a:gd name="T28" fmla="*/ 123 w 136"/>
                <a:gd name="T29" fmla="*/ 65 h 88"/>
                <a:gd name="T30" fmla="*/ 130 w 136"/>
                <a:gd name="T31" fmla="*/ 66 h 88"/>
                <a:gd name="T32" fmla="*/ 136 w 136"/>
                <a:gd name="T33" fmla="*/ 67 h 88"/>
                <a:gd name="T34" fmla="*/ 133 w 136"/>
                <a:gd name="T35" fmla="*/ 0 h 88"/>
                <a:gd name="T36" fmla="*/ 131 w 136"/>
                <a:gd name="T37" fmla="*/ 0 h 88"/>
                <a:gd name="T38" fmla="*/ 129 w 136"/>
                <a:gd name="T39" fmla="*/ 0 h 88"/>
                <a:gd name="T40" fmla="*/ 124 w 136"/>
                <a:gd name="T41" fmla="*/ 0 h 88"/>
                <a:gd name="T42" fmla="*/ 119 w 136"/>
                <a:gd name="T43" fmla="*/ 0 h 88"/>
                <a:gd name="T44" fmla="*/ 111 w 136"/>
                <a:gd name="T45" fmla="*/ 0 h 88"/>
                <a:gd name="T46" fmla="*/ 104 w 136"/>
                <a:gd name="T47" fmla="*/ 1 h 88"/>
                <a:gd name="T48" fmla="*/ 94 w 136"/>
                <a:gd name="T49" fmla="*/ 2 h 88"/>
                <a:gd name="T50" fmla="*/ 85 w 136"/>
                <a:gd name="T51" fmla="*/ 4 h 88"/>
                <a:gd name="T52" fmla="*/ 74 w 136"/>
                <a:gd name="T53" fmla="*/ 6 h 88"/>
                <a:gd name="T54" fmla="*/ 64 w 136"/>
                <a:gd name="T55" fmla="*/ 8 h 88"/>
                <a:gd name="T56" fmla="*/ 53 w 136"/>
                <a:gd name="T57" fmla="*/ 10 h 88"/>
                <a:gd name="T58" fmla="*/ 42 w 136"/>
                <a:gd name="T59" fmla="*/ 13 h 88"/>
                <a:gd name="T60" fmla="*/ 29 w 136"/>
                <a:gd name="T61" fmla="*/ 16 h 88"/>
                <a:gd name="T62" fmla="*/ 18 w 136"/>
                <a:gd name="T63" fmla="*/ 21 h 88"/>
                <a:gd name="T64" fmla="*/ 8 w 136"/>
                <a:gd name="T65" fmla="*/ 25 h 88"/>
                <a:gd name="T66" fmla="*/ 0 w 136"/>
                <a:gd name="T67" fmla="*/ 32 h 88"/>
                <a:gd name="T68" fmla="*/ 28 w 136"/>
                <a:gd name="T69" fmla="*/ 88 h 88"/>
                <a:gd name="T70" fmla="*/ 28 w 136"/>
                <a:gd name="T71"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6" h="88">
                  <a:moveTo>
                    <a:pt x="28" y="88"/>
                  </a:moveTo>
                  <a:lnTo>
                    <a:pt x="29" y="85"/>
                  </a:lnTo>
                  <a:lnTo>
                    <a:pt x="35" y="82"/>
                  </a:lnTo>
                  <a:lnTo>
                    <a:pt x="39" y="80"/>
                  </a:lnTo>
                  <a:lnTo>
                    <a:pt x="44" y="78"/>
                  </a:lnTo>
                  <a:lnTo>
                    <a:pt x="50" y="76"/>
                  </a:lnTo>
                  <a:lnTo>
                    <a:pt x="59" y="75"/>
                  </a:lnTo>
                  <a:lnTo>
                    <a:pt x="64" y="71"/>
                  </a:lnTo>
                  <a:lnTo>
                    <a:pt x="73" y="69"/>
                  </a:lnTo>
                  <a:lnTo>
                    <a:pt x="82" y="67"/>
                  </a:lnTo>
                  <a:lnTo>
                    <a:pt x="91" y="67"/>
                  </a:lnTo>
                  <a:lnTo>
                    <a:pt x="101" y="65"/>
                  </a:lnTo>
                  <a:lnTo>
                    <a:pt x="112" y="65"/>
                  </a:lnTo>
                  <a:lnTo>
                    <a:pt x="118" y="65"/>
                  </a:lnTo>
                  <a:lnTo>
                    <a:pt x="123" y="65"/>
                  </a:lnTo>
                  <a:lnTo>
                    <a:pt x="130" y="66"/>
                  </a:lnTo>
                  <a:lnTo>
                    <a:pt x="136" y="67"/>
                  </a:lnTo>
                  <a:lnTo>
                    <a:pt x="133" y="0"/>
                  </a:lnTo>
                  <a:lnTo>
                    <a:pt x="131" y="0"/>
                  </a:lnTo>
                  <a:lnTo>
                    <a:pt x="129" y="0"/>
                  </a:lnTo>
                  <a:lnTo>
                    <a:pt x="124" y="0"/>
                  </a:lnTo>
                  <a:lnTo>
                    <a:pt x="119" y="0"/>
                  </a:lnTo>
                  <a:lnTo>
                    <a:pt x="111" y="0"/>
                  </a:lnTo>
                  <a:lnTo>
                    <a:pt x="104" y="1"/>
                  </a:lnTo>
                  <a:lnTo>
                    <a:pt x="94" y="2"/>
                  </a:lnTo>
                  <a:lnTo>
                    <a:pt x="85" y="4"/>
                  </a:lnTo>
                  <a:lnTo>
                    <a:pt x="74" y="6"/>
                  </a:lnTo>
                  <a:lnTo>
                    <a:pt x="64" y="8"/>
                  </a:lnTo>
                  <a:lnTo>
                    <a:pt x="53" y="10"/>
                  </a:lnTo>
                  <a:lnTo>
                    <a:pt x="42" y="13"/>
                  </a:lnTo>
                  <a:lnTo>
                    <a:pt x="29" y="16"/>
                  </a:lnTo>
                  <a:lnTo>
                    <a:pt x="18" y="21"/>
                  </a:lnTo>
                  <a:lnTo>
                    <a:pt x="8" y="25"/>
                  </a:lnTo>
                  <a:lnTo>
                    <a:pt x="0" y="32"/>
                  </a:lnTo>
                  <a:lnTo>
                    <a:pt x="28" y="88"/>
                  </a:lnTo>
                  <a:lnTo>
                    <a:pt x="28"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CL"/>
            </a:p>
          </p:txBody>
        </p:sp>
      </p:grpSp>
    </p:spTree>
    <p:extLst>
      <p:ext uri="{BB962C8B-B14F-4D97-AF65-F5344CB8AC3E}">
        <p14:creationId xmlns:p14="http://schemas.microsoft.com/office/powerpoint/2010/main" val="2202370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997700" y="76200"/>
            <a:ext cx="1689100" cy="3030537"/>
            <a:chOff x="2882900" y="931863"/>
            <a:chExt cx="2374900" cy="4926012"/>
          </a:xfrm>
        </p:grpSpPr>
        <p:graphicFrame>
          <p:nvGraphicFramePr>
            <p:cNvPr id="4" name="Object 3"/>
            <p:cNvGraphicFramePr>
              <a:graphicFrameLocks noChangeAspect="1"/>
            </p:cNvGraphicFramePr>
            <p:nvPr/>
          </p:nvGraphicFramePr>
          <p:xfrm>
            <a:off x="3949700" y="931863"/>
            <a:ext cx="469900" cy="649287"/>
          </p:xfrm>
          <a:graphic>
            <a:graphicData uri="http://schemas.openxmlformats.org/presentationml/2006/ole">
              <mc:AlternateContent xmlns:mc="http://schemas.openxmlformats.org/markup-compatibility/2006">
                <mc:Choice xmlns:v="urn:schemas-microsoft-com:vml" Requires="v">
                  <p:oleObj spid="_x0000_s5167" name="Equation" r:id="rId3" imgW="164880" imgH="228600" progId="Equation.3">
                    <p:embed/>
                  </p:oleObj>
                </mc:Choice>
                <mc:Fallback>
                  <p:oleObj name="Equation" r:id="rId3" imgW="1648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9700" y="931863"/>
                          <a:ext cx="469900" cy="649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581400" y="2570163"/>
            <a:ext cx="765175" cy="1163637"/>
          </p:xfrm>
          <a:graphic>
            <a:graphicData uri="http://schemas.openxmlformats.org/presentationml/2006/ole">
              <mc:AlternateContent xmlns:mc="http://schemas.openxmlformats.org/markup-compatibility/2006">
                <mc:Choice xmlns:v="urn:schemas-microsoft-com:vml" Requires="v">
                  <p:oleObj spid="_x0000_s5168" name="Equation" r:id="rId5" imgW="342720" imgH="520560" progId="Equation.3">
                    <p:embed/>
                  </p:oleObj>
                </mc:Choice>
                <mc:Fallback>
                  <p:oleObj name="Equation" r:id="rId5" imgW="342720" imgH="5205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2570163"/>
                          <a:ext cx="765175" cy="1163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 name="Straight Arrow Connector 5"/>
            <p:cNvCxnSpPr/>
            <p:nvPr/>
          </p:nvCxnSpPr>
          <p:spPr>
            <a:xfrm flipV="1">
              <a:off x="4191000" y="1600200"/>
              <a:ext cx="0" cy="1447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Object 5"/>
            <p:cNvGraphicFramePr>
              <a:graphicFrameLocks noChangeAspect="1"/>
            </p:cNvGraphicFramePr>
            <p:nvPr/>
          </p:nvGraphicFramePr>
          <p:xfrm>
            <a:off x="2882900" y="5365750"/>
            <a:ext cx="469900" cy="433388"/>
          </p:xfrm>
          <a:graphic>
            <a:graphicData uri="http://schemas.openxmlformats.org/presentationml/2006/ole">
              <mc:AlternateContent xmlns:mc="http://schemas.openxmlformats.org/markup-compatibility/2006">
                <mc:Choice xmlns:v="urn:schemas-microsoft-com:vml" Requires="v">
                  <p:oleObj spid="_x0000_s5169" name="Equation" r:id="rId7" imgW="164880" imgH="152280" progId="Equation.3">
                    <p:embed/>
                  </p:oleObj>
                </mc:Choice>
                <mc:Fallback>
                  <p:oleObj name="Equation" r:id="rId7" imgW="164880" imgH="1522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82900" y="5365750"/>
                          <a:ext cx="46990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6"/>
            <p:cNvGraphicFramePr>
              <a:graphicFrameLocks noChangeAspect="1"/>
            </p:cNvGraphicFramePr>
            <p:nvPr/>
          </p:nvGraphicFramePr>
          <p:xfrm>
            <a:off x="4787900" y="5243513"/>
            <a:ext cx="469900" cy="614362"/>
          </p:xfrm>
          <a:graphic>
            <a:graphicData uri="http://schemas.openxmlformats.org/presentationml/2006/ole">
              <mc:AlternateContent xmlns:mc="http://schemas.openxmlformats.org/markup-compatibility/2006">
                <mc:Choice xmlns:v="urn:schemas-microsoft-com:vml" Requires="v">
                  <p:oleObj spid="_x0000_s5170" name="Equation" r:id="rId9" imgW="164880" imgH="215640" progId="Equation.3">
                    <p:embed/>
                  </p:oleObj>
                </mc:Choice>
                <mc:Fallback>
                  <p:oleObj name="Equation" r:id="rId9" imgW="16488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87900" y="5243513"/>
                          <a:ext cx="469900" cy="614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V="1">
              <a:off x="3200400" y="3810000"/>
              <a:ext cx="914400" cy="1447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4343400" y="3810000"/>
              <a:ext cx="685800" cy="1371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2" name="Object 11"/>
          <p:cNvGraphicFramePr>
            <a:graphicFrameLocks noChangeAspect="1"/>
          </p:cNvGraphicFramePr>
          <p:nvPr/>
        </p:nvGraphicFramePr>
        <p:xfrm>
          <a:off x="304800" y="1143000"/>
          <a:ext cx="7620000" cy="3859212"/>
        </p:xfrm>
        <a:graphic>
          <a:graphicData uri="http://schemas.openxmlformats.org/presentationml/2006/ole">
            <mc:AlternateContent xmlns:mc="http://schemas.openxmlformats.org/markup-compatibility/2006">
              <mc:Choice xmlns:v="urn:schemas-microsoft-com:vml" Requires="v">
                <p:oleObj spid="_x0000_s5171" name="Equation" r:id="rId11" imgW="3632040" imgH="1993680" progId="Equation.3">
                  <p:embed/>
                </p:oleObj>
              </mc:Choice>
              <mc:Fallback>
                <p:oleObj name="Equation" r:id="rId11" imgW="3632040" imgH="199368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4800" y="1143000"/>
                        <a:ext cx="7620000" cy="3859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152400" y="285690"/>
            <a:ext cx="6659195" cy="707886"/>
          </a:xfrm>
          <a:prstGeom prst="rect">
            <a:avLst/>
          </a:prstGeom>
          <a:noFill/>
        </p:spPr>
        <p:txBody>
          <a:bodyPr wrap="none" rtlCol="0">
            <a:spAutoFit/>
          </a:bodyPr>
          <a:lstStyle/>
          <a:p>
            <a:r>
              <a:rPr lang="en-US" sz="2000" b="1" dirty="0" smtClean="0">
                <a:solidFill>
                  <a:srgbClr val="0000CC"/>
                </a:solidFill>
                <a:latin typeface="Comic Sans MS" panose="030F0702030302020204" pitchFamily="66" charset="0"/>
              </a:rPr>
              <a:t>Hierarchical models have quantities that appear on </a:t>
            </a:r>
          </a:p>
          <a:p>
            <a:r>
              <a:rPr lang="en-US" sz="2000" b="1" dirty="0" smtClean="0">
                <a:solidFill>
                  <a:srgbClr val="0000CC"/>
                </a:solidFill>
                <a:latin typeface="Comic Sans MS" panose="030F0702030302020204" pitchFamily="66" charset="0"/>
              </a:rPr>
              <a:t>both sides of the |</a:t>
            </a:r>
            <a:endParaRPr lang="en-GB" sz="2000" b="1" dirty="0">
              <a:solidFill>
                <a:srgbClr val="0000CC"/>
              </a:solidFill>
              <a:latin typeface="Comic Sans MS" panose="030F0702030302020204" pitchFamily="66" charset="0"/>
            </a:endParaRPr>
          </a:p>
        </p:txBody>
      </p:sp>
      <p:sp>
        <p:nvSpPr>
          <p:cNvPr id="14" name="TextBox 13"/>
          <p:cNvSpPr txBox="1"/>
          <p:nvPr/>
        </p:nvSpPr>
        <p:spPr>
          <a:xfrm>
            <a:off x="2133600" y="5715000"/>
            <a:ext cx="4399153" cy="461665"/>
          </a:xfrm>
          <a:prstGeom prst="rect">
            <a:avLst/>
          </a:prstGeom>
          <a:noFill/>
        </p:spPr>
        <p:txBody>
          <a:bodyPr wrap="none" rtlCol="0">
            <a:spAutoFit/>
          </a:bodyPr>
          <a:lstStyle/>
          <a:p>
            <a:r>
              <a:rPr lang="en-US" sz="2400" b="1" dirty="0" smtClean="0">
                <a:solidFill>
                  <a:srgbClr val="FF0000"/>
                </a:solidFill>
              </a:rPr>
              <a:t>Shape and rate must be numbers</a:t>
            </a:r>
            <a:endParaRPr lang="en-GB" sz="2400"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pPr algn="r"/>
            <a:r>
              <a:rPr lang="en-US" dirty="0" smtClean="0"/>
              <a:t>Hierarchical Model</a:t>
            </a:r>
            <a:endParaRPr lang="en-GB" dirty="0"/>
          </a:p>
        </p:txBody>
      </p:sp>
      <p:sp>
        <p:nvSpPr>
          <p:cNvPr id="4" name="Rectangle 3"/>
          <p:cNvSpPr/>
          <p:nvPr/>
        </p:nvSpPr>
        <p:spPr>
          <a:xfrm>
            <a:off x="838200" y="2438400"/>
            <a:ext cx="8153400" cy="2862322"/>
          </a:xfrm>
          <a:prstGeom prst="rect">
            <a:avLst/>
          </a:prstGeom>
        </p:spPr>
        <p:txBody>
          <a:bodyPr wrap="square">
            <a:spAutoFit/>
          </a:bodyPr>
          <a:lstStyle/>
          <a:p>
            <a:r>
              <a:rPr lang="en-GB" b="1" dirty="0">
                <a:solidFill>
                  <a:schemeClr val="accent2">
                    <a:lumMod val="50000"/>
                  </a:schemeClr>
                </a:solidFill>
              </a:rPr>
              <a:t>model</a:t>
            </a:r>
            <a:r>
              <a:rPr lang="en-GB" b="1" dirty="0" smtClean="0">
                <a:solidFill>
                  <a:schemeClr val="accent2">
                    <a:lumMod val="50000"/>
                  </a:schemeClr>
                </a:solidFill>
              </a:rPr>
              <a:t>{</a:t>
            </a:r>
          </a:p>
          <a:p>
            <a:r>
              <a:rPr lang="en-GB" b="1" dirty="0" smtClean="0">
                <a:solidFill>
                  <a:schemeClr val="accent2">
                    <a:lumMod val="50000"/>
                  </a:schemeClr>
                </a:solidFill>
              </a:rPr>
              <a:t># Priors</a:t>
            </a:r>
            <a:endParaRPr lang="en-GB" b="1" dirty="0">
              <a:solidFill>
                <a:schemeClr val="accent2">
                  <a:lumMod val="50000"/>
                </a:schemeClr>
              </a:solidFill>
            </a:endParaRPr>
          </a:p>
          <a:p>
            <a:r>
              <a:rPr lang="en-GB" b="1" dirty="0">
                <a:solidFill>
                  <a:srgbClr val="0000FF"/>
                </a:solidFill>
              </a:rPr>
              <a:t>a~ </a:t>
            </a:r>
            <a:r>
              <a:rPr lang="en-GB" b="1" dirty="0" err="1">
                <a:solidFill>
                  <a:srgbClr val="0000FF"/>
                </a:solidFill>
              </a:rPr>
              <a:t>dgamma</a:t>
            </a:r>
            <a:r>
              <a:rPr lang="en-GB" b="1" dirty="0">
                <a:solidFill>
                  <a:srgbClr val="0000FF"/>
                </a:solidFill>
              </a:rPr>
              <a:t>(.001,.001)</a:t>
            </a:r>
          </a:p>
          <a:p>
            <a:r>
              <a:rPr lang="en-GB" b="1" dirty="0">
                <a:solidFill>
                  <a:srgbClr val="0000FF"/>
                </a:solidFill>
              </a:rPr>
              <a:t>b~ </a:t>
            </a:r>
            <a:r>
              <a:rPr lang="en-GB" b="1" dirty="0" err="1">
                <a:solidFill>
                  <a:srgbClr val="0000FF"/>
                </a:solidFill>
              </a:rPr>
              <a:t>dgamma</a:t>
            </a:r>
            <a:r>
              <a:rPr lang="en-GB" b="1" dirty="0">
                <a:solidFill>
                  <a:srgbClr val="0000FF"/>
                </a:solidFill>
              </a:rPr>
              <a:t>(.001,.001)</a:t>
            </a:r>
          </a:p>
          <a:p>
            <a:r>
              <a:rPr lang="en-GB" b="1" dirty="0">
                <a:solidFill>
                  <a:schemeClr val="accent2">
                    <a:lumMod val="50000"/>
                  </a:schemeClr>
                </a:solidFill>
              </a:rPr>
              <a:t>for(</a:t>
            </a:r>
            <a:r>
              <a:rPr lang="en-GB" b="1" dirty="0" err="1">
                <a:solidFill>
                  <a:schemeClr val="accent2">
                    <a:lumMod val="50000"/>
                  </a:schemeClr>
                </a:solidFill>
              </a:rPr>
              <a:t>i</a:t>
            </a:r>
            <a:r>
              <a:rPr lang="en-GB" b="1" dirty="0">
                <a:solidFill>
                  <a:schemeClr val="accent2">
                    <a:lumMod val="50000"/>
                  </a:schemeClr>
                </a:solidFill>
              </a:rPr>
              <a:t> in 1:60){</a:t>
            </a:r>
          </a:p>
          <a:p>
            <a:r>
              <a:rPr lang="en-GB" b="1" dirty="0" smtClean="0">
                <a:solidFill>
                  <a:srgbClr val="0000FF"/>
                </a:solidFill>
              </a:rPr>
              <a:t>lambda[</a:t>
            </a:r>
            <a:r>
              <a:rPr lang="en-GB" b="1" dirty="0" err="1" smtClean="0">
                <a:solidFill>
                  <a:srgbClr val="0000FF"/>
                </a:solidFill>
              </a:rPr>
              <a:t>i</a:t>
            </a:r>
            <a:r>
              <a:rPr lang="en-GB" b="1" dirty="0">
                <a:solidFill>
                  <a:srgbClr val="0000FF"/>
                </a:solidFill>
              </a:rPr>
              <a:t>] ~ </a:t>
            </a:r>
            <a:r>
              <a:rPr lang="en-GB" b="1" dirty="0" err="1">
                <a:solidFill>
                  <a:srgbClr val="0000FF"/>
                </a:solidFill>
              </a:rPr>
              <a:t>dgamma</a:t>
            </a:r>
            <a:r>
              <a:rPr lang="en-GB" b="1" dirty="0">
                <a:solidFill>
                  <a:srgbClr val="0000FF"/>
                </a:solidFill>
              </a:rPr>
              <a:t>(</a:t>
            </a:r>
            <a:r>
              <a:rPr lang="en-GB" b="1" dirty="0" err="1">
                <a:solidFill>
                  <a:srgbClr val="0000FF"/>
                </a:solidFill>
              </a:rPr>
              <a:t>a,b</a:t>
            </a:r>
            <a:r>
              <a:rPr lang="en-GB" b="1" dirty="0">
                <a:solidFill>
                  <a:srgbClr val="0000FF"/>
                </a:solidFill>
              </a:rPr>
              <a:t>)</a:t>
            </a:r>
          </a:p>
          <a:p>
            <a:r>
              <a:rPr lang="en-GB" b="1" dirty="0">
                <a:solidFill>
                  <a:schemeClr val="accent2">
                    <a:lumMod val="50000"/>
                  </a:schemeClr>
                </a:solidFill>
              </a:rPr>
              <a:t>y[</a:t>
            </a:r>
            <a:r>
              <a:rPr lang="en-GB" b="1" dirty="0" err="1">
                <a:solidFill>
                  <a:schemeClr val="accent2">
                    <a:lumMod val="50000"/>
                  </a:schemeClr>
                </a:solidFill>
              </a:rPr>
              <a:t>i</a:t>
            </a:r>
            <a:r>
              <a:rPr lang="en-GB" b="1" dirty="0">
                <a:solidFill>
                  <a:schemeClr val="accent2">
                    <a:lumMod val="50000"/>
                  </a:schemeClr>
                </a:solidFill>
              </a:rPr>
              <a:t>] ~ </a:t>
            </a:r>
            <a:r>
              <a:rPr lang="en-GB" b="1" dirty="0" err="1">
                <a:solidFill>
                  <a:schemeClr val="accent2">
                    <a:lumMod val="50000"/>
                  </a:schemeClr>
                </a:solidFill>
              </a:rPr>
              <a:t>dpois</a:t>
            </a:r>
            <a:r>
              <a:rPr lang="en-GB" b="1" dirty="0">
                <a:solidFill>
                  <a:schemeClr val="accent2">
                    <a:lumMod val="50000"/>
                  </a:schemeClr>
                </a:solidFill>
              </a:rPr>
              <a:t>(lambda</a:t>
            </a:r>
            <a:r>
              <a:rPr lang="en-GB" b="1" dirty="0">
                <a:solidFill>
                  <a:srgbClr val="0000FF"/>
                </a:solidFill>
              </a:rPr>
              <a:t>[</a:t>
            </a:r>
            <a:r>
              <a:rPr lang="en-GB" b="1" dirty="0" err="1">
                <a:solidFill>
                  <a:srgbClr val="0000FF"/>
                </a:solidFill>
              </a:rPr>
              <a:t>i</a:t>
            </a:r>
            <a:r>
              <a:rPr lang="en-GB" b="1" dirty="0">
                <a:solidFill>
                  <a:srgbClr val="0000FF"/>
                </a:solidFill>
              </a:rPr>
              <a:t>]</a:t>
            </a:r>
            <a:r>
              <a:rPr lang="en-GB" b="1" dirty="0">
                <a:solidFill>
                  <a:schemeClr val="accent2">
                    <a:lumMod val="50000"/>
                  </a:schemeClr>
                </a:solidFill>
              </a:rPr>
              <a:t>)</a:t>
            </a:r>
          </a:p>
          <a:p>
            <a:r>
              <a:rPr lang="en-GB" b="1" dirty="0" smtClean="0">
                <a:solidFill>
                  <a:schemeClr val="accent2">
                    <a:lumMod val="50000"/>
                  </a:schemeClr>
                </a:solidFill>
              </a:rPr>
              <a:t>}</a:t>
            </a:r>
            <a:endParaRPr lang="en-GB" b="1" dirty="0">
              <a:solidFill>
                <a:schemeClr val="accent2">
                  <a:lumMod val="50000"/>
                </a:schemeClr>
              </a:solidFill>
            </a:endParaRPr>
          </a:p>
          <a:p>
            <a:endParaRPr lang="en-GB" b="1" dirty="0">
              <a:solidFill>
                <a:schemeClr val="accent2">
                  <a:lumMod val="50000"/>
                </a:schemeClr>
              </a:solidFill>
            </a:endParaRPr>
          </a:p>
          <a:p>
            <a:r>
              <a:rPr lang="en-GB" b="1" dirty="0">
                <a:solidFill>
                  <a:schemeClr val="accent2">
                    <a:lumMod val="50000"/>
                  </a:schemeClr>
                </a:solidFill>
              </a:rPr>
              <a:t>} #end of model</a:t>
            </a:r>
          </a:p>
        </p:txBody>
      </p:sp>
      <p:graphicFrame>
        <p:nvGraphicFramePr>
          <p:cNvPr id="25602" name="Object 2"/>
          <p:cNvGraphicFramePr>
            <a:graphicFrameLocks noChangeAspect="1"/>
          </p:cNvGraphicFramePr>
          <p:nvPr>
            <p:extLst>
              <p:ext uri="{D42A27DB-BD31-4B8C-83A1-F6EECF244321}">
                <p14:modId xmlns:p14="http://schemas.microsoft.com/office/powerpoint/2010/main" val="1653286659"/>
              </p:ext>
            </p:extLst>
          </p:nvPr>
        </p:nvGraphicFramePr>
        <p:xfrm>
          <a:off x="4114800" y="1066800"/>
          <a:ext cx="4419600" cy="1255713"/>
        </p:xfrm>
        <a:graphic>
          <a:graphicData uri="http://schemas.openxmlformats.org/presentationml/2006/ole">
            <mc:AlternateContent xmlns:mc="http://schemas.openxmlformats.org/markup-compatibility/2006">
              <mc:Choice xmlns:v="urn:schemas-microsoft-com:vml" Requires="v">
                <p:oleObj spid="_x0000_s82954" name="Equation" r:id="rId4" imgW="2323800" imgH="660240" progId="Equation.3">
                  <p:embed/>
                </p:oleObj>
              </mc:Choice>
              <mc:Fallback>
                <p:oleObj name="Equation" r:id="rId4" imgW="2323800" imgH="660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1066800"/>
                        <a:ext cx="4419600" cy="1255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19482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7092</TotalTime>
  <Words>2021</Words>
  <Application>Microsoft Office PowerPoint</Application>
  <PresentationFormat>On-screen Show (4:3)</PresentationFormat>
  <Paragraphs>253</Paragraphs>
  <Slides>57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Cambria Math</vt:lpstr>
      <vt:lpstr>Comic Sans MS</vt:lpstr>
      <vt:lpstr>Times New Roman</vt:lpstr>
      <vt:lpstr>Office Theme</vt:lpstr>
      <vt:lpstr>Equation</vt:lpstr>
      <vt:lpstr>Hierarchical Models</vt:lpstr>
      <vt:lpstr>Roadmap: Models of increasing complexity</vt:lpstr>
      <vt:lpstr>R.A. Fischer’s ticks</vt:lpstr>
      <vt:lpstr>PowerPoint Presentation</vt:lpstr>
      <vt:lpstr>PowerPoint Presentation</vt:lpstr>
      <vt:lpstr>PowerPoint Presentation</vt:lpstr>
      <vt:lpstr>PowerPoint Presentation</vt:lpstr>
      <vt:lpstr>PowerPoint Presentation</vt:lpstr>
      <vt:lpstr>Hierarchical Model</vt:lpstr>
      <vt:lpstr>Hidden Processes in Ecology</vt:lpstr>
      <vt:lpstr>Blueprint for Hierarchical Bayes</vt:lpstr>
      <vt:lpstr>Conditioning</vt:lpstr>
      <vt:lpstr>So what does this mean?</vt:lpstr>
      <vt:lpstr>A general, hierarchical model for ecological processes</vt:lpstr>
      <vt:lpstr>A general, hierarchical model for ecological processes</vt:lpstr>
      <vt:lpstr>PowerPoint Presentation</vt:lpstr>
      <vt:lpstr>PowerPoint Presentation</vt:lpstr>
      <vt:lpstr>PowerPoint Presentation</vt:lpstr>
      <vt:lpstr>PowerPoint Presentation</vt:lpstr>
      <vt:lpstr>Roadmap: Models of increasing complexity</vt:lpstr>
      <vt:lpstr>Steps</vt:lpstr>
      <vt:lpstr>Developing a simple Bayesian model for light limitation of trees</vt:lpstr>
      <vt:lpstr>A simple Bayesian model</vt:lpstr>
      <vt:lpstr>A simple Bayesian model</vt:lpstr>
      <vt:lpstr>PowerPoint Presentation</vt:lpstr>
      <vt:lpstr>PowerPoint Presentation</vt:lpstr>
      <vt:lpstr>PowerPoint Presentation</vt:lpstr>
      <vt:lpstr>Adding complexity using a hierarchical model: individual variation in the α’s.</vt:lpstr>
      <vt:lpstr>PowerPoint Presentation</vt:lpstr>
      <vt:lpstr>PowerPoint Presentation</vt:lpstr>
      <vt:lpstr>PowerPoint Presentation</vt:lpstr>
      <vt:lpstr>Roadmap: Models of increasing complexity</vt:lpstr>
      <vt:lpstr>So, what is a “data model”?</vt:lpstr>
      <vt:lpstr>Decomposition</vt:lpstr>
      <vt:lpstr>Process model</vt:lpstr>
      <vt:lpstr>Process model with true mass</vt:lpstr>
      <vt:lpstr>Process model with true mass and observed mass</vt:lpstr>
      <vt:lpstr>PowerPoint Presentation</vt:lpstr>
      <vt:lpstr>PowerPoint Presentation</vt:lpstr>
      <vt:lpstr>PowerPoint Presentation</vt:lpstr>
      <vt:lpstr>PowerPoint Presentation</vt:lpstr>
      <vt:lpstr>Roadmap: Models of increasing complexity</vt:lpstr>
      <vt:lpstr>Accounting for errors in covariates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Roadmap: Models of increasing complexity</vt:lpstr>
      <vt:lpstr>Adding an experimental treatment</vt:lpstr>
      <vt:lpstr>PowerPoint Presentation</vt:lpstr>
      <vt:lpstr>PowerPoint Presentation</vt:lpstr>
      <vt:lpstr>PowerPoint Presentation</vt:lpstr>
      <vt:lpstr>PowerPoint Presentation</vt:lpstr>
      <vt:lpstr>How to develop a hierarchical model</vt:lpstr>
    </vt:vector>
  </TitlesOfParts>
  <Company>Columbia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Hierarchical Models</dc:title>
  <dc:creator>Maria Uriarte</dc:creator>
  <cp:lastModifiedBy>muriarte</cp:lastModifiedBy>
  <cp:revision>60</cp:revision>
  <dcterms:created xsi:type="dcterms:W3CDTF">2012-10-25T20:32:48Z</dcterms:created>
  <dcterms:modified xsi:type="dcterms:W3CDTF">2015-09-27T13:23:40Z</dcterms:modified>
</cp:coreProperties>
</file>