
<file path=[Content_Types].xml><?xml version="1.0" encoding="utf-8"?>
<Types xmlns="http://schemas.openxmlformats.org/package/2006/content-types">
  <Default Extension="bin" ContentType="application/vnd.openxmlformats-officedocument.oleObject"/>
  <Default Extension="png" ContentType="image/png"/>
  <Default Extension="wmf" ContentType="image/x-wmf"/>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8"/>
  </p:notesMasterIdLst>
  <p:sldIdLst>
    <p:sldId id="256" r:id="rId2"/>
    <p:sldId id="257" r:id="rId3"/>
    <p:sldId id="258" r:id="rId4"/>
    <p:sldId id="272" r:id="rId5"/>
    <p:sldId id="274" r:id="rId6"/>
    <p:sldId id="273" r:id="rId7"/>
    <p:sldId id="275" r:id="rId8"/>
    <p:sldId id="295" r:id="rId9"/>
    <p:sldId id="296" r:id="rId10"/>
    <p:sldId id="277" r:id="rId11"/>
    <p:sldId id="278" r:id="rId12"/>
    <p:sldId id="297" r:id="rId13"/>
    <p:sldId id="298" r:id="rId14"/>
    <p:sldId id="299" r:id="rId15"/>
    <p:sldId id="279" r:id="rId16"/>
    <p:sldId id="280" r:id="rId17"/>
    <p:sldId id="281" r:id="rId18"/>
    <p:sldId id="300" r:id="rId19"/>
    <p:sldId id="282" r:id="rId20"/>
    <p:sldId id="283" r:id="rId21"/>
    <p:sldId id="284" r:id="rId22"/>
    <p:sldId id="285" r:id="rId23"/>
    <p:sldId id="286" r:id="rId24"/>
    <p:sldId id="328" r:id="rId25"/>
    <p:sldId id="308" r:id="rId26"/>
    <p:sldId id="319" r:id="rId27"/>
    <p:sldId id="291" r:id="rId28"/>
    <p:sldId id="287" r:id="rId29"/>
    <p:sldId id="288" r:id="rId30"/>
    <p:sldId id="302" r:id="rId31"/>
    <p:sldId id="303" r:id="rId32"/>
    <p:sldId id="290" r:id="rId33"/>
    <p:sldId id="315" r:id="rId34"/>
    <p:sldId id="316" r:id="rId35"/>
    <p:sldId id="317" r:id="rId36"/>
    <p:sldId id="292" r:id="rId37"/>
    <p:sldId id="305" r:id="rId38"/>
    <p:sldId id="306" r:id="rId39"/>
    <p:sldId id="326" r:id="rId40"/>
    <p:sldId id="320" r:id="rId41"/>
    <p:sldId id="321" r:id="rId42"/>
    <p:sldId id="322" r:id="rId43"/>
    <p:sldId id="323" r:id="rId44"/>
    <p:sldId id="324" r:id="rId45"/>
    <p:sldId id="325" r:id="rId46"/>
    <p:sldId id="293" r:id="rId4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04" y="-9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1356"/>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10.vml.rels><?xml version="1.0" encoding="UTF-8" standalone="yes"?>
<Relationships xmlns="http://schemas.openxmlformats.org/package/2006/relationships"><Relationship Id="rId1" Type="http://schemas.openxmlformats.org/officeDocument/2006/relationships/image" Target="../media/image21.wmf"/></Relationships>
</file>

<file path=ppt/drawings/_rels/vmlDrawing11.vml.rels><?xml version="1.0" encoding="UTF-8" standalone="yes"?>
<Relationships xmlns="http://schemas.openxmlformats.org/package/2006/relationships"><Relationship Id="rId1" Type="http://schemas.openxmlformats.org/officeDocument/2006/relationships/image" Target="../media/image23.wmf"/></Relationships>
</file>

<file path=ppt/drawings/_rels/vmlDrawing12.vml.rels><?xml version="1.0" encoding="UTF-8" standalone="yes"?>
<Relationships xmlns="http://schemas.openxmlformats.org/package/2006/relationships"><Relationship Id="rId2" Type="http://schemas.openxmlformats.org/officeDocument/2006/relationships/image" Target="../media/image25.wmf"/><Relationship Id="rId1" Type="http://schemas.openxmlformats.org/officeDocument/2006/relationships/image" Target="../media/image21.wmf"/></Relationships>
</file>

<file path=ppt/drawings/_rels/vmlDrawing13.vml.rels><?xml version="1.0" encoding="UTF-8" standalone="yes"?>
<Relationships xmlns="http://schemas.openxmlformats.org/package/2006/relationships"><Relationship Id="rId1" Type="http://schemas.openxmlformats.org/officeDocument/2006/relationships/image" Target="../media/image26.wmf"/></Relationships>
</file>

<file path=ppt/drawings/_rels/vmlDrawing14.vml.rels><?xml version="1.0" encoding="UTF-8" standalone="yes"?>
<Relationships xmlns="http://schemas.openxmlformats.org/package/2006/relationships"><Relationship Id="rId3" Type="http://schemas.openxmlformats.org/officeDocument/2006/relationships/image" Target="../media/image29.wmf"/><Relationship Id="rId2" Type="http://schemas.openxmlformats.org/officeDocument/2006/relationships/image" Target="../media/image28.wmf"/><Relationship Id="rId1" Type="http://schemas.openxmlformats.org/officeDocument/2006/relationships/image" Target="../media/image27.wmf"/></Relationships>
</file>

<file path=ppt/drawings/_rels/vmlDrawing15.vml.rels><?xml version="1.0" encoding="UTF-8" standalone="yes"?>
<Relationships xmlns="http://schemas.openxmlformats.org/package/2006/relationships"><Relationship Id="rId1" Type="http://schemas.openxmlformats.org/officeDocument/2006/relationships/image" Target="../media/image30.wmf"/></Relationships>
</file>

<file path=ppt/drawings/_rels/vmlDrawing16.vml.rels><?xml version="1.0" encoding="UTF-8" standalone="yes"?>
<Relationships xmlns="http://schemas.openxmlformats.org/package/2006/relationships"><Relationship Id="rId1" Type="http://schemas.openxmlformats.org/officeDocument/2006/relationships/image" Target="../media/image31.wmf"/></Relationships>
</file>

<file path=ppt/drawings/_rels/vmlDrawing17.vml.rels><?xml version="1.0" encoding="UTF-8" standalone="yes"?>
<Relationships xmlns="http://schemas.openxmlformats.org/package/2006/relationships"><Relationship Id="rId1" Type="http://schemas.openxmlformats.org/officeDocument/2006/relationships/image" Target="../media/image31.wmf"/></Relationships>
</file>

<file path=ppt/drawings/_rels/vmlDrawing18.vml.rels><?xml version="1.0" encoding="UTF-8" standalone="yes"?>
<Relationships xmlns="http://schemas.openxmlformats.org/package/2006/relationships"><Relationship Id="rId1" Type="http://schemas.openxmlformats.org/officeDocument/2006/relationships/image" Target="../media/image32.wmf"/></Relationships>
</file>

<file path=ppt/drawings/_rels/vmlDrawing19.vml.rels><?xml version="1.0" encoding="UTF-8" standalone="yes"?>
<Relationships xmlns="http://schemas.openxmlformats.org/package/2006/relationships"><Relationship Id="rId1" Type="http://schemas.openxmlformats.org/officeDocument/2006/relationships/image" Target="../media/image33.w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5.wmf"/><Relationship Id="rId2" Type="http://schemas.openxmlformats.org/officeDocument/2006/relationships/image" Target="../media/image4.wmf"/><Relationship Id="rId1" Type="http://schemas.openxmlformats.org/officeDocument/2006/relationships/image" Target="../media/image3.wmf"/><Relationship Id="rId4" Type="http://schemas.openxmlformats.org/officeDocument/2006/relationships/image" Target="../media/image1.wmf"/></Relationships>
</file>

<file path=ppt/drawings/_rels/vmlDrawing20.vml.rels><?xml version="1.0" encoding="UTF-8" standalone="yes"?>
<Relationships xmlns="http://schemas.openxmlformats.org/package/2006/relationships"><Relationship Id="rId1" Type="http://schemas.openxmlformats.org/officeDocument/2006/relationships/image" Target="../media/image35.wmf"/></Relationships>
</file>

<file path=ppt/drawings/_rels/vmlDrawing21.vml.rels><?xml version="1.0" encoding="UTF-8" standalone="yes"?>
<Relationships xmlns="http://schemas.openxmlformats.org/package/2006/relationships"><Relationship Id="rId1" Type="http://schemas.openxmlformats.org/officeDocument/2006/relationships/image" Target="../media/image21.wmf"/></Relationships>
</file>

<file path=ppt/drawings/_rels/vmlDrawing22.vml.rels><?xml version="1.0" encoding="UTF-8" standalone="yes"?>
<Relationships xmlns="http://schemas.openxmlformats.org/package/2006/relationships"><Relationship Id="rId1" Type="http://schemas.openxmlformats.org/officeDocument/2006/relationships/image" Target="../media/image36.wmf"/></Relationships>
</file>

<file path=ppt/drawings/_rels/vmlDrawing23.vml.rels><?xml version="1.0" encoding="UTF-8" standalone="yes"?>
<Relationships xmlns="http://schemas.openxmlformats.org/package/2006/relationships"><Relationship Id="rId1" Type="http://schemas.openxmlformats.org/officeDocument/2006/relationships/image" Target="../media/image39.wmf"/></Relationships>
</file>

<file path=ppt/drawings/_rels/vmlDrawing24.vml.rels><?xml version="1.0" encoding="UTF-8" standalone="yes"?>
<Relationships xmlns="http://schemas.openxmlformats.org/package/2006/relationships"><Relationship Id="rId1" Type="http://schemas.openxmlformats.org/officeDocument/2006/relationships/image" Target="../media/image41.wmf"/></Relationships>
</file>

<file path=ppt/drawings/_rels/vmlDrawing25.vml.rels><?xml version="1.0" encoding="UTF-8" standalone="yes"?>
<Relationships xmlns="http://schemas.openxmlformats.org/package/2006/relationships"><Relationship Id="rId1" Type="http://schemas.openxmlformats.org/officeDocument/2006/relationships/image" Target="../media/image41.wmf"/></Relationships>
</file>

<file path=ppt/drawings/_rels/vmlDrawing26.vml.rels><?xml version="1.0" encoding="UTF-8" standalone="yes"?>
<Relationships xmlns="http://schemas.openxmlformats.org/package/2006/relationships"><Relationship Id="rId1" Type="http://schemas.openxmlformats.org/officeDocument/2006/relationships/image" Target="../media/image44.wmf"/></Relationships>
</file>

<file path=ppt/drawings/_rels/vmlDrawing27.vml.rels><?xml version="1.0" encoding="UTF-8" standalone="yes"?>
<Relationships xmlns="http://schemas.openxmlformats.org/package/2006/relationships"><Relationship Id="rId1" Type="http://schemas.openxmlformats.org/officeDocument/2006/relationships/image" Target="../media/image41.wmf"/></Relationships>
</file>

<file path=ppt/drawings/_rels/vmlDrawing3.vml.rels><?xml version="1.0" encoding="UTF-8" standalone="yes"?>
<Relationships xmlns="http://schemas.openxmlformats.org/package/2006/relationships"><Relationship Id="rId3" Type="http://schemas.openxmlformats.org/officeDocument/2006/relationships/image" Target="../media/image6.wmf"/><Relationship Id="rId7" Type="http://schemas.openxmlformats.org/officeDocument/2006/relationships/image" Target="../media/image10.wmf"/><Relationship Id="rId2" Type="http://schemas.openxmlformats.org/officeDocument/2006/relationships/image" Target="../media/image4.wmf"/><Relationship Id="rId1" Type="http://schemas.openxmlformats.org/officeDocument/2006/relationships/image" Target="../media/image3.wmf"/><Relationship Id="rId6" Type="http://schemas.openxmlformats.org/officeDocument/2006/relationships/image" Target="../media/image9.wmf"/><Relationship Id="rId5" Type="http://schemas.openxmlformats.org/officeDocument/2006/relationships/image" Target="../media/image8.wmf"/><Relationship Id="rId4" Type="http://schemas.openxmlformats.org/officeDocument/2006/relationships/image" Target="../media/image7.wmf"/></Relationships>
</file>

<file path=ppt/drawings/_rels/vmlDrawing4.vml.rels><?xml version="1.0" encoding="UTF-8" standalone="yes"?>
<Relationships xmlns="http://schemas.openxmlformats.org/package/2006/relationships"><Relationship Id="rId8" Type="http://schemas.openxmlformats.org/officeDocument/2006/relationships/image" Target="../media/image12.wmf"/><Relationship Id="rId3" Type="http://schemas.openxmlformats.org/officeDocument/2006/relationships/image" Target="../media/image11.wmf"/><Relationship Id="rId7" Type="http://schemas.openxmlformats.org/officeDocument/2006/relationships/image" Target="../media/image10.wmf"/><Relationship Id="rId2" Type="http://schemas.openxmlformats.org/officeDocument/2006/relationships/image" Target="../media/image4.wmf"/><Relationship Id="rId1" Type="http://schemas.openxmlformats.org/officeDocument/2006/relationships/image" Target="../media/image3.wmf"/><Relationship Id="rId6" Type="http://schemas.openxmlformats.org/officeDocument/2006/relationships/image" Target="../media/image9.wmf"/><Relationship Id="rId5" Type="http://schemas.openxmlformats.org/officeDocument/2006/relationships/image" Target="../media/image8.wmf"/><Relationship Id="rId4" Type="http://schemas.openxmlformats.org/officeDocument/2006/relationships/image" Target="../media/image7.w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13.w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13.w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14.wmf"/></Relationships>
</file>

<file path=ppt/drawings/_rels/vmlDrawing8.vml.rels><?xml version="1.0" encoding="UTF-8" standalone="yes"?>
<Relationships xmlns="http://schemas.openxmlformats.org/package/2006/relationships"><Relationship Id="rId3" Type="http://schemas.openxmlformats.org/officeDocument/2006/relationships/image" Target="../media/image17.wmf"/><Relationship Id="rId2" Type="http://schemas.openxmlformats.org/officeDocument/2006/relationships/image" Target="../media/image16.wmf"/><Relationship Id="rId1" Type="http://schemas.openxmlformats.org/officeDocument/2006/relationships/image" Target="../media/image15.wmf"/></Relationships>
</file>

<file path=ppt/drawings/_rels/vmlDrawing9.vml.rels><?xml version="1.0" encoding="UTF-8" standalone="yes"?>
<Relationships xmlns="http://schemas.openxmlformats.org/package/2006/relationships"><Relationship Id="rId1" Type="http://schemas.openxmlformats.org/officeDocument/2006/relationships/image" Target="../media/image19.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F8ABD89-7F7C-4618-9060-C54B704849E2}" type="datetimeFigureOut">
              <a:rPr lang="en-GB" smtClean="0"/>
              <a:pPr/>
              <a:t>28/09/2014</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604031E-7067-469A-BAB5-4A84AFC48D25}" type="slidenum">
              <a:rPr lang="en-GB" smtClean="0"/>
              <a:pPr/>
              <a:t>‹#›</a:t>
            </a:fld>
            <a:endParaRPr lang="en-GB"/>
          </a:p>
        </p:txBody>
      </p:sp>
    </p:spTree>
    <p:extLst>
      <p:ext uri="{BB962C8B-B14F-4D97-AF65-F5344CB8AC3E}">
        <p14:creationId xmlns:p14="http://schemas.microsoft.com/office/powerpoint/2010/main" val="18141280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Switch to R lecture exercise.</a:t>
            </a:r>
            <a:endParaRPr lang="en-GB" dirty="0"/>
          </a:p>
        </p:txBody>
      </p:sp>
      <p:sp>
        <p:nvSpPr>
          <p:cNvPr id="4" name="Slide Number Placeholder 3"/>
          <p:cNvSpPr>
            <a:spLocks noGrp="1"/>
          </p:cNvSpPr>
          <p:nvPr>
            <p:ph type="sldNum" sz="quarter" idx="10"/>
          </p:nvPr>
        </p:nvSpPr>
        <p:spPr/>
        <p:txBody>
          <a:bodyPr/>
          <a:lstStyle/>
          <a:p>
            <a:fld id="{2604031E-7067-469A-BAB5-4A84AFC48D25}" type="slidenum">
              <a:rPr lang="en-GB" smtClean="0"/>
              <a:pPr/>
              <a:t>23</a:t>
            </a:fld>
            <a:endParaRPr lang="en-GB"/>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Times New Roman" pitchFamily="18" charset="0"/>
              </a:defRPr>
            </a:lvl1pPr>
            <a:lvl2pPr marL="731731" indent="-281435" eaLnBrk="0" hangingPunct="0">
              <a:spcBef>
                <a:spcPct val="30000"/>
              </a:spcBef>
              <a:defRPr sz="1200">
                <a:solidFill>
                  <a:schemeClr val="tx1"/>
                </a:solidFill>
                <a:latin typeface="Times New Roman" pitchFamily="18" charset="0"/>
              </a:defRPr>
            </a:lvl2pPr>
            <a:lvl3pPr marL="1125741" indent="-225148" eaLnBrk="0" hangingPunct="0">
              <a:spcBef>
                <a:spcPct val="30000"/>
              </a:spcBef>
              <a:defRPr sz="1200">
                <a:solidFill>
                  <a:schemeClr val="tx1"/>
                </a:solidFill>
                <a:latin typeface="Times New Roman" pitchFamily="18" charset="0"/>
              </a:defRPr>
            </a:lvl3pPr>
            <a:lvl4pPr marL="1576037" indent="-225148" eaLnBrk="0" hangingPunct="0">
              <a:spcBef>
                <a:spcPct val="30000"/>
              </a:spcBef>
              <a:defRPr sz="1200">
                <a:solidFill>
                  <a:schemeClr val="tx1"/>
                </a:solidFill>
                <a:latin typeface="Times New Roman" pitchFamily="18" charset="0"/>
              </a:defRPr>
            </a:lvl4pPr>
            <a:lvl5pPr marL="2026333" indent="-225148" eaLnBrk="0" hangingPunct="0">
              <a:spcBef>
                <a:spcPct val="30000"/>
              </a:spcBef>
              <a:defRPr sz="1200">
                <a:solidFill>
                  <a:schemeClr val="tx1"/>
                </a:solidFill>
                <a:latin typeface="Times New Roman" pitchFamily="18" charset="0"/>
              </a:defRPr>
            </a:lvl5pPr>
            <a:lvl6pPr marL="2476630" indent="-225148" eaLnBrk="0" fontAlgn="base" hangingPunct="0">
              <a:spcBef>
                <a:spcPct val="30000"/>
              </a:spcBef>
              <a:spcAft>
                <a:spcPct val="0"/>
              </a:spcAft>
              <a:defRPr sz="1200">
                <a:solidFill>
                  <a:schemeClr val="tx1"/>
                </a:solidFill>
                <a:latin typeface="Times New Roman" pitchFamily="18" charset="0"/>
              </a:defRPr>
            </a:lvl6pPr>
            <a:lvl7pPr marL="2926926" indent="-225148" eaLnBrk="0" fontAlgn="base" hangingPunct="0">
              <a:spcBef>
                <a:spcPct val="30000"/>
              </a:spcBef>
              <a:spcAft>
                <a:spcPct val="0"/>
              </a:spcAft>
              <a:defRPr sz="1200">
                <a:solidFill>
                  <a:schemeClr val="tx1"/>
                </a:solidFill>
                <a:latin typeface="Times New Roman" pitchFamily="18" charset="0"/>
              </a:defRPr>
            </a:lvl7pPr>
            <a:lvl8pPr marL="3377222" indent="-225148" eaLnBrk="0" fontAlgn="base" hangingPunct="0">
              <a:spcBef>
                <a:spcPct val="30000"/>
              </a:spcBef>
              <a:spcAft>
                <a:spcPct val="0"/>
              </a:spcAft>
              <a:defRPr sz="1200">
                <a:solidFill>
                  <a:schemeClr val="tx1"/>
                </a:solidFill>
                <a:latin typeface="Times New Roman" pitchFamily="18" charset="0"/>
              </a:defRPr>
            </a:lvl8pPr>
            <a:lvl9pPr marL="3827518" indent="-225148" eaLnBrk="0" fontAlgn="base" hangingPunct="0">
              <a:spcBef>
                <a:spcPct val="30000"/>
              </a:spcBef>
              <a:spcAft>
                <a:spcPct val="0"/>
              </a:spcAft>
              <a:defRPr sz="1200">
                <a:solidFill>
                  <a:schemeClr val="tx1"/>
                </a:solidFill>
                <a:latin typeface="Times New Roman" pitchFamily="18" charset="0"/>
              </a:defRPr>
            </a:lvl9pPr>
          </a:lstStyle>
          <a:p>
            <a:pPr eaLnBrk="1" hangingPunct="1">
              <a:spcBef>
                <a:spcPct val="0"/>
              </a:spcBef>
            </a:pPr>
            <a:fld id="{24E91C8C-F2A1-4D5D-9042-E7AE85A93AE9}" type="slidenum">
              <a:rPr lang="en-US" altLang="es-CL" smtClean="0"/>
              <a:pPr eaLnBrk="1" hangingPunct="1">
                <a:spcBef>
                  <a:spcPct val="0"/>
                </a:spcBef>
              </a:pPr>
              <a:t>24</a:t>
            </a:fld>
            <a:endParaRPr lang="en-US" altLang="es-CL" smtClean="0"/>
          </a:p>
        </p:txBody>
      </p:sp>
      <p:sp>
        <p:nvSpPr>
          <p:cNvPr id="76803" name="Rectangle 2"/>
          <p:cNvSpPr>
            <a:spLocks noChangeArrowheads="1" noTextEdit="1"/>
          </p:cNvSpPr>
          <p:nvPr>
            <p:ph type="sldImg"/>
          </p:nvPr>
        </p:nvSpPr>
        <p:spPr>
          <a:ln/>
        </p:spPr>
      </p:sp>
      <p:sp>
        <p:nvSpPr>
          <p:cNvPr id="7680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s-CL" altLang="es-CL" b="1"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7"/>
          <p:cNvSpPr>
            <a:spLocks noGrp="1" noChangeArrowheads="1"/>
          </p:cNvSpPr>
          <p:nvPr>
            <p:ph type="sldNum" sz="quarter" idx="5"/>
          </p:nvPr>
        </p:nvSpPr>
        <p:spPr>
          <a:noFill/>
        </p:spPr>
        <p:txBody>
          <a:bodyPr/>
          <a:lstStyle/>
          <a:p>
            <a:fld id="{BE167A75-7A08-481B-9CDC-68A68B3CCBE5}" type="slidenum">
              <a:rPr lang="en-US" smtClean="0">
                <a:latin typeface="Arial" pitchFamily="34" charset="0"/>
              </a:rPr>
              <a:pPr/>
              <a:t>33</a:t>
            </a:fld>
            <a:endParaRPr lang="en-US" smtClean="0">
              <a:latin typeface="Arial" pitchFamily="34" charset="0"/>
            </a:endParaRPr>
          </a:p>
        </p:txBody>
      </p:sp>
      <p:sp>
        <p:nvSpPr>
          <p:cNvPr id="64515" name="Rectangle 2"/>
          <p:cNvSpPr>
            <a:spLocks noGrp="1" noRot="1" noChangeAspect="1" noChangeArrowheads="1" noTextEdit="1"/>
          </p:cNvSpPr>
          <p:nvPr>
            <p:ph type="sldImg"/>
          </p:nvPr>
        </p:nvSpPr>
        <p:spPr>
          <a:ln/>
        </p:spPr>
      </p:sp>
      <p:sp>
        <p:nvSpPr>
          <p:cNvPr id="64516" name="Rectangle 3"/>
          <p:cNvSpPr>
            <a:spLocks noGrp="1" noChangeArrowheads="1"/>
          </p:cNvSpPr>
          <p:nvPr>
            <p:ph type="body" idx="1"/>
          </p:nvPr>
        </p:nvSpPr>
        <p:spPr>
          <a:noFill/>
          <a:ln/>
        </p:spPr>
        <p:txBody>
          <a:bodyPr/>
          <a:lstStyle/>
          <a:p>
            <a:pPr eaLnBrk="1" hangingPunct="1"/>
            <a:endParaRPr lang="en-US" smtClean="0">
              <a:latin typeface="Arial"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7"/>
          <p:cNvSpPr>
            <a:spLocks noGrp="1" noChangeArrowheads="1"/>
          </p:cNvSpPr>
          <p:nvPr>
            <p:ph type="sldNum" sz="quarter" idx="5"/>
          </p:nvPr>
        </p:nvSpPr>
        <p:spPr>
          <a:noFill/>
        </p:spPr>
        <p:txBody>
          <a:bodyPr/>
          <a:lstStyle/>
          <a:p>
            <a:fld id="{4FB97772-D350-484D-860F-1A4C030EBD9A}" type="slidenum">
              <a:rPr lang="en-US" smtClean="0">
                <a:latin typeface="Arial" pitchFamily="34" charset="0"/>
              </a:rPr>
              <a:pPr/>
              <a:t>34</a:t>
            </a:fld>
            <a:endParaRPr lang="en-US" smtClean="0">
              <a:latin typeface="Arial" pitchFamily="34" charset="0"/>
            </a:endParaRPr>
          </a:p>
        </p:txBody>
      </p:sp>
      <p:sp>
        <p:nvSpPr>
          <p:cNvPr id="65539" name="Rectangle 2"/>
          <p:cNvSpPr>
            <a:spLocks noGrp="1" noRot="1" noChangeAspect="1" noChangeArrowheads="1" noTextEdit="1"/>
          </p:cNvSpPr>
          <p:nvPr>
            <p:ph type="sldImg"/>
          </p:nvPr>
        </p:nvSpPr>
        <p:spPr>
          <a:ln/>
        </p:spPr>
      </p:sp>
      <p:sp>
        <p:nvSpPr>
          <p:cNvPr id="65540" name="Rectangle 3"/>
          <p:cNvSpPr>
            <a:spLocks noGrp="1" noChangeArrowheads="1"/>
          </p:cNvSpPr>
          <p:nvPr>
            <p:ph type="body" idx="1"/>
          </p:nvPr>
        </p:nvSpPr>
        <p:spPr>
          <a:noFill/>
          <a:ln/>
        </p:spPr>
        <p:txBody>
          <a:bodyPr/>
          <a:lstStyle/>
          <a:p>
            <a:pPr eaLnBrk="1" hangingPunct="1"/>
            <a:endParaRPr lang="en-US" smtClean="0">
              <a:latin typeface="Arial" pitchFamily="34"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7"/>
          <p:cNvSpPr>
            <a:spLocks noGrp="1" noChangeArrowheads="1"/>
          </p:cNvSpPr>
          <p:nvPr>
            <p:ph type="sldNum" sz="quarter" idx="5"/>
          </p:nvPr>
        </p:nvSpPr>
        <p:spPr>
          <a:noFill/>
        </p:spPr>
        <p:txBody>
          <a:bodyPr/>
          <a:lstStyle/>
          <a:p>
            <a:fld id="{C3F1618E-589F-4397-B48A-1F735A7D4295}" type="slidenum">
              <a:rPr lang="en-US" smtClean="0">
                <a:latin typeface="Arial" pitchFamily="34" charset="0"/>
              </a:rPr>
              <a:pPr/>
              <a:t>35</a:t>
            </a:fld>
            <a:endParaRPr lang="en-US" smtClean="0">
              <a:latin typeface="Arial" pitchFamily="34" charset="0"/>
            </a:endParaRPr>
          </a:p>
        </p:txBody>
      </p:sp>
      <p:sp>
        <p:nvSpPr>
          <p:cNvPr id="66563" name="Rectangle 2"/>
          <p:cNvSpPr>
            <a:spLocks noGrp="1" noRot="1" noChangeAspect="1" noChangeArrowheads="1" noTextEdit="1"/>
          </p:cNvSpPr>
          <p:nvPr>
            <p:ph type="sldImg"/>
          </p:nvPr>
        </p:nvSpPr>
        <p:spPr>
          <a:ln/>
        </p:spPr>
      </p:sp>
      <p:sp>
        <p:nvSpPr>
          <p:cNvPr id="66564" name="Rectangle 3"/>
          <p:cNvSpPr>
            <a:spLocks noGrp="1" noChangeArrowheads="1"/>
          </p:cNvSpPr>
          <p:nvPr>
            <p:ph type="body" idx="1"/>
          </p:nvPr>
        </p:nvSpPr>
        <p:spPr>
          <a:noFill/>
          <a:ln/>
        </p:spPr>
        <p:txBody>
          <a:bodyPr/>
          <a:lstStyle/>
          <a:p>
            <a:pPr eaLnBrk="1" hangingPunct="1"/>
            <a:r>
              <a:rPr lang="en-US" smtClean="0">
                <a:latin typeface="Arial" pitchFamily="34" charset="0"/>
              </a:rPr>
              <a:t>Prob of being ill if you test positive is 10-6/10-3.. Pop rate/false positive rate</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7"/>
          <p:cNvSpPr>
            <a:spLocks noGrp="1" noChangeArrowheads="1"/>
          </p:cNvSpPr>
          <p:nvPr>
            <p:ph type="sldNum" sz="quarter" idx="5"/>
          </p:nvPr>
        </p:nvSpPr>
        <p:spPr>
          <a:noFill/>
        </p:spPr>
        <p:txBody>
          <a:bodyPr/>
          <a:lstStyle/>
          <a:p>
            <a:fld id="{6B4E0424-92C6-4E04-9F62-8B0A79BFBEA7}" type="slidenum">
              <a:rPr lang="en-US" smtClean="0">
                <a:latin typeface="Arial" pitchFamily="34" charset="0"/>
              </a:rPr>
              <a:pPr/>
              <a:t>39</a:t>
            </a:fld>
            <a:endParaRPr lang="en-US" smtClean="0">
              <a:latin typeface="Arial" pitchFamily="34" charset="0"/>
            </a:endParaRPr>
          </a:p>
        </p:txBody>
      </p:sp>
      <p:sp>
        <p:nvSpPr>
          <p:cNvPr id="69635" name="Rectangle 2"/>
          <p:cNvSpPr>
            <a:spLocks noGrp="1" noRot="1" noChangeAspect="1" noChangeArrowheads="1" noTextEdit="1"/>
          </p:cNvSpPr>
          <p:nvPr>
            <p:ph type="sldImg"/>
          </p:nvPr>
        </p:nvSpPr>
        <p:spPr>
          <a:ln/>
        </p:spPr>
      </p:sp>
      <p:sp>
        <p:nvSpPr>
          <p:cNvPr id="69636" name="Rectangle 3"/>
          <p:cNvSpPr>
            <a:spLocks noGrp="1" noChangeArrowheads="1"/>
          </p:cNvSpPr>
          <p:nvPr>
            <p:ph type="body" idx="1"/>
          </p:nvPr>
        </p:nvSpPr>
        <p:spPr>
          <a:noFill/>
          <a:ln/>
        </p:spPr>
        <p:txBody>
          <a:bodyPr/>
          <a:lstStyle/>
          <a:p>
            <a:pPr eaLnBrk="1" hangingPunct="1"/>
            <a:r>
              <a:rPr lang="en-US" smtClean="0">
                <a:latin typeface="Arial" pitchFamily="34" charset="0"/>
              </a:rPr>
              <a:t>Consider first the idea of a </a:t>
            </a:r>
            <a:r>
              <a:rPr lang="en-US" b="1" smtClean="0">
                <a:latin typeface="Arial" pitchFamily="34" charset="0"/>
              </a:rPr>
              <a:t>probability density</a:t>
            </a:r>
            <a:r>
              <a:rPr lang="en-US" smtClean="0">
                <a:latin typeface="Arial" pitchFamily="34" charset="0"/>
              </a:rPr>
              <a:t> or </a:t>
            </a:r>
            <a:r>
              <a:rPr lang="en-US" b="1" smtClean="0">
                <a:latin typeface="Arial" pitchFamily="34" charset="0"/>
              </a:rPr>
              <a:t>distribution:</a:t>
            </a:r>
            <a:r>
              <a:rPr lang="en-US" smtClean="0">
                <a:latin typeface="Arial" pitchFamily="34" charset="0"/>
              </a:rPr>
              <a:t> </a:t>
            </a:r>
            <a:br>
              <a:rPr lang="en-US" smtClean="0">
                <a:latin typeface="Arial" pitchFamily="34" charset="0"/>
              </a:rPr>
            </a:br>
            <a:r>
              <a:rPr lang="en-US" smtClean="0">
                <a:latin typeface="Arial" pitchFamily="34" charset="0"/>
              </a:rPr>
              <a:t>f(x | </a:t>
            </a:r>
            <a:r>
              <a:rPr lang="en-US" b="1" smtClean="0">
                <a:latin typeface="Arial" pitchFamily="34" charset="0"/>
              </a:rPr>
              <a:t>q</a:t>
            </a:r>
            <a:r>
              <a:rPr lang="en-US" smtClean="0">
                <a:latin typeface="Arial" pitchFamily="34" charset="0"/>
              </a:rPr>
              <a:t>) where f is the probability density of x, given the distribution parameters, </a:t>
            </a:r>
            <a:r>
              <a:rPr lang="en-US" b="1" smtClean="0">
                <a:latin typeface="Arial" pitchFamily="34" charset="0"/>
              </a:rPr>
              <a:t>q</a:t>
            </a:r>
            <a:r>
              <a:rPr lang="en-US" smtClean="0">
                <a:latin typeface="Arial" pitchFamily="34" charset="0"/>
              </a:rPr>
              <a:t>.  For a normal distribution, </a:t>
            </a:r>
            <a:r>
              <a:rPr lang="en-US" b="1" smtClean="0">
                <a:latin typeface="Arial" pitchFamily="34" charset="0"/>
              </a:rPr>
              <a:t>q</a:t>
            </a:r>
            <a:r>
              <a:rPr lang="en-US" smtClean="0">
                <a:latin typeface="Arial" pitchFamily="34" charset="0"/>
              </a:rPr>
              <a:t> = (m, s2)T where m is the mean, and s is the standard deviation. This is sometimes called a </a:t>
            </a:r>
            <a:r>
              <a:rPr lang="en-US" b="1" smtClean="0">
                <a:latin typeface="Arial" pitchFamily="34" charset="0"/>
              </a:rPr>
              <a:t>pdf</a:t>
            </a:r>
            <a:r>
              <a:rPr lang="en-US" smtClean="0">
                <a:latin typeface="Arial" pitchFamily="34" charset="0"/>
              </a:rPr>
              <a:t>, probability density function. The integral of a pdf, the area under the curve (corresponding to the probability) between specified values of x, is a </a:t>
            </a:r>
            <a:r>
              <a:rPr lang="en-US" b="1" smtClean="0">
                <a:latin typeface="Arial" pitchFamily="34" charset="0"/>
              </a:rPr>
              <a:t>cdf</a:t>
            </a:r>
            <a:r>
              <a:rPr lang="en-US" smtClean="0">
                <a:latin typeface="Arial" pitchFamily="34" charset="0"/>
              </a:rPr>
              <a:t>, </a:t>
            </a:r>
            <a:r>
              <a:rPr lang="en-US" b="1" smtClean="0">
                <a:latin typeface="Arial" pitchFamily="34" charset="0"/>
              </a:rPr>
              <a:t>cumulative distribution function, </a:t>
            </a:r>
            <a:r>
              <a:rPr lang="en-US" smtClean="0">
                <a:latin typeface="Arial" pitchFamily="34" charset="0"/>
              </a:rPr>
              <a:t>F(x | </a:t>
            </a:r>
            <a:r>
              <a:rPr lang="en-US" b="1" smtClean="0">
                <a:latin typeface="Arial" pitchFamily="34" charset="0"/>
              </a:rPr>
              <a:t>q</a:t>
            </a:r>
            <a:r>
              <a:rPr lang="en-US" smtClean="0">
                <a:latin typeface="Arial" pitchFamily="34" charset="0"/>
              </a:rPr>
              <a:t>). For discrete f, F is the corresponding summation.</a:t>
            </a:r>
          </a:p>
          <a:p>
            <a:pPr eaLnBrk="1" hangingPunct="1"/>
            <a:endParaRPr lang="en-US" smtClean="0">
              <a:latin typeface="Arial" pitchFamily="34" charset="0"/>
            </a:endParaRPr>
          </a:p>
          <a:p>
            <a:pPr eaLnBrk="1" hangingPunct="1"/>
            <a:r>
              <a:rPr lang="en-US" smtClean="0">
                <a:latin typeface="Arial" pitchFamily="34" charset="0"/>
              </a:rPr>
              <a:t>A joint probability density two or more variables is called a</a:t>
            </a:r>
            <a:r>
              <a:rPr lang="en-US" b="1" smtClean="0">
                <a:latin typeface="Arial" pitchFamily="34" charset="0"/>
              </a:rPr>
              <a:t> multivariate distribution</a:t>
            </a:r>
            <a:r>
              <a:rPr lang="en-US" smtClean="0">
                <a:latin typeface="Arial" pitchFamily="34" charset="0"/>
              </a:rPr>
              <a:t>.  It is often summarized by a vector of parameters, which may or may not be sufficient to characterize the distribution completely. Example, the normal is summarized (sufficiently) by a mean vector and covariance matrix. </a:t>
            </a:r>
          </a:p>
          <a:p>
            <a:pPr eaLnBrk="1" hangingPunct="1"/>
            <a:endParaRPr lang="en-US" b="1" smtClean="0">
              <a:latin typeface="Arial" pitchFamily="34" charset="0"/>
            </a:endParaRPr>
          </a:p>
          <a:p>
            <a:pPr eaLnBrk="1" hangingPunct="1"/>
            <a:r>
              <a:rPr lang="en-US" b="1" smtClean="0">
                <a:latin typeface="Arial" pitchFamily="34" charset="0"/>
              </a:rPr>
              <a:t>marginal probability: </a:t>
            </a:r>
            <a:r>
              <a:rPr lang="en-US" smtClean="0">
                <a:latin typeface="Arial" pitchFamily="34" charset="0"/>
              </a:rPr>
              <a:t>f(x | </a:t>
            </a:r>
            <a:r>
              <a:rPr lang="en-US" b="1" smtClean="0">
                <a:latin typeface="Arial" pitchFamily="34" charset="0"/>
              </a:rPr>
              <a:t>q</a:t>
            </a:r>
            <a:r>
              <a:rPr lang="en-US" smtClean="0">
                <a:latin typeface="Arial" pitchFamily="34" charset="0"/>
              </a:rPr>
              <a:t>) where f is the probability density of x, for all possible values of y, given the distribution parameters, </a:t>
            </a:r>
            <a:r>
              <a:rPr lang="en-US" b="1" smtClean="0">
                <a:latin typeface="Arial" pitchFamily="34" charset="0"/>
              </a:rPr>
              <a:t>q</a:t>
            </a:r>
            <a:r>
              <a:rPr lang="en-US" smtClean="0">
                <a:latin typeface="Arial" pitchFamily="34" charset="0"/>
              </a:rPr>
              <a:t>. The marginal probability is determined from the joint distribution of x and y by integrating over all values of y, called "integrating out" the variable y. In applications of Bayes's Theorem, y is often a matrix of possible parameter values. The figure illustrates Joint, marginal, and conditional probability.</a:t>
            </a:r>
          </a:p>
          <a:p>
            <a:pPr eaLnBrk="1" hangingPunct="1"/>
            <a:endParaRPr lang="en-US" smtClean="0">
              <a:latin typeface="Arial"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9B3D401F-2222-4A37-9251-BCE641A1EDEF}" type="datetimeFigureOut">
              <a:rPr lang="en-GB" smtClean="0"/>
              <a:pPr/>
              <a:t>28/09/2014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50DC1FC-F013-4651-A629-60827273719A}" type="slidenum">
              <a:rPr lang="en-GB" smtClean="0"/>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9B3D401F-2222-4A37-9251-BCE641A1EDEF}" type="datetimeFigureOut">
              <a:rPr lang="en-GB" smtClean="0"/>
              <a:pPr/>
              <a:t>28/09/2014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50DC1FC-F013-4651-A629-60827273719A}" type="slidenum">
              <a:rPr lang="en-GB" smtClean="0"/>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9B3D401F-2222-4A37-9251-BCE641A1EDEF}" type="datetimeFigureOut">
              <a:rPr lang="en-GB" smtClean="0"/>
              <a:pPr/>
              <a:t>28/09/2014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50DC1FC-F013-4651-A629-60827273719A}" type="slidenum">
              <a:rPr lang="en-GB" smtClean="0"/>
              <a:pPr/>
              <a:t>‹#›</a:t>
            </a:fld>
            <a:endParaRPr lang="en-GB"/>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274638"/>
            <a:ext cx="8229600" cy="58515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9650F518-86A2-4263-8E86-A090A6654EDE}"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200" b="0">
                <a:solidFill>
                  <a:srgbClr val="0000FF"/>
                </a:solidFill>
                <a:latin typeface="Comic Sans MS" pitchFamily="66" charset="0"/>
              </a:defRPr>
            </a:lvl1p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4" name="Date Placeholder 3"/>
          <p:cNvSpPr>
            <a:spLocks noGrp="1"/>
          </p:cNvSpPr>
          <p:nvPr>
            <p:ph type="dt" sz="half" idx="10"/>
          </p:nvPr>
        </p:nvSpPr>
        <p:spPr/>
        <p:txBody>
          <a:bodyPr/>
          <a:lstStyle/>
          <a:p>
            <a:fld id="{9B3D401F-2222-4A37-9251-BCE641A1EDEF}" type="datetimeFigureOut">
              <a:rPr lang="en-GB" smtClean="0"/>
              <a:pPr/>
              <a:t>28/09/2014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50DC1FC-F013-4651-A629-60827273719A}" type="slidenum">
              <a:rPr lang="en-GB" smtClean="0"/>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B3D401F-2222-4A37-9251-BCE641A1EDEF}" type="datetimeFigureOut">
              <a:rPr lang="en-GB" smtClean="0"/>
              <a:pPr/>
              <a:t>28/09/2014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50DC1FC-F013-4651-A629-60827273719A}" type="slidenum">
              <a:rPr lang="en-GB" smtClean="0"/>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9B3D401F-2222-4A37-9251-BCE641A1EDEF}" type="datetimeFigureOut">
              <a:rPr lang="en-GB" smtClean="0"/>
              <a:pPr/>
              <a:t>28/09/2014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50DC1FC-F013-4651-A629-60827273719A}" type="slidenum">
              <a:rPr lang="en-GB" smtClean="0"/>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9B3D401F-2222-4A37-9251-BCE641A1EDEF}" type="datetimeFigureOut">
              <a:rPr lang="en-GB" smtClean="0"/>
              <a:pPr/>
              <a:t>28/09/2014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450DC1FC-F013-4651-A629-60827273719A}" type="slidenum">
              <a:rPr lang="en-GB" smtClean="0"/>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9B3D401F-2222-4A37-9251-BCE641A1EDEF}" type="datetimeFigureOut">
              <a:rPr lang="en-GB" smtClean="0"/>
              <a:pPr/>
              <a:t>28/09/2014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450DC1FC-F013-4651-A629-60827273719A}" type="slidenum">
              <a:rPr lang="en-GB" smtClean="0"/>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B3D401F-2222-4A37-9251-BCE641A1EDEF}" type="datetimeFigureOut">
              <a:rPr lang="en-GB" smtClean="0"/>
              <a:pPr/>
              <a:t>28/09/2014</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450DC1FC-F013-4651-A629-60827273719A}" type="slidenum">
              <a:rPr lang="en-GB" smtClean="0"/>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B3D401F-2222-4A37-9251-BCE641A1EDEF}" type="datetimeFigureOut">
              <a:rPr lang="en-GB" smtClean="0"/>
              <a:pPr/>
              <a:t>28/09/2014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50DC1FC-F013-4651-A629-60827273719A}" type="slidenum">
              <a:rPr lang="en-GB" smtClean="0"/>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B3D401F-2222-4A37-9251-BCE641A1EDEF}" type="datetimeFigureOut">
              <a:rPr lang="en-GB" smtClean="0"/>
              <a:pPr/>
              <a:t>28/09/2014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50DC1FC-F013-4651-A629-60827273719A}" type="slidenum">
              <a:rPr lang="en-GB" smtClean="0"/>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B3D401F-2222-4A37-9251-BCE641A1EDEF}" type="datetimeFigureOut">
              <a:rPr lang="en-GB" smtClean="0"/>
              <a:pPr/>
              <a:t>28/09/2014</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50DC1FC-F013-4651-A629-60827273719A}" type="slidenum">
              <a:rPr lang="en-GB" smtClean="0"/>
              <a:pPr/>
              <a:t>‹#›</a:t>
            </a:fld>
            <a:endParaRPr lang="en-GB"/>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oleObject" Target="../embeddings/oleObject21.bin"/><Relationship Id="rId2" Type="http://schemas.openxmlformats.org/officeDocument/2006/relationships/slideLayout" Target="../slideLayouts/slideLayout2.xml"/><Relationship Id="rId1" Type="http://schemas.openxmlformats.org/officeDocument/2006/relationships/vmlDrawing" Target="../drawings/vmlDrawing5.vml"/><Relationship Id="rId4" Type="http://schemas.openxmlformats.org/officeDocument/2006/relationships/image" Target="../media/image13.wmf"/></Relationships>
</file>

<file path=ppt/slides/_rels/slide12.xml.rels><?xml version="1.0" encoding="UTF-8" standalone="yes"?>
<Relationships xmlns="http://schemas.openxmlformats.org/package/2006/relationships"><Relationship Id="rId3" Type="http://schemas.openxmlformats.org/officeDocument/2006/relationships/oleObject" Target="../embeddings/oleObject22.bin"/><Relationship Id="rId2" Type="http://schemas.openxmlformats.org/officeDocument/2006/relationships/slideLayout" Target="../slideLayouts/slideLayout2.xml"/><Relationship Id="rId1" Type="http://schemas.openxmlformats.org/officeDocument/2006/relationships/vmlDrawing" Target="../drawings/vmlDrawing6.vml"/><Relationship Id="rId4" Type="http://schemas.openxmlformats.org/officeDocument/2006/relationships/image" Target="../media/image13.wmf"/></Relationships>
</file>

<file path=ppt/slides/_rels/slide13.xml.rels><?xml version="1.0" encoding="UTF-8" standalone="yes"?>
<Relationships xmlns="http://schemas.openxmlformats.org/package/2006/relationships"><Relationship Id="rId3" Type="http://schemas.openxmlformats.org/officeDocument/2006/relationships/oleObject" Target="../embeddings/oleObject23.bin"/><Relationship Id="rId2" Type="http://schemas.openxmlformats.org/officeDocument/2006/relationships/slideLayout" Target="../slideLayouts/slideLayout2.xml"/><Relationship Id="rId1" Type="http://schemas.openxmlformats.org/officeDocument/2006/relationships/vmlDrawing" Target="../drawings/vmlDrawing7.vml"/><Relationship Id="rId4" Type="http://schemas.openxmlformats.org/officeDocument/2006/relationships/image" Target="../media/image14.wmf"/></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8" Type="http://schemas.openxmlformats.org/officeDocument/2006/relationships/image" Target="../media/image17.wmf"/><Relationship Id="rId3" Type="http://schemas.openxmlformats.org/officeDocument/2006/relationships/oleObject" Target="../embeddings/oleObject24.bin"/><Relationship Id="rId7" Type="http://schemas.openxmlformats.org/officeDocument/2006/relationships/oleObject" Target="../embeddings/oleObject26.bin"/><Relationship Id="rId2" Type="http://schemas.openxmlformats.org/officeDocument/2006/relationships/slideLayout" Target="../slideLayouts/slideLayout2.xml"/><Relationship Id="rId1" Type="http://schemas.openxmlformats.org/officeDocument/2006/relationships/vmlDrawing" Target="../drawings/vmlDrawing8.vml"/><Relationship Id="rId6" Type="http://schemas.openxmlformats.org/officeDocument/2006/relationships/image" Target="../media/image16.wmf"/><Relationship Id="rId5" Type="http://schemas.openxmlformats.org/officeDocument/2006/relationships/oleObject" Target="../embeddings/oleObject25.bin"/><Relationship Id="rId4" Type="http://schemas.openxmlformats.org/officeDocument/2006/relationships/image" Target="../media/image15.wmf"/><Relationship Id="rId9" Type="http://schemas.openxmlformats.org/officeDocument/2006/relationships/image" Target="../media/image18.gif"/></Relationships>
</file>

<file path=ppt/slides/_rels/slide16.xml.rels><?xml version="1.0" encoding="UTF-8" standalone="yes"?>
<Relationships xmlns="http://schemas.openxmlformats.org/package/2006/relationships"><Relationship Id="rId3" Type="http://schemas.openxmlformats.org/officeDocument/2006/relationships/oleObject" Target="../embeddings/oleObject27.bin"/><Relationship Id="rId2" Type="http://schemas.openxmlformats.org/officeDocument/2006/relationships/slideLayout" Target="../slideLayouts/slideLayout2.xml"/><Relationship Id="rId1" Type="http://schemas.openxmlformats.org/officeDocument/2006/relationships/vmlDrawing" Target="../drawings/vmlDrawing9.vml"/><Relationship Id="rId4" Type="http://schemas.openxmlformats.org/officeDocument/2006/relationships/image" Target="../media/image19.wmf"/></Relationships>
</file>

<file path=ppt/slides/_rels/slide17.xml.rels><?xml version="1.0" encoding="UTF-8" standalone="yes"?>
<Relationships xmlns="http://schemas.openxmlformats.org/package/2006/relationships"><Relationship Id="rId2" Type="http://schemas.openxmlformats.org/officeDocument/2006/relationships/image" Target="../media/image20.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oleObject" Target="../embeddings/oleObject28.bin"/><Relationship Id="rId2" Type="http://schemas.openxmlformats.org/officeDocument/2006/relationships/slideLayout" Target="../slideLayouts/slideLayout2.xml"/><Relationship Id="rId1" Type="http://schemas.openxmlformats.org/officeDocument/2006/relationships/vmlDrawing" Target="../drawings/vmlDrawing10.vml"/><Relationship Id="rId4" Type="http://schemas.openxmlformats.org/officeDocument/2006/relationships/image" Target="../media/image21.wmf"/></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22.emf"/><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7.xml"/><Relationship Id="rId1" Type="http://schemas.openxmlformats.org/officeDocument/2006/relationships/vmlDrawing" Target="../drawings/vmlDrawing11.vml"/><Relationship Id="rId5" Type="http://schemas.openxmlformats.org/officeDocument/2006/relationships/image" Target="../media/image23.wmf"/><Relationship Id="rId4" Type="http://schemas.openxmlformats.org/officeDocument/2006/relationships/oleObject" Target="../embeddings/oleObject29.bin"/></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24.emf"/><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oleObject" Target="../embeddings/oleObject30.bin"/><Relationship Id="rId2" Type="http://schemas.openxmlformats.org/officeDocument/2006/relationships/slideLayout" Target="../slideLayouts/slideLayout2.xml"/><Relationship Id="rId1" Type="http://schemas.openxmlformats.org/officeDocument/2006/relationships/vmlDrawing" Target="../drawings/vmlDrawing12.vml"/><Relationship Id="rId6" Type="http://schemas.openxmlformats.org/officeDocument/2006/relationships/image" Target="../media/image25.wmf"/><Relationship Id="rId5" Type="http://schemas.openxmlformats.org/officeDocument/2006/relationships/oleObject" Target="../embeddings/oleObject31.bin"/><Relationship Id="rId4" Type="http://schemas.openxmlformats.org/officeDocument/2006/relationships/image" Target="../media/image21.wmf"/></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oleObject" Target="../embeddings/oleObject32.bin"/><Relationship Id="rId2" Type="http://schemas.openxmlformats.org/officeDocument/2006/relationships/slideLayout" Target="../slideLayouts/slideLayout2.xml"/><Relationship Id="rId1" Type="http://schemas.openxmlformats.org/officeDocument/2006/relationships/vmlDrawing" Target="../drawings/vmlDrawing13.vml"/><Relationship Id="rId4" Type="http://schemas.openxmlformats.org/officeDocument/2006/relationships/image" Target="../media/image26.wmf"/></Relationships>
</file>

<file path=ppt/slides/_rels/slide31.xml.rels><?xml version="1.0" encoding="UTF-8" standalone="yes"?>
<Relationships xmlns="http://schemas.openxmlformats.org/package/2006/relationships"><Relationship Id="rId8" Type="http://schemas.openxmlformats.org/officeDocument/2006/relationships/image" Target="../media/image29.wmf"/><Relationship Id="rId3" Type="http://schemas.openxmlformats.org/officeDocument/2006/relationships/oleObject" Target="../embeddings/oleObject33.bin"/><Relationship Id="rId7" Type="http://schemas.openxmlformats.org/officeDocument/2006/relationships/oleObject" Target="../embeddings/oleObject35.bin"/><Relationship Id="rId2" Type="http://schemas.openxmlformats.org/officeDocument/2006/relationships/slideLayout" Target="../slideLayouts/slideLayout2.xml"/><Relationship Id="rId1" Type="http://schemas.openxmlformats.org/officeDocument/2006/relationships/vmlDrawing" Target="../drawings/vmlDrawing14.vml"/><Relationship Id="rId6" Type="http://schemas.openxmlformats.org/officeDocument/2006/relationships/image" Target="../media/image28.wmf"/><Relationship Id="rId5" Type="http://schemas.openxmlformats.org/officeDocument/2006/relationships/oleObject" Target="../embeddings/oleObject34.bin"/><Relationship Id="rId4" Type="http://schemas.openxmlformats.org/officeDocument/2006/relationships/image" Target="../media/image27.wmf"/></Relationships>
</file>

<file path=ppt/slides/_rels/slide32.xml.rels><?xml version="1.0" encoding="UTF-8" standalone="yes"?>
<Relationships xmlns="http://schemas.openxmlformats.org/package/2006/relationships"><Relationship Id="rId3" Type="http://schemas.openxmlformats.org/officeDocument/2006/relationships/oleObject" Target="../embeddings/oleObject36.bin"/><Relationship Id="rId2" Type="http://schemas.openxmlformats.org/officeDocument/2006/relationships/slideLayout" Target="../slideLayouts/slideLayout2.xml"/><Relationship Id="rId1" Type="http://schemas.openxmlformats.org/officeDocument/2006/relationships/vmlDrawing" Target="../drawings/vmlDrawing15.vml"/><Relationship Id="rId4" Type="http://schemas.openxmlformats.org/officeDocument/2006/relationships/image" Target="../media/image30.wmf"/></Relationships>
</file>

<file path=ppt/slides/_rels/slide3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vmlDrawing" Target="../drawings/vmlDrawing16.vml"/><Relationship Id="rId5" Type="http://schemas.openxmlformats.org/officeDocument/2006/relationships/image" Target="../media/image31.wmf"/><Relationship Id="rId4" Type="http://schemas.openxmlformats.org/officeDocument/2006/relationships/oleObject" Target="../embeddings/oleObject37.bin"/></Relationships>
</file>

<file path=ppt/slides/_rels/slide3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2.xml"/><Relationship Id="rId1" Type="http://schemas.openxmlformats.org/officeDocument/2006/relationships/vmlDrawing" Target="../drawings/vmlDrawing17.vml"/><Relationship Id="rId5" Type="http://schemas.openxmlformats.org/officeDocument/2006/relationships/image" Target="../media/image31.wmf"/><Relationship Id="rId4" Type="http://schemas.openxmlformats.org/officeDocument/2006/relationships/oleObject" Target="../embeddings/oleObject38.bin"/></Relationships>
</file>

<file path=ppt/slides/_rels/slide3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12.xml"/><Relationship Id="rId1" Type="http://schemas.openxmlformats.org/officeDocument/2006/relationships/vmlDrawing" Target="../drawings/vmlDrawing18.vml"/><Relationship Id="rId5" Type="http://schemas.openxmlformats.org/officeDocument/2006/relationships/image" Target="../media/image32.wmf"/><Relationship Id="rId4" Type="http://schemas.openxmlformats.org/officeDocument/2006/relationships/oleObject" Target="../embeddings/oleObject39.bin"/></Relationships>
</file>

<file path=ppt/slides/_rels/slide36.xml.rels><?xml version="1.0" encoding="UTF-8" standalone="yes"?>
<Relationships xmlns="http://schemas.openxmlformats.org/package/2006/relationships"><Relationship Id="rId3" Type="http://schemas.openxmlformats.org/officeDocument/2006/relationships/oleObject" Target="../embeddings/oleObject40.bin"/><Relationship Id="rId2" Type="http://schemas.openxmlformats.org/officeDocument/2006/relationships/slideLayout" Target="../slideLayouts/slideLayout2.xml"/><Relationship Id="rId1" Type="http://schemas.openxmlformats.org/officeDocument/2006/relationships/vmlDrawing" Target="../drawings/vmlDrawing19.vml"/><Relationship Id="rId5" Type="http://schemas.openxmlformats.org/officeDocument/2006/relationships/image" Target="../media/image34.png"/><Relationship Id="rId4" Type="http://schemas.openxmlformats.org/officeDocument/2006/relationships/image" Target="../media/image33.wmf"/></Relationships>
</file>

<file path=ppt/slides/_rels/slide37.xml.rels><?xml version="1.0" encoding="UTF-8" standalone="yes"?>
<Relationships xmlns="http://schemas.openxmlformats.org/package/2006/relationships"><Relationship Id="rId3" Type="http://schemas.openxmlformats.org/officeDocument/2006/relationships/oleObject" Target="../embeddings/oleObject41.bin"/><Relationship Id="rId2" Type="http://schemas.openxmlformats.org/officeDocument/2006/relationships/slideLayout" Target="../slideLayouts/slideLayout2.xml"/><Relationship Id="rId1" Type="http://schemas.openxmlformats.org/officeDocument/2006/relationships/vmlDrawing" Target="../drawings/vmlDrawing20.vml"/><Relationship Id="rId4" Type="http://schemas.openxmlformats.org/officeDocument/2006/relationships/image" Target="../media/image35.wmf"/></Relationships>
</file>

<file path=ppt/slides/_rels/slide38.xml.rels><?xml version="1.0" encoding="UTF-8" standalone="yes"?>
<Relationships xmlns="http://schemas.openxmlformats.org/package/2006/relationships"><Relationship Id="rId3" Type="http://schemas.openxmlformats.org/officeDocument/2006/relationships/oleObject" Target="../embeddings/oleObject42.bin"/><Relationship Id="rId2" Type="http://schemas.openxmlformats.org/officeDocument/2006/relationships/slideLayout" Target="../slideLayouts/slideLayout2.xml"/><Relationship Id="rId1" Type="http://schemas.openxmlformats.org/officeDocument/2006/relationships/vmlDrawing" Target="../drawings/vmlDrawing21.vml"/><Relationship Id="rId4" Type="http://schemas.openxmlformats.org/officeDocument/2006/relationships/image" Target="../media/image21.wmf"/></Relationships>
</file>

<file path=ppt/slides/_rels/slide39.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12.xml"/><Relationship Id="rId1" Type="http://schemas.openxmlformats.org/officeDocument/2006/relationships/vmlDrawing" Target="../drawings/vmlDrawing22.vml"/><Relationship Id="rId6" Type="http://schemas.openxmlformats.org/officeDocument/2006/relationships/image" Target="../media/image37.png"/><Relationship Id="rId5" Type="http://schemas.openxmlformats.org/officeDocument/2006/relationships/image" Target="../media/image36.wmf"/><Relationship Id="rId4" Type="http://schemas.openxmlformats.org/officeDocument/2006/relationships/oleObject" Target="../embeddings/oleObject43.bin"/></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38.png"/><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image" Target="../media/image40.png"/><Relationship Id="rId2" Type="http://schemas.openxmlformats.org/officeDocument/2006/relationships/slideLayout" Target="../slideLayouts/slideLayout7.xml"/><Relationship Id="rId1" Type="http://schemas.openxmlformats.org/officeDocument/2006/relationships/vmlDrawing" Target="../drawings/vmlDrawing23.vml"/><Relationship Id="rId5" Type="http://schemas.openxmlformats.org/officeDocument/2006/relationships/image" Target="../media/image39.wmf"/><Relationship Id="rId4" Type="http://schemas.openxmlformats.org/officeDocument/2006/relationships/oleObject" Target="../embeddings/oleObject44.bin"/></Relationships>
</file>

<file path=ppt/slides/_rels/slide42.xml.rels><?xml version="1.0" encoding="UTF-8" standalone="yes"?>
<Relationships xmlns="http://schemas.openxmlformats.org/package/2006/relationships"><Relationship Id="rId3" Type="http://schemas.openxmlformats.org/officeDocument/2006/relationships/image" Target="../media/image42.png"/><Relationship Id="rId2" Type="http://schemas.openxmlformats.org/officeDocument/2006/relationships/slideLayout" Target="../slideLayouts/slideLayout7.xml"/><Relationship Id="rId1" Type="http://schemas.openxmlformats.org/officeDocument/2006/relationships/vmlDrawing" Target="../drawings/vmlDrawing24.vml"/><Relationship Id="rId5" Type="http://schemas.openxmlformats.org/officeDocument/2006/relationships/image" Target="../media/image41.wmf"/><Relationship Id="rId4" Type="http://schemas.openxmlformats.org/officeDocument/2006/relationships/oleObject" Target="../embeddings/oleObject45.bin"/></Relationships>
</file>

<file path=ppt/slides/_rels/slide43.xml.rels><?xml version="1.0" encoding="UTF-8" standalone="yes"?>
<Relationships xmlns="http://schemas.openxmlformats.org/package/2006/relationships"><Relationship Id="rId3" Type="http://schemas.openxmlformats.org/officeDocument/2006/relationships/image" Target="../media/image43.png"/><Relationship Id="rId2" Type="http://schemas.openxmlformats.org/officeDocument/2006/relationships/slideLayout" Target="../slideLayouts/slideLayout7.xml"/><Relationship Id="rId1" Type="http://schemas.openxmlformats.org/officeDocument/2006/relationships/vmlDrawing" Target="../drawings/vmlDrawing25.vml"/><Relationship Id="rId5" Type="http://schemas.openxmlformats.org/officeDocument/2006/relationships/image" Target="../media/image41.wmf"/><Relationship Id="rId4" Type="http://schemas.openxmlformats.org/officeDocument/2006/relationships/oleObject" Target="../embeddings/oleObject46.bin"/></Relationships>
</file>

<file path=ppt/slides/_rels/slide44.xml.rels><?xml version="1.0" encoding="UTF-8" standalone="yes"?>
<Relationships xmlns="http://schemas.openxmlformats.org/package/2006/relationships"><Relationship Id="rId3" Type="http://schemas.openxmlformats.org/officeDocument/2006/relationships/image" Target="../media/image45.png"/><Relationship Id="rId2" Type="http://schemas.openxmlformats.org/officeDocument/2006/relationships/slideLayout" Target="../slideLayouts/slideLayout7.xml"/><Relationship Id="rId1" Type="http://schemas.openxmlformats.org/officeDocument/2006/relationships/vmlDrawing" Target="../drawings/vmlDrawing26.vml"/><Relationship Id="rId5" Type="http://schemas.openxmlformats.org/officeDocument/2006/relationships/image" Target="../media/image44.wmf"/><Relationship Id="rId4" Type="http://schemas.openxmlformats.org/officeDocument/2006/relationships/oleObject" Target="../embeddings/oleObject47.bin"/></Relationships>
</file>

<file path=ppt/slides/_rels/slide45.xml.rels><?xml version="1.0" encoding="UTF-8" standalone="yes"?>
<Relationships xmlns="http://schemas.openxmlformats.org/package/2006/relationships"><Relationship Id="rId3" Type="http://schemas.openxmlformats.org/officeDocument/2006/relationships/image" Target="../media/image38.png"/><Relationship Id="rId2" Type="http://schemas.openxmlformats.org/officeDocument/2006/relationships/slideLayout" Target="../slideLayouts/slideLayout2.xml"/><Relationship Id="rId1" Type="http://schemas.openxmlformats.org/officeDocument/2006/relationships/vmlDrawing" Target="../drawings/vmlDrawing27.vml"/><Relationship Id="rId5" Type="http://schemas.openxmlformats.org/officeDocument/2006/relationships/image" Target="../media/image41.wmf"/><Relationship Id="rId4" Type="http://schemas.openxmlformats.org/officeDocument/2006/relationships/oleObject" Target="../embeddings/oleObject48.bin"/></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2.emf"/><Relationship Id="rId4" Type="http://schemas.openxmlformats.org/officeDocument/2006/relationships/image" Target="../media/image1.wmf"/></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8" Type="http://schemas.openxmlformats.org/officeDocument/2006/relationships/image" Target="../media/image5.wmf"/><Relationship Id="rId3" Type="http://schemas.openxmlformats.org/officeDocument/2006/relationships/oleObject" Target="../embeddings/oleObject2.bin"/><Relationship Id="rId7" Type="http://schemas.openxmlformats.org/officeDocument/2006/relationships/oleObject" Target="../embeddings/oleObject4.bin"/><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image" Target="../media/image4.wmf"/><Relationship Id="rId5" Type="http://schemas.openxmlformats.org/officeDocument/2006/relationships/oleObject" Target="../embeddings/oleObject3.bin"/><Relationship Id="rId10" Type="http://schemas.openxmlformats.org/officeDocument/2006/relationships/image" Target="../media/image1.wmf"/><Relationship Id="rId4" Type="http://schemas.openxmlformats.org/officeDocument/2006/relationships/image" Target="../media/image3.wmf"/><Relationship Id="rId9" Type="http://schemas.openxmlformats.org/officeDocument/2006/relationships/oleObject" Target="../embeddings/oleObject5.bin"/></Relationships>
</file>

<file path=ppt/slides/_rels/slide8.xml.rels><?xml version="1.0" encoding="UTF-8" standalone="yes"?>
<Relationships xmlns="http://schemas.openxmlformats.org/package/2006/relationships"><Relationship Id="rId8" Type="http://schemas.openxmlformats.org/officeDocument/2006/relationships/image" Target="../media/image6.wmf"/><Relationship Id="rId13" Type="http://schemas.openxmlformats.org/officeDocument/2006/relationships/oleObject" Target="../embeddings/oleObject11.bin"/><Relationship Id="rId3" Type="http://schemas.openxmlformats.org/officeDocument/2006/relationships/oleObject" Target="../embeddings/oleObject6.bin"/><Relationship Id="rId7" Type="http://schemas.openxmlformats.org/officeDocument/2006/relationships/oleObject" Target="../embeddings/oleObject8.bin"/><Relationship Id="rId12" Type="http://schemas.openxmlformats.org/officeDocument/2006/relationships/image" Target="../media/image8.wmf"/><Relationship Id="rId2" Type="http://schemas.openxmlformats.org/officeDocument/2006/relationships/slideLayout" Target="../slideLayouts/slideLayout2.xml"/><Relationship Id="rId16" Type="http://schemas.openxmlformats.org/officeDocument/2006/relationships/image" Target="../media/image10.wmf"/><Relationship Id="rId1" Type="http://schemas.openxmlformats.org/officeDocument/2006/relationships/vmlDrawing" Target="../drawings/vmlDrawing3.vml"/><Relationship Id="rId6" Type="http://schemas.openxmlformats.org/officeDocument/2006/relationships/image" Target="../media/image4.wmf"/><Relationship Id="rId11" Type="http://schemas.openxmlformats.org/officeDocument/2006/relationships/oleObject" Target="../embeddings/oleObject10.bin"/><Relationship Id="rId5" Type="http://schemas.openxmlformats.org/officeDocument/2006/relationships/oleObject" Target="../embeddings/oleObject7.bin"/><Relationship Id="rId15" Type="http://schemas.openxmlformats.org/officeDocument/2006/relationships/oleObject" Target="../embeddings/oleObject12.bin"/><Relationship Id="rId10" Type="http://schemas.openxmlformats.org/officeDocument/2006/relationships/image" Target="../media/image7.wmf"/><Relationship Id="rId4" Type="http://schemas.openxmlformats.org/officeDocument/2006/relationships/image" Target="../media/image3.wmf"/><Relationship Id="rId9" Type="http://schemas.openxmlformats.org/officeDocument/2006/relationships/oleObject" Target="../embeddings/oleObject9.bin"/><Relationship Id="rId14" Type="http://schemas.openxmlformats.org/officeDocument/2006/relationships/image" Target="../media/image9.wmf"/></Relationships>
</file>

<file path=ppt/slides/_rels/slide9.xml.rels><?xml version="1.0" encoding="UTF-8" standalone="yes"?>
<Relationships xmlns="http://schemas.openxmlformats.org/package/2006/relationships"><Relationship Id="rId8" Type="http://schemas.openxmlformats.org/officeDocument/2006/relationships/image" Target="../media/image11.wmf"/><Relationship Id="rId13" Type="http://schemas.openxmlformats.org/officeDocument/2006/relationships/oleObject" Target="../embeddings/oleObject18.bin"/><Relationship Id="rId18" Type="http://schemas.openxmlformats.org/officeDocument/2006/relationships/image" Target="../media/image12.wmf"/><Relationship Id="rId3" Type="http://schemas.openxmlformats.org/officeDocument/2006/relationships/oleObject" Target="../embeddings/oleObject13.bin"/><Relationship Id="rId7" Type="http://schemas.openxmlformats.org/officeDocument/2006/relationships/oleObject" Target="../embeddings/oleObject15.bin"/><Relationship Id="rId12" Type="http://schemas.openxmlformats.org/officeDocument/2006/relationships/image" Target="../media/image8.wmf"/><Relationship Id="rId17" Type="http://schemas.openxmlformats.org/officeDocument/2006/relationships/oleObject" Target="../embeddings/oleObject20.bin"/><Relationship Id="rId2" Type="http://schemas.openxmlformats.org/officeDocument/2006/relationships/slideLayout" Target="../slideLayouts/slideLayout2.xml"/><Relationship Id="rId16" Type="http://schemas.openxmlformats.org/officeDocument/2006/relationships/image" Target="../media/image10.wmf"/><Relationship Id="rId1" Type="http://schemas.openxmlformats.org/officeDocument/2006/relationships/vmlDrawing" Target="../drawings/vmlDrawing4.vml"/><Relationship Id="rId6" Type="http://schemas.openxmlformats.org/officeDocument/2006/relationships/image" Target="../media/image4.wmf"/><Relationship Id="rId11" Type="http://schemas.openxmlformats.org/officeDocument/2006/relationships/oleObject" Target="../embeddings/oleObject17.bin"/><Relationship Id="rId5" Type="http://schemas.openxmlformats.org/officeDocument/2006/relationships/oleObject" Target="../embeddings/oleObject14.bin"/><Relationship Id="rId15" Type="http://schemas.openxmlformats.org/officeDocument/2006/relationships/oleObject" Target="../embeddings/oleObject19.bin"/><Relationship Id="rId10" Type="http://schemas.openxmlformats.org/officeDocument/2006/relationships/image" Target="../media/image7.wmf"/><Relationship Id="rId4" Type="http://schemas.openxmlformats.org/officeDocument/2006/relationships/image" Target="../media/image3.wmf"/><Relationship Id="rId9" Type="http://schemas.openxmlformats.org/officeDocument/2006/relationships/oleObject" Target="../embeddings/oleObject16.bin"/><Relationship Id="rId14" Type="http://schemas.openxmlformats.org/officeDocument/2006/relationships/image" Target="../media/image9.w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err="1" smtClean="0">
                <a:solidFill>
                  <a:srgbClr val="0000FF"/>
                </a:solidFill>
                <a:latin typeface="Comic Sans MS" pitchFamily="66" charset="0"/>
              </a:rPr>
              <a:t>Bayes</a:t>
            </a:r>
            <a:r>
              <a:rPr lang="en-US" b="1" dirty="0" smtClean="0">
                <a:solidFill>
                  <a:srgbClr val="0000FF"/>
                </a:solidFill>
                <a:latin typeface="Comic Sans MS" pitchFamily="66" charset="0"/>
              </a:rPr>
              <a:t> made simple</a:t>
            </a:r>
            <a:endParaRPr lang="en-GB" b="1" dirty="0">
              <a:solidFill>
                <a:srgbClr val="0000FF"/>
              </a:solidFill>
              <a:latin typeface="Comic Sans MS" pitchFamily="66"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1143000"/>
          </a:xfrm>
        </p:spPr>
        <p:txBody>
          <a:bodyPr/>
          <a:lstStyle/>
          <a:p>
            <a:r>
              <a:rPr lang="en-US" b="0" dirty="0" smtClean="0"/>
              <a:t>Today</a:t>
            </a:r>
            <a:endParaRPr lang="en-GB" b="0" dirty="0"/>
          </a:p>
        </p:txBody>
      </p:sp>
      <p:sp>
        <p:nvSpPr>
          <p:cNvPr id="3" name="Content Placeholder 2"/>
          <p:cNvSpPr>
            <a:spLocks noGrp="1"/>
          </p:cNvSpPr>
          <p:nvPr>
            <p:ph idx="1"/>
          </p:nvPr>
        </p:nvSpPr>
        <p:spPr>
          <a:xfrm>
            <a:off x="457200" y="1143000"/>
            <a:ext cx="8229600" cy="4525963"/>
          </a:xfrm>
        </p:spPr>
        <p:txBody>
          <a:bodyPr>
            <a:noAutofit/>
          </a:bodyPr>
          <a:lstStyle/>
          <a:p>
            <a:pPr marL="0">
              <a:buFont typeface="Wingdings" pitchFamily="2" charset="2"/>
              <a:buChar char="§"/>
            </a:pPr>
            <a:r>
              <a:rPr lang="en-US" sz="2800" dirty="0" smtClean="0">
                <a:cs typeface="Arial" pitchFamily="34" charset="0"/>
              </a:rPr>
              <a:t>Derivation of </a:t>
            </a:r>
            <a:r>
              <a:rPr lang="en-US" sz="2800" dirty="0" err="1" smtClean="0">
                <a:cs typeface="Arial" pitchFamily="34" charset="0"/>
              </a:rPr>
              <a:t>Bayes</a:t>
            </a:r>
            <a:r>
              <a:rPr lang="en-US" sz="2800" dirty="0" smtClean="0">
                <a:cs typeface="Arial" pitchFamily="34" charset="0"/>
              </a:rPr>
              <a:t> Law</a:t>
            </a:r>
          </a:p>
          <a:p>
            <a:pPr marL="0">
              <a:buFont typeface="Wingdings" pitchFamily="2" charset="2"/>
              <a:buChar char="§"/>
            </a:pPr>
            <a:r>
              <a:rPr lang="en-US" sz="2800" dirty="0" smtClean="0">
                <a:cs typeface="Arial" pitchFamily="34" charset="0"/>
              </a:rPr>
              <a:t>Understanding each piece</a:t>
            </a:r>
          </a:p>
          <a:p>
            <a:pPr marL="800100" lvl="2">
              <a:buFont typeface="Wingdings" pitchFamily="2" charset="2"/>
              <a:buChar char="§"/>
            </a:pPr>
            <a:r>
              <a:rPr lang="en-US" sz="2800" dirty="0" smtClean="0">
                <a:cs typeface="Arial" pitchFamily="34" charset="0"/>
              </a:rPr>
              <a:t>P(y|</a:t>
            </a:r>
            <a:r>
              <a:rPr lang="el-GR" sz="2800" dirty="0" smtClean="0">
                <a:cs typeface="Arial" pitchFamily="34" charset="0"/>
              </a:rPr>
              <a:t>θ</a:t>
            </a:r>
            <a:r>
              <a:rPr lang="en-US" sz="2800" dirty="0" smtClean="0">
                <a:cs typeface="Arial" pitchFamily="34" charset="0"/>
              </a:rPr>
              <a:t>)</a:t>
            </a:r>
          </a:p>
          <a:p>
            <a:pPr marL="800100" lvl="2">
              <a:buFont typeface="Wingdings" pitchFamily="2" charset="2"/>
              <a:buChar char="§"/>
            </a:pPr>
            <a:r>
              <a:rPr lang="en-US" sz="2800" dirty="0" smtClean="0">
                <a:cs typeface="Arial" pitchFamily="34" charset="0"/>
              </a:rPr>
              <a:t>P(</a:t>
            </a:r>
            <a:r>
              <a:rPr lang="el-GR" sz="2800" dirty="0" smtClean="0">
                <a:cs typeface="Arial" pitchFamily="34" charset="0"/>
              </a:rPr>
              <a:t>θ</a:t>
            </a:r>
            <a:r>
              <a:rPr lang="en-US" sz="2800" dirty="0" smtClean="0">
                <a:cs typeface="Arial" pitchFamily="34" charset="0"/>
              </a:rPr>
              <a:t>)</a:t>
            </a:r>
          </a:p>
          <a:p>
            <a:pPr marL="800100" lvl="2">
              <a:buFont typeface="Wingdings" pitchFamily="2" charset="2"/>
              <a:buChar char="§"/>
            </a:pPr>
            <a:r>
              <a:rPr lang="en-US" sz="2800" dirty="0" smtClean="0">
                <a:cs typeface="Arial" pitchFamily="34" charset="0"/>
              </a:rPr>
              <a:t>P(y|</a:t>
            </a:r>
            <a:r>
              <a:rPr lang="el-GR" sz="2800" dirty="0" smtClean="0">
                <a:cs typeface="Arial" pitchFamily="34" charset="0"/>
              </a:rPr>
              <a:t>θ</a:t>
            </a:r>
            <a:r>
              <a:rPr lang="en-US" sz="2800" dirty="0" smtClean="0">
                <a:cs typeface="Arial" pitchFamily="34" charset="0"/>
              </a:rPr>
              <a:t>) P(</a:t>
            </a:r>
            <a:r>
              <a:rPr lang="el-GR" sz="2800" dirty="0" smtClean="0">
                <a:cs typeface="Arial" pitchFamily="34" charset="0"/>
              </a:rPr>
              <a:t>θ</a:t>
            </a:r>
            <a:r>
              <a:rPr lang="en-US" sz="2800" dirty="0" smtClean="0">
                <a:cs typeface="Arial" pitchFamily="34" charset="0"/>
              </a:rPr>
              <a:t>)</a:t>
            </a:r>
            <a:endParaRPr lang="en-GB" sz="2800" dirty="0" smtClean="0">
              <a:cs typeface="Arial" pitchFamily="34" charset="0"/>
            </a:endParaRPr>
          </a:p>
          <a:p>
            <a:pPr marL="800100" lvl="2">
              <a:buFont typeface="Wingdings" pitchFamily="2" charset="2"/>
              <a:buChar char="§"/>
            </a:pPr>
            <a:r>
              <a:rPr lang="en-US" sz="2800" dirty="0" smtClean="0">
                <a:cs typeface="Arial" pitchFamily="34" charset="0"/>
              </a:rPr>
              <a:t>P(y)</a:t>
            </a:r>
            <a:endParaRPr lang="en-GB" sz="2800" dirty="0" smtClean="0">
              <a:cs typeface="Arial" pitchFamily="34" charset="0"/>
            </a:endParaRPr>
          </a:p>
          <a:p>
            <a:pPr marL="0">
              <a:buFont typeface="Wingdings" pitchFamily="2" charset="2"/>
              <a:buChar char="§"/>
            </a:pPr>
            <a:r>
              <a:rPr lang="en-US" sz="2800" dirty="0" smtClean="0">
                <a:cs typeface="Arial" pitchFamily="34" charset="0"/>
              </a:rPr>
              <a:t>Putting the pieces together</a:t>
            </a:r>
          </a:p>
          <a:p>
            <a:pPr marL="0">
              <a:buFont typeface="Wingdings" pitchFamily="2" charset="2"/>
              <a:buChar char="§"/>
            </a:pPr>
            <a:r>
              <a:rPr lang="en-US" sz="2800" dirty="0" smtClean="0">
                <a:cs typeface="Arial" pitchFamily="34" charset="0"/>
              </a:rPr>
              <a:t>The relationship between likelihood and </a:t>
            </a:r>
            <a:r>
              <a:rPr lang="en-US" sz="2800" dirty="0" err="1" smtClean="0">
                <a:cs typeface="Arial" pitchFamily="34" charset="0"/>
              </a:rPr>
              <a:t>Bayes</a:t>
            </a:r>
            <a:endParaRPr lang="en-US" sz="2800" dirty="0" smtClean="0">
              <a:cs typeface="Arial" pitchFamily="34" charset="0"/>
            </a:endParaRPr>
          </a:p>
          <a:p>
            <a:pPr marL="0">
              <a:buFont typeface="Wingdings" pitchFamily="2" charset="2"/>
              <a:buChar char="§"/>
            </a:pPr>
            <a:r>
              <a:rPr lang="en-US" sz="2800" dirty="0" smtClean="0">
                <a:cs typeface="Arial" pitchFamily="34" charset="0"/>
              </a:rPr>
              <a:t>Priors and </a:t>
            </a:r>
            <a:r>
              <a:rPr lang="en-US" sz="2800" dirty="0" err="1" smtClean="0">
                <a:cs typeface="Arial" pitchFamily="34" charset="0"/>
              </a:rPr>
              <a:t>conjugacy</a:t>
            </a:r>
            <a:r>
              <a:rPr lang="en-US" sz="2800" dirty="0" smtClean="0">
                <a:cs typeface="Arial" pitchFamily="34" charset="0"/>
              </a:rPr>
              <a:t> (…probably into Thursday)</a:t>
            </a:r>
            <a:endParaRPr lang="en-US" sz="2800" dirty="0" smtClean="0">
              <a:cs typeface="Arial" pitchFamily="34" charset="0"/>
            </a:endParaRPr>
          </a:p>
          <a:p>
            <a:pPr marL="800100" lvl="2">
              <a:buFont typeface="Wingdings" pitchFamily="2" charset="2"/>
              <a:buChar char="§"/>
            </a:pPr>
            <a:endParaRPr lang="en-GB" sz="2800" dirty="0" smtClean="0">
              <a:cs typeface="Arial" pitchFamily="34" charset="0"/>
            </a:endParaRPr>
          </a:p>
          <a:p>
            <a:pPr marL="800100" lvl="2">
              <a:buFont typeface="Wingdings" pitchFamily="2" charset="2"/>
              <a:buChar char="§"/>
            </a:pPr>
            <a:endParaRPr lang="en-GB" sz="2800" dirty="0">
              <a:cs typeface="Arial" pitchFamily="34"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0"/>
            <a:ext cx="8229600" cy="1143000"/>
          </a:xfrm>
        </p:spPr>
        <p:txBody>
          <a:bodyPr/>
          <a:lstStyle/>
          <a:p>
            <a:r>
              <a:rPr lang="en-US" b="0" dirty="0" smtClean="0"/>
              <a:t>Concept of Probability</a:t>
            </a:r>
            <a:endParaRPr lang="en-GB" b="0" dirty="0"/>
          </a:p>
        </p:txBody>
      </p:sp>
      <p:graphicFrame>
        <p:nvGraphicFramePr>
          <p:cNvPr id="6" name="Object 5"/>
          <p:cNvGraphicFramePr>
            <a:graphicFrameLocks noChangeAspect="1"/>
          </p:cNvGraphicFramePr>
          <p:nvPr/>
        </p:nvGraphicFramePr>
        <p:xfrm>
          <a:off x="838200" y="1295400"/>
          <a:ext cx="5627077" cy="762000"/>
        </p:xfrm>
        <a:graphic>
          <a:graphicData uri="http://schemas.openxmlformats.org/presentationml/2006/ole">
            <mc:AlternateContent xmlns:mc="http://schemas.openxmlformats.org/markup-compatibility/2006">
              <mc:Choice xmlns:v="urn:schemas-microsoft-com:vml" Requires="v">
                <p:oleObj spid="_x0000_s6156" name="Equation" r:id="rId3" imgW="3657600" imgH="495000" progId="Equation.3">
                  <p:embed/>
                </p:oleObj>
              </mc:Choice>
              <mc:Fallback>
                <p:oleObj name="Equation" r:id="rId3" imgW="3657600" imgH="495000" progId="Equation.3">
                  <p:embed/>
                  <p:pic>
                    <p:nvPicPr>
                      <p:cNvPr id="0"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38200" y="1295400"/>
                        <a:ext cx="5627077" cy="7620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0" name="Freeform 9"/>
          <p:cNvSpPr/>
          <p:nvPr/>
        </p:nvSpPr>
        <p:spPr>
          <a:xfrm>
            <a:off x="1828800" y="2209800"/>
            <a:ext cx="4616970" cy="3463929"/>
          </a:xfrm>
          <a:custGeom>
            <a:avLst/>
            <a:gdLst>
              <a:gd name="connsiteX0" fmla="*/ 2038662 w 4616970"/>
              <a:gd name="connsiteY0" fmla="*/ 306748 h 3463929"/>
              <a:gd name="connsiteX1" fmla="*/ 2038662 w 4616970"/>
              <a:gd name="connsiteY1" fmla="*/ 306748 h 3463929"/>
              <a:gd name="connsiteX2" fmla="*/ 1888761 w 4616970"/>
              <a:gd name="connsiteY2" fmla="*/ 276767 h 3463929"/>
              <a:gd name="connsiteX3" fmla="*/ 1828800 w 4616970"/>
              <a:gd name="connsiteY3" fmla="*/ 246787 h 3463929"/>
              <a:gd name="connsiteX4" fmla="*/ 1783829 w 4616970"/>
              <a:gd name="connsiteY4" fmla="*/ 231797 h 3463929"/>
              <a:gd name="connsiteX5" fmla="*/ 1708879 w 4616970"/>
              <a:gd name="connsiteY5" fmla="*/ 201817 h 3463929"/>
              <a:gd name="connsiteX6" fmla="*/ 1663908 w 4616970"/>
              <a:gd name="connsiteY6" fmla="*/ 156846 h 3463929"/>
              <a:gd name="connsiteX7" fmla="*/ 1558977 w 4616970"/>
              <a:gd name="connsiteY7" fmla="*/ 96886 h 3463929"/>
              <a:gd name="connsiteX8" fmla="*/ 1424066 w 4616970"/>
              <a:gd name="connsiteY8" fmla="*/ 21935 h 3463929"/>
              <a:gd name="connsiteX9" fmla="*/ 1004341 w 4616970"/>
              <a:gd name="connsiteY9" fmla="*/ 81895 h 3463929"/>
              <a:gd name="connsiteX10" fmla="*/ 869429 w 4616970"/>
              <a:gd name="connsiteY10" fmla="*/ 111876 h 3463929"/>
              <a:gd name="connsiteX11" fmla="*/ 779489 w 4616970"/>
              <a:gd name="connsiteY11" fmla="*/ 141856 h 3463929"/>
              <a:gd name="connsiteX12" fmla="*/ 719528 w 4616970"/>
              <a:gd name="connsiteY12" fmla="*/ 201817 h 3463929"/>
              <a:gd name="connsiteX13" fmla="*/ 674557 w 4616970"/>
              <a:gd name="connsiteY13" fmla="*/ 246787 h 3463929"/>
              <a:gd name="connsiteX14" fmla="*/ 614597 w 4616970"/>
              <a:gd name="connsiteY14" fmla="*/ 441659 h 3463929"/>
              <a:gd name="connsiteX15" fmla="*/ 554636 w 4616970"/>
              <a:gd name="connsiteY15" fmla="*/ 756453 h 3463929"/>
              <a:gd name="connsiteX16" fmla="*/ 419725 w 4616970"/>
              <a:gd name="connsiteY16" fmla="*/ 816413 h 3463929"/>
              <a:gd name="connsiteX17" fmla="*/ 329784 w 4616970"/>
              <a:gd name="connsiteY17" fmla="*/ 846394 h 3463929"/>
              <a:gd name="connsiteX18" fmla="*/ 224852 w 4616970"/>
              <a:gd name="connsiteY18" fmla="*/ 906354 h 3463929"/>
              <a:gd name="connsiteX19" fmla="*/ 89941 w 4616970"/>
              <a:gd name="connsiteY19" fmla="*/ 966315 h 3463929"/>
              <a:gd name="connsiteX20" fmla="*/ 44970 w 4616970"/>
              <a:gd name="connsiteY20" fmla="*/ 996295 h 3463929"/>
              <a:gd name="connsiteX21" fmla="*/ 0 w 4616970"/>
              <a:gd name="connsiteY21" fmla="*/ 1146197 h 3463929"/>
              <a:gd name="connsiteX22" fmla="*/ 14990 w 4616970"/>
              <a:gd name="connsiteY22" fmla="*/ 1535941 h 3463929"/>
              <a:gd name="connsiteX23" fmla="*/ 29980 w 4616970"/>
              <a:gd name="connsiteY23" fmla="*/ 1580912 h 3463929"/>
              <a:gd name="connsiteX24" fmla="*/ 44970 w 4616970"/>
              <a:gd name="connsiteY24" fmla="*/ 1640872 h 3463929"/>
              <a:gd name="connsiteX25" fmla="*/ 89941 w 4616970"/>
              <a:gd name="connsiteY25" fmla="*/ 1775784 h 3463929"/>
              <a:gd name="connsiteX26" fmla="*/ 104931 w 4616970"/>
              <a:gd name="connsiteY26" fmla="*/ 1925686 h 3463929"/>
              <a:gd name="connsiteX27" fmla="*/ 119921 w 4616970"/>
              <a:gd name="connsiteY27" fmla="*/ 2240479 h 3463929"/>
              <a:gd name="connsiteX28" fmla="*/ 239843 w 4616970"/>
              <a:gd name="connsiteY28" fmla="*/ 2465331 h 3463929"/>
              <a:gd name="connsiteX29" fmla="*/ 269823 w 4616970"/>
              <a:gd name="connsiteY29" fmla="*/ 2495312 h 3463929"/>
              <a:gd name="connsiteX30" fmla="*/ 314793 w 4616970"/>
              <a:gd name="connsiteY30" fmla="*/ 2585253 h 3463929"/>
              <a:gd name="connsiteX31" fmla="*/ 359764 w 4616970"/>
              <a:gd name="connsiteY31" fmla="*/ 2630223 h 3463929"/>
              <a:gd name="connsiteX32" fmla="*/ 419725 w 4616970"/>
              <a:gd name="connsiteY32" fmla="*/ 2645213 h 3463929"/>
              <a:gd name="connsiteX33" fmla="*/ 494675 w 4616970"/>
              <a:gd name="connsiteY33" fmla="*/ 2750145 h 3463929"/>
              <a:gd name="connsiteX34" fmla="*/ 569626 w 4616970"/>
              <a:gd name="connsiteY34" fmla="*/ 2765135 h 3463929"/>
              <a:gd name="connsiteX35" fmla="*/ 689548 w 4616970"/>
              <a:gd name="connsiteY35" fmla="*/ 2855076 h 3463929"/>
              <a:gd name="connsiteX36" fmla="*/ 734518 w 4616970"/>
              <a:gd name="connsiteY36" fmla="*/ 2900046 h 3463929"/>
              <a:gd name="connsiteX37" fmla="*/ 884420 w 4616970"/>
              <a:gd name="connsiteY37" fmla="*/ 3004977 h 3463929"/>
              <a:gd name="connsiteX38" fmla="*/ 914400 w 4616970"/>
              <a:gd name="connsiteY38" fmla="*/ 3034958 h 3463929"/>
              <a:gd name="connsiteX39" fmla="*/ 1004341 w 4616970"/>
              <a:gd name="connsiteY39" fmla="*/ 3064938 h 3463929"/>
              <a:gd name="connsiteX40" fmla="*/ 1184223 w 4616970"/>
              <a:gd name="connsiteY40" fmla="*/ 3169869 h 3463929"/>
              <a:gd name="connsiteX41" fmla="*/ 1274164 w 4616970"/>
              <a:gd name="connsiteY41" fmla="*/ 3244820 h 3463929"/>
              <a:gd name="connsiteX42" fmla="*/ 1409075 w 4616970"/>
              <a:gd name="connsiteY42" fmla="*/ 3289790 h 3463929"/>
              <a:gd name="connsiteX43" fmla="*/ 1469036 w 4616970"/>
              <a:gd name="connsiteY43" fmla="*/ 3319771 h 3463929"/>
              <a:gd name="connsiteX44" fmla="*/ 1514007 w 4616970"/>
              <a:gd name="connsiteY44" fmla="*/ 3334761 h 3463929"/>
              <a:gd name="connsiteX45" fmla="*/ 1663908 w 4616970"/>
              <a:gd name="connsiteY45" fmla="*/ 3409712 h 3463929"/>
              <a:gd name="connsiteX46" fmla="*/ 1948721 w 4616970"/>
              <a:gd name="connsiteY46" fmla="*/ 3424702 h 3463929"/>
              <a:gd name="connsiteX47" fmla="*/ 2608289 w 4616970"/>
              <a:gd name="connsiteY47" fmla="*/ 3424702 h 3463929"/>
              <a:gd name="connsiteX48" fmla="*/ 2653259 w 4616970"/>
              <a:gd name="connsiteY48" fmla="*/ 3409712 h 3463929"/>
              <a:gd name="connsiteX49" fmla="*/ 3267856 w 4616970"/>
              <a:gd name="connsiteY49" fmla="*/ 3394722 h 3463929"/>
              <a:gd name="connsiteX50" fmla="*/ 3342807 w 4616970"/>
              <a:gd name="connsiteY50" fmla="*/ 3379731 h 3463929"/>
              <a:gd name="connsiteX51" fmla="*/ 3462728 w 4616970"/>
              <a:gd name="connsiteY51" fmla="*/ 3364741 h 3463929"/>
              <a:gd name="connsiteX52" fmla="*/ 3582649 w 4616970"/>
              <a:gd name="connsiteY52" fmla="*/ 3304781 h 3463929"/>
              <a:gd name="connsiteX53" fmla="*/ 3657600 w 4616970"/>
              <a:gd name="connsiteY53" fmla="*/ 3274800 h 3463929"/>
              <a:gd name="connsiteX54" fmla="*/ 3777521 w 4616970"/>
              <a:gd name="connsiteY54" fmla="*/ 3184859 h 3463929"/>
              <a:gd name="connsiteX55" fmla="*/ 3822492 w 4616970"/>
              <a:gd name="connsiteY55" fmla="*/ 3139889 h 3463929"/>
              <a:gd name="connsiteX56" fmla="*/ 3882452 w 4616970"/>
              <a:gd name="connsiteY56" fmla="*/ 3094918 h 3463929"/>
              <a:gd name="connsiteX57" fmla="*/ 3972393 w 4616970"/>
              <a:gd name="connsiteY57" fmla="*/ 3019967 h 3463929"/>
              <a:gd name="connsiteX58" fmla="*/ 4047344 w 4616970"/>
              <a:gd name="connsiteY58" fmla="*/ 2930027 h 3463929"/>
              <a:gd name="connsiteX59" fmla="*/ 4062334 w 4616970"/>
              <a:gd name="connsiteY59" fmla="*/ 2885056 h 3463929"/>
              <a:gd name="connsiteX60" fmla="*/ 4167266 w 4616970"/>
              <a:gd name="connsiteY60" fmla="*/ 2795115 h 3463929"/>
              <a:gd name="connsiteX61" fmla="*/ 4197246 w 4616970"/>
              <a:gd name="connsiteY61" fmla="*/ 2735154 h 3463929"/>
              <a:gd name="connsiteX62" fmla="*/ 4272197 w 4616970"/>
              <a:gd name="connsiteY62" fmla="*/ 2615233 h 3463929"/>
              <a:gd name="connsiteX63" fmla="*/ 4332157 w 4616970"/>
              <a:gd name="connsiteY63" fmla="*/ 2495312 h 3463929"/>
              <a:gd name="connsiteX64" fmla="*/ 4347148 w 4616970"/>
              <a:gd name="connsiteY64" fmla="*/ 2450341 h 3463929"/>
              <a:gd name="connsiteX65" fmla="*/ 4377128 w 4616970"/>
              <a:gd name="connsiteY65" fmla="*/ 2375390 h 3463929"/>
              <a:gd name="connsiteX66" fmla="*/ 4482059 w 4616970"/>
              <a:gd name="connsiteY66" fmla="*/ 2225489 h 3463929"/>
              <a:gd name="connsiteX67" fmla="*/ 4542020 w 4616970"/>
              <a:gd name="connsiteY67" fmla="*/ 2090577 h 3463929"/>
              <a:gd name="connsiteX68" fmla="*/ 4586990 w 4616970"/>
              <a:gd name="connsiteY68" fmla="*/ 1985646 h 3463929"/>
              <a:gd name="connsiteX69" fmla="*/ 4616970 w 4616970"/>
              <a:gd name="connsiteY69" fmla="*/ 1925686 h 3463929"/>
              <a:gd name="connsiteX70" fmla="*/ 4601980 w 4616970"/>
              <a:gd name="connsiteY70" fmla="*/ 1640872 h 3463929"/>
              <a:gd name="connsiteX71" fmla="*/ 4586990 w 4616970"/>
              <a:gd name="connsiteY71" fmla="*/ 1595902 h 3463929"/>
              <a:gd name="connsiteX72" fmla="*/ 4572000 w 4616970"/>
              <a:gd name="connsiteY72" fmla="*/ 1520951 h 3463929"/>
              <a:gd name="connsiteX73" fmla="*/ 4542020 w 4616970"/>
              <a:gd name="connsiteY73" fmla="*/ 1026276 h 3463929"/>
              <a:gd name="connsiteX74" fmla="*/ 4557010 w 4616970"/>
              <a:gd name="connsiteY74" fmla="*/ 786433 h 3463929"/>
              <a:gd name="connsiteX75" fmla="*/ 4542020 w 4616970"/>
              <a:gd name="connsiteY75" fmla="*/ 501620 h 3463929"/>
              <a:gd name="connsiteX76" fmla="*/ 4527029 w 4616970"/>
              <a:gd name="connsiteY76" fmla="*/ 441659 h 3463929"/>
              <a:gd name="connsiteX77" fmla="*/ 4287187 w 4616970"/>
              <a:gd name="connsiteY77" fmla="*/ 231797 h 3463929"/>
              <a:gd name="connsiteX78" fmla="*/ 4182256 w 4616970"/>
              <a:gd name="connsiteY78" fmla="*/ 171836 h 3463929"/>
              <a:gd name="connsiteX79" fmla="*/ 4002374 w 4616970"/>
              <a:gd name="connsiteY79" fmla="*/ 81895 h 3463929"/>
              <a:gd name="connsiteX80" fmla="*/ 3942413 w 4616970"/>
              <a:gd name="connsiteY80" fmla="*/ 36925 h 3463929"/>
              <a:gd name="connsiteX81" fmla="*/ 3852472 w 4616970"/>
              <a:gd name="connsiteY81" fmla="*/ 6945 h 3463929"/>
              <a:gd name="connsiteX82" fmla="*/ 3043003 w 4616970"/>
              <a:gd name="connsiteY82" fmla="*/ 21935 h 3463929"/>
              <a:gd name="connsiteX83" fmla="*/ 2998033 w 4616970"/>
              <a:gd name="connsiteY83" fmla="*/ 6945 h 3463929"/>
              <a:gd name="connsiteX84" fmla="*/ 2863121 w 4616970"/>
              <a:gd name="connsiteY84" fmla="*/ 21935 h 3463929"/>
              <a:gd name="connsiteX85" fmla="*/ 2683239 w 4616970"/>
              <a:gd name="connsiteY85" fmla="*/ 36925 h 3463929"/>
              <a:gd name="connsiteX86" fmla="*/ 2578308 w 4616970"/>
              <a:gd name="connsiteY86" fmla="*/ 66905 h 3463929"/>
              <a:gd name="connsiteX87" fmla="*/ 2503357 w 4616970"/>
              <a:gd name="connsiteY87" fmla="*/ 96886 h 3463929"/>
              <a:gd name="connsiteX88" fmla="*/ 2428407 w 4616970"/>
              <a:gd name="connsiteY88" fmla="*/ 111876 h 3463929"/>
              <a:gd name="connsiteX89" fmla="*/ 2368446 w 4616970"/>
              <a:gd name="connsiteY89" fmla="*/ 141856 h 3463929"/>
              <a:gd name="connsiteX90" fmla="*/ 2278505 w 4616970"/>
              <a:gd name="connsiteY90" fmla="*/ 171836 h 3463929"/>
              <a:gd name="connsiteX91" fmla="*/ 2248525 w 4616970"/>
              <a:gd name="connsiteY91" fmla="*/ 201817 h 3463929"/>
              <a:gd name="connsiteX92" fmla="*/ 2143593 w 4616970"/>
              <a:gd name="connsiteY92" fmla="*/ 231797 h 3463929"/>
              <a:gd name="connsiteX93" fmla="*/ 2038662 w 4616970"/>
              <a:gd name="connsiteY93" fmla="*/ 306748 h 34639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Lst>
            <a:rect l="l" t="t" r="r" b="b"/>
            <a:pathLst>
              <a:path w="4616970" h="3463929">
                <a:moveTo>
                  <a:pt x="2038662" y="306748"/>
                </a:moveTo>
                <a:lnTo>
                  <a:pt x="2038662" y="306748"/>
                </a:lnTo>
                <a:cubicBezTo>
                  <a:pt x="1988695" y="296754"/>
                  <a:pt x="1937757" y="290766"/>
                  <a:pt x="1888761" y="276767"/>
                </a:cubicBezTo>
                <a:cubicBezTo>
                  <a:pt x="1867275" y="270628"/>
                  <a:pt x="1849339" y="255589"/>
                  <a:pt x="1828800" y="246787"/>
                </a:cubicBezTo>
                <a:cubicBezTo>
                  <a:pt x="1814276" y="240563"/>
                  <a:pt x="1798624" y="237345"/>
                  <a:pt x="1783829" y="231797"/>
                </a:cubicBezTo>
                <a:cubicBezTo>
                  <a:pt x="1758634" y="222349"/>
                  <a:pt x="1733862" y="211810"/>
                  <a:pt x="1708879" y="201817"/>
                </a:cubicBezTo>
                <a:cubicBezTo>
                  <a:pt x="1693889" y="186827"/>
                  <a:pt x="1681159" y="169168"/>
                  <a:pt x="1663908" y="156846"/>
                </a:cubicBezTo>
                <a:cubicBezTo>
                  <a:pt x="1578846" y="96087"/>
                  <a:pt x="1629788" y="157580"/>
                  <a:pt x="1558977" y="96886"/>
                </a:cubicBezTo>
                <a:cubicBezTo>
                  <a:pt x="1464048" y="15519"/>
                  <a:pt x="1542013" y="45524"/>
                  <a:pt x="1424066" y="21935"/>
                </a:cubicBezTo>
                <a:cubicBezTo>
                  <a:pt x="841317" y="72608"/>
                  <a:pt x="1235656" y="4789"/>
                  <a:pt x="1004341" y="81895"/>
                </a:cubicBezTo>
                <a:cubicBezTo>
                  <a:pt x="943748" y="102093"/>
                  <a:pt x="934796" y="94049"/>
                  <a:pt x="869429" y="111876"/>
                </a:cubicBezTo>
                <a:cubicBezTo>
                  <a:pt x="838941" y="120191"/>
                  <a:pt x="779489" y="141856"/>
                  <a:pt x="779489" y="141856"/>
                </a:cubicBezTo>
                <a:lnTo>
                  <a:pt x="719528" y="201817"/>
                </a:lnTo>
                <a:lnTo>
                  <a:pt x="674557" y="246787"/>
                </a:lnTo>
                <a:cubicBezTo>
                  <a:pt x="633074" y="371238"/>
                  <a:pt x="653259" y="306342"/>
                  <a:pt x="614597" y="441659"/>
                </a:cubicBezTo>
                <a:cubicBezTo>
                  <a:pt x="607799" y="502844"/>
                  <a:pt x="629801" y="681287"/>
                  <a:pt x="554636" y="756453"/>
                </a:cubicBezTo>
                <a:cubicBezTo>
                  <a:pt x="519004" y="792085"/>
                  <a:pt x="464253" y="801570"/>
                  <a:pt x="419725" y="816413"/>
                </a:cubicBezTo>
                <a:lnTo>
                  <a:pt x="329784" y="846394"/>
                </a:lnTo>
                <a:cubicBezTo>
                  <a:pt x="264583" y="911593"/>
                  <a:pt x="343755" y="840296"/>
                  <a:pt x="224852" y="906354"/>
                </a:cubicBezTo>
                <a:cubicBezTo>
                  <a:pt x="100570" y="975400"/>
                  <a:pt x="234200" y="937464"/>
                  <a:pt x="89941" y="966315"/>
                </a:cubicBezTo>
                <a:cubicBezTo>
                  <a:pt x="74951" y="976308"/>
                  <a:pt x="54519" y="981017"/>
                  <a:pt x="44970" y="996295"/>
                </a:cubicBezTo>
                <a:cubicBezTo>
                  <a:pt x="29764" y="1020625"/>
                  <a:pt x="8776" y="1111093"/>
                  <a:pt x="0" y="1146197"/>
                </a:cubicBezTo>
                <a:cubicBezTo>
                  <a:pt x="4997" y="1276112"/>
                  <a:pt x="6045" y="1406238"/>
                  <a:pt x="14990" y="1535941"/>
                </a:cubicBezTo>
                <a:cubicBezTo>
                  <a:pt x="16077" y="1551705"/>
                  <a:pt x="25639" y="1565719"/>
                  <a:pt x="29980" y="1580912"/>
                </a:cubicBezTo>
                <a:cubicBezTo>
                  <a:pt x="35640" y="1600721"/>
                  <a:pt x="40930" y="1620670"/>
                  <a:pt x="44970" y="1640872"/>
                </a:cubicBezTo>
                <a:cubicBezTo>
                  <a:pt x="68052" y="1756277"/>
                  <a:pt x="40062" y="1700963"/>
                  <a:pt x="89941" y="1775784"/>
                </a:cubicBezTo>
                <a:cubicBezTo>
                  <a:pt x="94938" y="1825751"/>
                  <a:pt x="101698" y="1875574"/>
                  <a:pt x="104931" y="1925686"/>
                </a:cubicBezTo>
                <a:cubicBezTo>
                  <a:pt x="111694" y="2030518"/>
                  <a:pt x="99959" y="2137343"/>
                  <a:pt x="119921" y="2240479"/>
                </a:cubicBezTo>
                <a:cubicBezTo>
                  <a:pt x="123931" y="2261195"/>
                  <a:pt x="209923" y="2423443"/>
                  <a:pt x="239843" y="2465331"/>
                </a:cubicBezTo>
                <a:cubicBezTo>
                  <a:pt x="248058" y="2476831"/>
                  <a:pt x="259830" y="2485318"/>
                  <a:pt x="269823" y="2495312"/>
                </a:cubicBezTo>
                <a:cubicBezTo>
                  <a:pt x="284846" y="2540381"/>
                  <a:pt x="282507" y="2546509"/>
                  <a:pt x="314793" y="2585253"/>
                </a:cubicBezTo>
                <a:cubicBezTo>
                  <a:pt x="328364" y="2601539"/>
                  <a:pt x="341358" y="2619705"/>
                  <a:pt x="359764" y="2630223"/>
                </a:cubicBezTo>
                <a:cubicBezTo>
                  <a:pt x="377652" y="2640444"/>
                  <a:pt x="399738" y="2640216"/>
                  <a:pt x="419725" y="2645213"/>
                </a:cubicBezTo>
                <a:cubicBezTo>
                  <a:pt x="436423" y="2695309"/>
                  <a:pt x="436475" y="2717812"/>
                  <a:pt x="494675" y="2750145"/>
                </a:cubicBezTo>
                <a:cubicBezTo>
                  <a:pt x="516947" y="2762518"/>
                  <a:pt x="544642" y="2760138"/>
                  <a:pt x="569626" y="2765135"/>
                </a:cubicBezTo>
                <a:cubicBezTo>
                  <a:pt x="675859" y="2871366"/>
                  <a:pt x="540537" y="2743317"/>
                  <a:pt x="689548" y="2855076"/>
                </a:cubicBezTo>
                <a:cubicBezTo>
                  <a:pt x="706507" y="2867795"/>
                  <a:pt x="718422" y="2886250"/>
                  <a:pt x="734518" y="2900046"/>
                </a:cubicBezTo>
                <a:cubicBezTo>
                  <a:pt x="794243" y="2951239"/>
                  <a:pt x="815604" y="2953365"/>
                  <a:pt x="884420" y="3004977"/>
                </a:cubicBezTo>
                <a:cubicBezTo>
                  <a:pt x="895726" y="3013457"/>
                  <a:pt x="901759" y="3028638"/>
                  <a:pt x="914400" y="3034958"/>
                </a:cubicBezTo>
                <a:cubicBezTo>
                  <a:pt x="942666" y="3049091"/>
                  <a:pt x="974361" y="3054945"/>
                  <a:pt x="1004341" y="3064938"/>
                </a:cubicBezTo>
                <a:cubicBezTo>
                  <a:pt x="1178897" y="3239494"/>
                  <a:pt x="969252" y="3054116"/>
                  <a:pt x="1184223" y="3169869"/>
                </a:cubicBezTo>
                <a:cubicBezTo>
                  <a:pt x="1218584" y="3188371"/>
                  <a:pt x="1242193" y="3222440"/>
                  <a:pt x="1274164" y="3244820"/>
                </a:cubicBezTo>
                <a:cubicBezTo>
                  <a:pt x="1323813" y="3279574"/>
                  <a:pt x="1349953" y="3277966"/>
                  <a:pt x="1409075" y="3289790"/>
                </a:cubicBezTo>
                <a:cubicBezTo>
                  <a:pt x="1429062" y="3299784"/>
                  <a:pt x="1448497" y="3310968"/>
                  <a:pt x="1469036" y="3319771"/>
                </a:cubicBezTo>
                <a:cubicBezTo>
                  <a:pt x="1483560" y="3325995"/>
                  <a:pt x="1500194" y="3327087"/>
                  <a:pt x="1514007" y="3334761"/>
                </a:cubicBezTo>
                <a:cubicBezTo>
                  <a:pt x="1588722" y="3376269"/>
                  <a:pt x="1587499" y="3403068"/>
                  <a:pt x="1663908" y="3409712"/>
                </a:cubicBezTo>
                <a:cubicBezTo>
                  <a:pt x="1758620" y="3417948"/>
                  <a:pt x="1853783" y="3419705"/>
                  <a:pt x="1948721" y="3424702"/>
                </a:cubicBezTo>
                <a:cubicBezTo>
                  <a:pt x="2223314" y="3463929"/>
                  <a:pt x="2088608" y="3450686"/>
                  <a:pt x="2608289" y="3424702"/>
                </a:cubicBezTo>
                <a:cubicBezTo>
                  <a:pt x="2624070" y="3423913"/>
                  <a:pt x="2637474" y="3410429"/>
                  <a:pt x="2653259" y="3409712"/>
                </a:cubicBezTo>
                <a:cubicBezTo>
                  <a:pt x="2857974" y="3400407"/>
                  <a:pt x="3062990" y="3399719"/>
                  <a:pt x="3267856" y="3394722"/>
                </a:cubicBezTo>
                <a:cubicBezTo>
                  <a:pt x="3292840" y="3389725"/>
                  <a:pt x="3317625" y="3383605"/>
                  <a:pt x="3342807" y="3379731"/>
                </a:cubicBezTo>
                <a:cubicBezTo>
                  <a:pt x="3382623" y="3373605"/>
                  <a:pt x="3424277" y="3376757"/>
                  <a:pt x="3462728" y="3364741"/>
                </a:cubicBezTo>
                <a:cubicBezTo>
                  <a:pt x="3505386" y="3351411"/>
                  <a:pt x="3541154" y="3321379"/>
                  <a:pt x="3582649" y="3304781"/>
                </a:cubicBezTo>
                <a:lnTo>
                  <a:pt x="3657600" y="3274800"/>
                </a:lnTo>
                <a:cubicBezTo>
                  <a:pt x="3814230" y="3118173"/>
                  <a:pt x="3628348" y="3291411"/>
                  <a:pt x="3777521" y="3184859"/>
                </a:cubicBezTo>
                <a:cubicBezTo>
                  <a:pt x="3794772" y="3172537"/>
                  <a:pt x="3806396" y="3153685"/>
                  <a:pt x="3822492" y="3139889"/>
                </a:cubicBezTo>
                <a:cubicBezTo>
                  <a:pt x="3841461" y="3123630"/>
                  <a:pt x="3863483" y="3111177"/>
                  <a:pt x="3882452" y="3094918"/>
                </a:cubicBezTo>
                <a:cubicBezTo>
                  <a:pt x="3983443" y="3008354"/>
                  <a:pt x="3873003" y="3086229"/>
                  <a:pt x="3972393" y="3019967"/>
                </a:cubicBezTo>
                <a:cubicBezTo>
                  <a:pt x="4004850" y="2890146"/>
                  <a:pt x="3955891" y="3021481"/>
                  <a:pt x="4047344" y="2930027"/>
                </a:cubicBezTo>
                <a:cubicBezTo>
                  <a:pt x="4058517" y="2918854"/>
                  <a:pt x="4053150" y="2897914"/>
                  <a:pt x="4062334" y="2885056"/>
                </a:cubicBezTo>
                <a:cubicBezTo>
                  <a:pt x="4095380" y="2838791"/>
                  <a:pt x="4124051" y="2823924"/>
                  <a:pt x="4167266" y="2795115"/>
                </a:cubicBezTo>
                <a:cubicBezTo>
                  <a:pt x="4177259" y="2775128"/>
                  <a:pt x="4186394" y="2754688"/>
                  <a:pt x="4197246" y="2735154"/>
                </a:cubicBezTo>
                <a:cubicBezTo>
                  <a:pt x="4227379" y="2680914"/>
                  <a:pt x="4240961" y="2662087"/>
                  <a:pt x="4272197" y="2615233"/>
                </a:cubicBezTo>
                <a:cubicBezTo>
                  <a:pt x="4302001" y="2496016"/>
                  <a:pt x="4264210" y="2614219"/>
                  <a:pt x="4332157" y="2495312"/>
                </a:cubicBezTo>
                <a:cubicBezTo>
                  <a:pt x="4339997" y="2481593"/>
                  <a:pt x="4341600" y="2465136"/>
                  <a:pt x="4347148" y="2450341"/>
                </a:cubicBezTo>
                <a:cubicBezTo>
                  <a:pt x="4356596" y="2425146"/>
                  <a:pt x="4364243" y="2399013"/>
                  <a:pt x="4377128" y="2375390"/>
                </a:cubicBezTo>
                <a:cubicBezTo>
                  <a:pt x="4401733" y="2330281"/>
                  <a:pt x="4449593" y="2268777"/>
                  <a:pt x="4482059" y="2225489"/>
                </a:cubicBezTo>
                <a:cubicBezTo>
                  <a:pt x="4506768" y="2101941"/>
                  <a:pt x="4477036" y="2194551"/>
                  <a:pt x="4542020" y="2090577"/>
                </a:cubicBezTo>
                <a:cubicBezTo>
                  <a:pt x="4587216" y="2018263"/>
                  <a:pt x="4559171" y="2050558"/>
                  <a:pt x="4586990" y="1985646"/>
                </a:cubicBezTo>
                <a:cubicBezTo>
                  <a:pt x="4595792" y="1965107"/>
                  <a:pt x="4606977" y="1945673"/>
                  <a:pt x="4616970" y="1925686"/>
                </a:cubicBezTo>
                <a:cubicBezTo>
                  <a:pt x="4611973" y="1830748"/>
                  <a:pt x="4610587" y="1735551"/>
                  <a:pt x="4601980" y="1640872"/>
                </a:cubicBezTo>
                <a:cubicBezTo>
                  <a:pt x="4600549" y="1625136"/>
                  <a:pt x="4590822" y="1611231"/>
                  <a:pt x="4586990" y="1595902"/>
                </a:cubicBezTo>
                <a:cubicBezTo>
                  <a:pt x="4580811" y="1571184"/>
                  <a:pt x="4576997" y="1545935"/>
                  <a:pt x="4572000" y="1520951"/>
                </a:cubicBezTo>
                <a:cubicBezTo>
                  <a:pt x="4558511" y="1359082"/>
                  <a:pt x="4542020" y="1186944"/>
                  <a:pt x="4542020" y="1026276"/>
                </a:cubicBezTo>
                <a:cubicBezTo>
                  <a:pt x="4542020" y="946172"/>
                  <a:pt x="4552013" y="866381"/>
                  <a:pt x="4557010" y="786433"/>
                </a:cubicBezTo>
                <a:cubicBezTo>
                  <a:pt x="4552013" y="691495"/>
                  <a:pt x="4550256" y="596332"/>
                  <a:pt x="4542020" y="501620"/>
                </a:cubicBezTo>
                <a:cubicBezTo>
                  <a:pt x="4540235" y="481095"/>
                  <a:pt x="4539147" y="458321"/>
                  <a:pt x="4527029" y="441659"/>
                </a:cubicBezTo>
                <a:cubicBezTo>
                  <a:pt x="4437531" y="318599"/>
                  <a:pt x="4396971" y="341578"/>
                  <a:pt x="4287187" y="231797"/>
                </a:cubicBezTo>
                <a:cubicBezTo>
                  <a:pt x="4227648" y="172259"/>
                  <a:pt x="4262782" y="191969"/>
                  <a:pt x="4182256" y="171836"/>
                </a:cubicBezTo>
                <a:cubicBezTo>
                  <a:pt x="3924498" y="0"/>
                  <a:pt x="4250621" y="206019"/>
                  <a:pt x="4002374" y="81895"/>
                </a:cubicBezTo>
                <a:cubicBezTo>
                  <a:pt x="3980028" y="70722"/>
                  <a:pt x="3964759" y="48098"/>
                  <a:pt x="3942413" y="36925"/>
                </a:cubicBezTo>
                <a:cubicBezTo>
                  <a:pt x="3914147" y="22792"/>
                  <a:pt x="3852472" y="6945"/>
                  <a:pt x="3852472" y="6945"/>
                </a:cubicBezTo>
                <a:lnTo>
                  <a:pt x="3043003" y="21935"/>
                </a:lnTo>
                <a:cubicBezTo>
                  <a:pt x="3027202" y="21935"/>
                  <a:pt x="3013834" y="6945"/>
                  <a:pt x="2998033" y="6945"/>
                </a:cubicBezTo>
                <a:cubicBezTo>
                  <a:pt x="2952786" y="6945"/>
                  <a:pt x="2908165" y="17645"/>
                  <a:pt x="2863121" y="21935"/>
                </a:cubicBezTo>
                <a:cubicBezTo>
                  <a:pt x="2803224" y="27639"/>
                  <a:pt x="2743200" y="31928"/>
                  <a:pt x="2683239" y="36925"/>
                </a:cubicBezTo>
                <a:cubicBezTo>
                  <a:pt x="2635994" y="48736"/>
                  <a:pt x="2621314" y="50778"/>
                  <a:pt x="2578308" y="66905"/>
                </a:cubicBezTo>
                <a:cubicBezTo>
                  <a:pt x="2553113" y="76353"/>
                  <a:pt x="2529130" y="89154"/>
                  <a:pt x="2503357" y="96886"/>
                </a:cubicBezTo>
                <a:cubicBezTo>
                  <a:pt x="2478953" y="104207"/>
                  <a:pt x="2453390" y="106879"/>
                  <a:pt x="2428407" y="111876"/>
                </a:cubicBezTo>
                <a:cubicBezTo>
                  <a:pt x="2408420" y="121869"/>
                  <a:pt x="2389194" y="133557"/>
                  <a:pt x="2368446" y="141856"/>
                </a:cubicBezTo>
                <a:cubicBezTo>
                  <a:pt x="2339104" y="153593"/>
                  <a:pt x="2278505" y="171836"/>
                  <a:pt x="2278505" y="171836"/>
                </a:cubicBezTo>
                <a:cubicBezTo>
                  <a:pt x="2268512" y="181830"/>
                  <a:pt x="2260644" y="194546"/>
                  <a:pt x="2248525" y="201817"/>
                </a:cubicBezTo>
                <a:cubicBezTo>
                  <a:pt x="2233165" y="211033"/>
                  <a:pt x="2154792" y="228997"/>
                  <a:pt x="2143593" y="231797"/>
                </a:cubicBezTo>
                <a:cubicBezTo>
                  <a:pt x="2105298" y="289239"/>
                  <a:pt x="2056151" y="294256"/>
                  <a:pt x="2038662" y="306748"/>
                </a:cubicBezTo>
                <a:close/>
              </a:path>
            </a:pathLst>
          </a:custGeom>
          <a:solidFill>
            <a:schemeClr val="accent3">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schemeClr val="tx1"/>
              </a:solidFill>
            </a:endParaRPr>
          </a:p>
        </p:txBody>
      </p:sp>
      <p:sp>
        <p:nvSpPr>
          <p:cNvPr id="11" name="Freeform 10"/>
          <p:cNvSpPr/>
          <p:nvPr/>
        </p:nvSpPr>
        <p:spPr>
          <a:xfrm>
            <a:off x="3096940" y="3117982"/>
            <a:ext cx="995375" cy="839421"/>
          </a:xfrm>
          <a:custGeom>
            <a:avLst/>
            <a:gdLst>
              <a:gd name="connsiteX0" fmla="*/ 920424 w 995375"/>
              <a:gd name="connsiteY0" fmla="*/ 89913 h 839421"/>
              <a:gd name="connsiteX1" fmla="*/ 920424 w 995375"/>
              <a:gd name="connsiteY1" fmla="*/ 89913 h 839421"/>
              <a:gd name="connsiteX2" fmla="*/ 485709 w 995375"/>
              <a:gd name="connsiteY2" fmla="*/ 14962 h 839421"/>
              <a:gd name="connsiteX3" fmla="*/ 305827 w 995375"/>
              <a:gd name="connsiteY3" fmla="*/ 59933 h 839421"/>
              <a:gd name="connsiteX4" fmla="*/ 215886 w 995375"/>
              <a:gd name="connsiteY4" fmla="*/ 119893 h 839421"/>
              <a:gd name="connsiteX5" fmla="*/ 95965 w 995375"/>
              <a:gd name="connsiteY5" fmla="*/ 239815 h 839421"/>
              <a:gd name="connsiteX6" fmla="*/ 36004 w 995375"/>
              <a:gd name="connsiteY6" fmla="*/ 329756 h 839421"/>
              <a:gd name="connsiteX7" fmla="*/ 36004 w 995375"/>
              <a:gd name="connsiteY7" fmla="*/ 569598 h 839421"/>
              <a:gd name="connsiteX8" fmla="*/ 95965 w 995375"/>
              <a:gd name="connsiteY8" fmla="*/ 689520 h 839421"/>
              <a:gd name="connsiteX9" fmla="*/ 140935 w 995375"/>
              <a:gd name="connsiteY9" fmla="*/ 734490 h 839421"/>
              <a:gd name="connsiteX10" fmla="*/ 170916 w 995375"/>
              <a:gd name="connsiteY10" fmla="*/ 779461 h 839421"/>
              <a:gd name="connsiteX11" fmla="*/ 230876 w 995375"/>
              <a:gd name="connsiteY11" fmla="*/ 809441 h 839421"/>
              <a:gd name="connsiteX12" fmla="*/ 365788 w 995375"/>
              <a:gd name="connsiteY12" fmla="*/ 839421 h 839421"/>
              <a:gd name="connsiteX13" fmla="*/ 815493 w 995375"/>
              <a:gd name="connsiteY13" fmla="*/ 824431 h 839421"/>
              <a:gd name="connsiteX14" fmla="*/ 860463 w 995375"/>
              <a:gd name="connsiteY14" fmla="*/ 794451 h 839421"/>
              <a:gd name="connsiteX15" fmla="*/ 920424 w 995375"/>
              <a:gd name="connsiteY15" fmla="*/ 704510 h 839421"/>
              <a:gd name="connsiteX16" fmla="*/ 965394 w 995375"/>
              <a:gd name="connsiteY16" fmla="*/ 509638 h 839421"/>
              <a:gd name="connsiteX17" fmla="*/ 995375 w 995375"/>
              <a:gd name="connsiteY17" fmla="*/ 299775 h 839421"/>
              <a:gd name="connsiteX18" fmla="*/ 980385 w 995375"/>
              <a:gd name="connsiteY18" fmla="*/ 194844 h 839421"/>
              <a:gd name="connsiteX19" fmla="*/ 950404 w 995375"/>
              <a:gd name="connsiteY19" fmla="*/ 164864 h 839421"/>
              <a:gd name="connsiteX20" fmla="*/ 920424 w 995375"/>
              <a:gd name="connsiteY20" fmla="*/ 89913 h 8394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995375" h="839421">
                <a:moveTo>
                  <a:pt x="920424" y="89913"/>
                </a:moveTo>
                <a:lnTo>
                  <a:pt x="920424" y="89913"/>
                </a:lnTo>
                <a:cubicBezTo>
                  <a:pt x="734830" y="28048"/>
                  <a:pt x="702648" y="0"/>
                  <a:pt x="485709" y="14962"/>
                </a:cubicBezTo>
                <a:cubicBezTo>
                  <a:pt x="424049" y="19214"/>
                  <a:pt x="305827" y="59933"/>
                  <a:pt x="305827" y="59933"/>
                </a:cubicBezTo>
                <a:cubicBezTo>
                  <a:pt x="275847" y="79920"/>
                  <a:pt x="243773" y="97076"/>
                  <a:pt x="215886" y="119893"/>
                </a:cubicBezTo>
                <a:cubicBezTo>
                  <a:pt x="215875" y="119902"/>
                  <a:pt x="111960" y="223819"/>
                  <a:pt x="95965" y="239815"/>
                </a:cubicBezTo>
                <a:cubicBezTo>
                  <a:pt x="70487" y="265294"/>
                  <a:pt x="36004" y="329756"/>
                  <a:pt x="36004" y="329756"/>
                </a:cubicBezTo>
                <a:cubicBezTo>
                  <a:pt x="5215" y="422124"/>
                  <a:pt x="0" y="418379"/>
                  <a:pt x="36004" y="569598"/>
                </a:cubicBezTo>
                <a:cubicBezTo>
                  <a:pt x="46356" y="613075"/>
                  <a:pt x="75978" y="649546"/>
                  <a:pt x="95965" y="689520"/>
                </a:cubicBezTo>
                <a:cubicBezTo>
                  <a:pt x="105446" y="708481"/>
                  <a:pt x="127364" y="718204"/>
                  <a:pt x="140935" y="734490"/>
                </a:cubicBezTo>
                <a:cubicBezTo>
                  <a:pt x="152469" y="748330"/>
                  <a:pt x="157076" y="767927"/>
                  <a:pt x="170916" y="779461"/>
                </a:cubicBezTo>
                <a:cubicBezTo>
                  <a:pt x="188082" y="793766"/>
                  <a:pt x="210337" y="800639"/>
                  <a:pt x="230876" y="809441"/>
                </a:cubicBezTo>
                <a:cubicBezTo>
                  <a:pt x="277842" y="829569"/>
                  <a:pt x="311887" y="830438"/>
                  <a:pt x="365788" y="839421"/>
                </a:cubicBezTo>
                <a:cubicBezTo>
                  <a:pt x="515690" y="834424"/>
                  <a:pt x="666124" y="838010"/>
                  <a:pt x="815493" y="824431"/>
                </a:cubicBezTo>
                <a:cubicBezTo>
                  <a:pt x="833435" y="822800"/>
                  <a:pt x="846395" y="805705"/>
                  <a:pt x="860463" y="794451"/>
                </a:cubicBezTo>
                <a:cubicBezTo>
                  <a:pt x="895282" y="766596"/>
                  <a:pt x="901457" y="748768"/>
                  <a:pt x="920424" y="704510"/>
                </a:cubicBezTo>
                <a:cubicBezTo>
                  <a:pt x="943751" y="650079"/>
                  <a:pt x="957393" y="549645"/>
                  <a:pt x="965394" y="509638"/>
                </a:cubicBezTo>
                <a:cubicBezTo>
                  <a:pt x="989260" y="390308"/>
                  <a:pt x="977569" y="460029"/>
                  <a:pt x="995375" y="299775"/>
                </a:cubicBezTo>
                <a:cubicBezTo>
                  <a:pt x="990378" y="264798"/>
                  <a:pt x="991558" y="228363"/>
                  <a:pt x="980385" y="194844"/>
                </a:cubicBezTo>
                <a:cubicBezTo>
                  <a:pt x="975916" y="181436"/>
                  <a:pt x="954873" y="178272"/>
                  <a:pt x="950404" y="164864"/>
                </a:cubicBezTo>
                <a:cubicBezTo>
                  <a:pt x="944083" y="145903"/>
                  <a:pt x="925421" y="102405"/>
                  <a:pt x="920424" y="89913"/>
                </a:cubicBezTo>
                <a:close/>
              </a:path>
            </a:pathLst>
          </a:custGeo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13" name="Straight Arrow Connector 12"/>
          <p:cNvCxnSpPr/>
          <p:nvPr/>
        </p:nvCxnSpPr>
        <p:spPr>
          <a:xfrm flipH="1">
            <a:off x="4191000" y="3048000"/>
            <a:ext cx="685800" cy="228600"/>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8" name="Straight Arrow Connector 17"/>
          <p:cNvCxnSpPr/>
          <p:nvPr/>
        </p:nvCxnSpPr>
        <p:spPr>
          <a:xfrm flipH="1" flipV="1">
            <a:off x="6019800" y="5105400"/>
            <a:ext cx="762000" cy="457200"/>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0" name="Rectangle 19"/>
          <p:cNvSpPr/>
          <p:nvPr/>
        </p:nvSpPr>
        <p:spPr>
          <a:xfrm>
            <a:off x="4899738" y="2754868"/>
            <a:ext cx="891462" cy="369332"/>
          </a:xfrm>
          <a:prstGeom prst="rect">
            <a:avLst/>
          </a:prstGeom>
        </p:spPr>
        <p:txBody>
          <a:bodyPr wrap="none">
            <a:spAutoFit/>
          </a:bodyPr>
          <a:lstStyle/>
          <a:p>
            <a:r>
              <a:rPr lang="en-US" dirty="0" smtClean="0">
                <a:solidFill>
                  <a:schemeClr val="tx1"/>
                </a:solidFill>
              </a:rPr>
              <a:t>Event A</a:t>
            </a:r>
            <a:endParaRPr lang="en-GB" dirty="0"/>
          </a:p>
        </p:txBody>
      </p:sp>
      <p:sp>
        <p:nvSpPr>
          <p:cNvPr id="21" name="Rectangle 20"/>
          <p:cNvSpPr/>
          <p:nvPr/>
        </p:nvSpPr>
        <p:spPr>
          <a:xfrm>
            <a:off x="6728538" y="5498068"/>
            <a:ext cx="1721946" cy="369332"/>
          </a:xfrm>
          <a:prstGeom prst="rect">
            <a:avLst/>
          </a:prstGeom>
        </p:spPr>
        <p:txBody>
          <a:bodyPr wrap="none">
            <a:spAutoFit/>
          </a:bodyPr>
          <a:lstStyle/>
          <a:p>
            <a:r>
              <a:rPr lang="en-US" dirty="0" smtClean="0">
                <a:solidFill>
                  <a:schemeClr val="tx1"/>
                </a:solidFill>
              </a:rPr>
              <a:t>S= sample space</a:t>
            </a:r>
            <a:endParaRPr lang="en-GB"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0"/>
            <a:ext cx="8229600" cy="1143000"/>
          </a:xfrm>
        </p:spPr>
        <p:txBody>
          <a:bodyPr/>
          <a:lstStyle/>
          <a:p>
            <a:r>
              <a:rPr lang="en-US" b="0" dirty="0" smtClean="0"/>
              <a:t>Concept of Probability</a:t>
            </a:r>
            <a:endParaRPr lang="en-GB" b="0" dirty="0"/>
          </a:p>
        </p:txBody>
      </p:sp>
      <p:graphicFrame>
        <p:nvGraphicFramePr>
          <p:cNvPr id="6" name="Object 5"/>
          <p:cNvGraphicFramePr>
            <a:graphicFrameLocks noChangeAspect="1"/>
          </p:cNvGraphicFramePr>
          <p:nvPr/>
        </p:nvGraphicFramePr>
        <p:xfrm>
          <a:off x="838200" y="1295400"/>
          <a:ext cx="5627077" cy="762000"/>
        </p:xfrm>
        <a:graphic>
          <a:graphicData uri="http://schemas.openxmlformats.org/presentationml/2006/ole">
            <mc:AlternateContent xmlns:mc="http://schemas.openxmlformats.org/markup-compatibility/2006">
              <mc:Choice xmlns:v="urn:schemas-microsoft-com:vml" Requires="v">
                <p:oleObj spid="_x0000_s7179" name="Equation" r:id="rId3" imgW="3657600" imgH="495000" progId="Equation.3">
                  <p:embed/>
                </p:oleObj>
              </mc:Choice>
              <mc:Fallback>
                <p:oleObj name="Equation" r:id="rId3" imgW="3657600" imgH="495000" progId="Equation.3">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38200" y="1295400"/>
                        <a:ext cx="5627077" cy="7620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0" name="Freeform 9"/>
          <p:cNvSpPr/>
          <p:nvPr/>
        </p:nvSpPr>
        <p:spPr>
          <a:xfrm>
            <a:off x="1828800" y="2209800"/>
            <a:ext cx="4616970" cy="3463929"/>
          </a:xfrm>
          <a:custGeom>
            <a:avLst/>
            <a:gdLst>
              <a:gd name="connsiteX0" fmla="*/ 2038662 w 4616970"/>
              <a:gd name="connsiteY0" fmla="*/ 306748 h 3463929"/>
              <a:gd name="connsiteX1" fmla="*/ 2038662 w 4616970"/>
              <a:gd name="connsiteY1" fmla="*/ 306748 h 3463929"/>
              <a:gd name="connsiteX2" fmla="*/ 1888761 w 4616970"/>
              <a:gd name="connsiteY2" fmla="*/ 276767 h 3463929"/>
              <a:gd name="connsiteX3" fmla="*/ 1828800 w 4616970"/>
              <a:gd name="connsiteY3" fmla="*/ 246787 h 3463929"/>
              <a:gd name="connsiteX4" fmla="*/ 1783829 w 4616970"/>
              <a:gd name="connsiteY4" fmla="*/ 231797 h 3463929"/>
              <a:gd name="connsiteX5" fmla="*/ 1708879 w 4616970"/>
              <a:gd name="connsiteY5" fmla="*/ 201817 h 3463929"/>
              <a:gd name="connsiteX6" fmla="*/ 1663908 w 4616970"/>
              <a:gd name="connsiteY6" fmla="*/ 156846 h 3463929"/>
              <a:gd name="connsiteX7" fmla="*/ 1558977 w 4616970"/>
              <a:gd name="connsiteY7" fmla="*/ 96886 h 3463929"/>
              <a:gd name="connsiteX8" fmla="*/ 1424066 w 4616970"/>
              <a:gd name="connsiteY8" fmla="*/ 21935 h 3463929"/>
              <a:gd name="connsiteX9" fmla="*/ 1004341 w 4616970"/>
              <a:gd name="connsiteY9" fmla="*/ 81895 h 3463929"/>
              <a:gd name="connsiteX10" fmla="*/ 869429 w 4616970"/>
              <a:gd name="connsiteY10" fmla="*/ 111876 h 3463929"/>
              <a:gd name="connsiteX11" fmla="*/ 779489 w 4616970"/>
              <a:gd name="connsiteY11" fmla="*/ 141856 h 3463929"/>
              <a:gd name="connsiteX12" fmla="*/ 719528 w 4616970"/>
              <a:gd name="connsiteY12" fmla="*/ 201817 h 3463929"/>
              <a:gd name="connsiteX13" fmla="*/ 674557 w 4616970"/>
              <a:gd name="connsiteY13" fmla="*/ 246787 h 3463929"/>
              <a:gd name="connsiteX14" fmla="*/ 614597 w 4616970"/>
              <a:gd name="connsiteY14" fmla="*/ 441659 h 3463929"/>
              <a:gd name="connsiteX15" fmla="*/ 554636 w 4616970"/>
              <a:gd name="connsiteY15" fmla="*/ 756453 h 3463929"/>
              <a:gd name="connsiteX16" fmla="*/ 419725 w 4616970"/>
              <a:gd name="connsiteY16" fmla="*/ 816413 h 3463929"/>
              <a:gd name="connsiteX17" fmla="*/ 329784 w 4616970"/>
              <a:gd name="connsiteY17" fmla="*/ 846394 h 3463929"/>
              <a:gd name="connsiteX18" fmla="*/ 224852 w 4616970"/>
              <a:gd name="connsiteY18" fmla="*/ 906354 h 3463929"/>
              <a:gd name="connsiteX19" fmla="*/ 89941 w 4616970"/>
              <a:gd name="connsiteY19" fmla="*/ 966315 h 3463929"/>
              <a:gd name="connsiteX20" fmla="*/ 44970 w 4616970"/>
              <a:gd name="connsiteY20" fmla="*/ 996295 h 3463929"/>
              <a:gd name="connsiteX21" fmla="*/ 0 w 4616970"/>
              <a:gd name="connsiteY21" fmla="*/ 1146197 h 3463929"/>
              <a:gd name="connsiteX22" fmla="*/ 14990 w 4616970"/>
              <a:gd name="connsiteY22" fmla="*/ 1535941 h 3463929"/>
              <a:gd name="connsiteX23" fmla="*/ 29980 w 4616970"/>
              <a:gd name="connsiteY23" fmla="*/ 1580912 h 3463929"/>
              <a:gd name="connsiteX24" fmla="*/ 44970 w 4616970"/>
              <a:gd name="connsiteY24" fmla="*/ 1640872 h 3463929"/>
              <a:gd name="connsiteX25" fmla="*/ 89941 w 4616970"/>
              <a:gd name="connsiteY25" fmla="*/ 1775784 h 3463929"/>
              <a:gd name="connsiteX26" fmla="*/ 104931 w 4616970"/>
              <a:gd name="connsiteY26" fmla="*/ 1925686 h 3463929"/>
              <a:gd name="connsiteX27" fmla="*/ 119921 w 4616970"/>
              <a:gd name="connsiteY27" fmla="*/ 2240479 h 3463929"/>
              <a:gd name="connsiteX28" fmla="*/ 239843 w 4616970"/>
              <a:gd name="connsiteY28" fmla="*/ 2465331 h 3463929"/>
              <a:gd name="connsiteX29" fmla="*/ 269823 w 4616970"/>
              <a:gd name="connsiteY29" fmla="*/ 2495312 h 3463929"/>
              <a:gd name="connsiteX30" fmla="*/ 314793 w 4616970"/>
              <a:gd name="connsiteY30" fmla="*/ 2585253 h 3463929"/>
              <a:gd name="connsiteX31" fmla="*/ 359764 w 4616970"/>
              <a:gd name="connsiteY31" fmla="*/ 2630223 h 3463929"/>
              <a:gd name="connsiteX32" fmla="*/ 419725 w 4616970"/>
              <a:gd name="connsiteY32" fmla="*/ 2645213 h 3463929"/>
              <a:gd name="connsiteX33" fmla="*/ 494675 w 4616970"/>
              <a:gd name="connsiteY33" fmla="*/ 2750145 h 3463929"/>
              <a:gd name="connsiteX34" fmla="*/ 569626 w 4616970"/>
              <a:gd name="connsiteY34" fmla="*/ 2765135 h 3463929"/>
              <a:gd name="connsiteX35" fmla="*/ 689548 w 4616970"/>
              <a:gd name="connsiteY35" fmla="*/ 2855076 h 3463929"/>
              <a:gd name="connsiteX36" fmla="*/ 734518 w 4616970"/>
              <a:gd name="connsiteY36" fmla="*/ 2900046 h 3463929"/>
              <a:gd name="connsiteX37" fmla="*/ 884420 w 4616970"/>
              <a:gd name="connsiteY37" fmla="*/ 3004977 h 3463929"/>
              <a:gd name="connsiteX38" fmla="*/ 914400 w 4616970"/>
              <a:gd name="connsiteY38" fmla="*/ 3034958 h 3463929"/>
              <a:gd name="connsiteX39" fmla="*/ 1004341 w 4616970"/>
              <a:gd name="connsiteY39" fmla="*/ 3064938 h 3463929"/>
              <a:gd name="connsiteX40" fmla="*/ 1184223 w 4616970"/>
              <a:gd name="connsiteY40" fmla="*/ 3169869 h 3463929"/>
              <a:gd name="connsiteX41" fmla="*/ 1274164 w 4616970"/>
              <a:gd name="connsiteY41" fmla="*/ 3244820 h 3463929"/>
              <a:gd name="connsiteX42" fmla="*/ 1409075 w 4616970"/>
              <a:gd name="connsiteY42" fmla="*/ 3289790 h 3463929"/>
              <a:gd name="connsiteX43" fmla="*/ 1469036 w 4616970"/>
              <a:gd name="connsiteY43" fmla="*/ 3319771 h 3463929"/>
              <a:gd name="connsiteX44" fmla="*/ 1514007 w 4616970"/>
              <a:gd name="connsiteY44" fmla="*/ 3334761 h 3463929"/>
              <a:gd name="connsiteX45" fmla="*/ 1663908 w 4616970"/>
              <a:gd name="connsiteY45" fmla="*/ 3409712 h 3463929"/>
              <a:gd name="connsiteX46" fmla="*/ 1948721 w 4616970"/>
              <a:gd name="connsiteY46" fmla="*/ 3424702 h 3463929"/>
              <a:gd name="connsiteX47" fmla="*/ 2608289 w 4616970"/>
              <a:gd name="connsiteY47" fmla="*/ 3424702 h 3463929"/>
              <a:gd name="connsiteX48" fmla="*/ 2653259 w 4616970"/>
              <a:gd name="connsiteY48" fmla="*/ 3409712 h 3463929"/>
              <a:gd name="connsiteX49" fmla="*/ 3267856 w 4616970"/>
              <a:gd name="connsiteY49" fmla="*/ 3394722 h 3463929"/>
              <a:gd name="connsiteX50" fmla="*/ 3342807 w 4616970"/>
              <a:gd name="connsiteY50" fmla="*/ 3379731 h 3463929"/>
              <a:gd name="connsiteX51" fmla="*/ 3462728 w 4616970"/>
              <a:gd name="connsiteY51" fmla="*/ 3364741 h 3463929"/>
              <a:gd name="connsiteX52" fmla="*/ 3582649 w 4616970"/>
              <a:gd name="connsiteY52" fmla="*/ 3304781 h 3463929"/>
              <a:gd name="connsiteX53" fmla="*/ 3657600 w 4616970"/>
              <a:gd name="connsiteY53" fmla="*/ 3274800 h 3463929"/>
              <a:gd name="connsiteX54" fmla="*/ 3777521 w 4616970"/>
              <a:gd name="connsiteY54" fmla="*/ 3184859 h 3463929"/>
              <a:gd name="connsiteX55" fmla="*/ 3822492 w 4616970"/>
              <a:gd name="connsiteY55" fmla="*/ 3139889 h 3463929"/>
              <a:gd name="connsiteX56" fmla="*/ 3882452 w 4616970"/>
              <a:gd name="connsiteY56" fmla="*/ 3094918 h 3463929"/>
              <a:gd name="connsiteX57" fmla="*/ 3972393 w 4616970"/>
              <a:gd name="connsiteY57" fmla="*/ 3019967 h 3463929"/>
              <a:gd name="connsiteX58" fmla="*/ 4047344 w 4616970"/>
              <a:gd name="connsiteY58" fmla="*/ 2930027 h 3463929"/>
              <a:gd name="connsiteX59" fmla="*/ 4062334 w 4616970"/>
              <a:gd name="connsiteY59" fmla="*/ 2885056 h 3463929"/>
              <a:gd name="connsiteX60" fmla="*/ 4167266 w 4616970"/>
              <a:gd name="connsiteY60" fmla="*/ 2795115 h 3463929"/>
              <a:gd name="connsiteX61" fmla="*/ 4197246 w 4616970"/>
              <a:gd name="connsiteY61" fmla="*/ 2735154 h 3463929"/>
              <a:gd name="connsiteX62" fmla="*/ 4272197 w 4616970"/>
              <a:gd name="connsiteY62" fmla="*/ 2615233 h 3463929"/>
              <a:gd name="connsiteX63" fmla="*/ 4332157 w 4616970"/>
              <a:gd name="connsiteY63" fmla="*/ 2495312 h 3463929"/>
              <a:gd name="connsiteX64" fmla="*/ 4347148 w 4616970"/>
              <a:gd name="connsiteY64" fmla="*/ 2450341 h 3463929"/>
              <a:gd name="connsiteX65" fmla="*/ 4377128 w 4616970"/>
              <a:gd name="connsiteY65" fmla="*/ 2375390 h 3463929"/>
              <a:gd name="connsiteX66" fmla="*/ 4482059 w 4616970"/>
              <a:gd name="connsiteY66" fmla="*/ 2225489 h 3463929"/>
              <a:gd name="connsiteX67" fmla="*/ 4542020 w 4616970"/>
              <a:gd name="connsiteY67" fmla="*/ 2090577 h 3463929"/>
              <a:gd name="connsiteX68" fmla="*/ 4586990 w 4616970"/>
              <a:gd name="connsiteY68" fmla="*/ 1985646 h 3463929"/>
              <a:gd name="connsiteX69" fmla="*/ 4616970 w 4616970"/>
              <a:gd name="connsiteY69" fmla="*/ 1925686 h 3463929"/>
              <a:gd name="connsiteX70" fmla="*/ 4601980 w 4616970"/>
              <a:gd name="connsiteY70" fmla="*/ 1640872 h 3463929"/>
              <a:gd name="connsiteX71" fmla="*/ 4586990 w 4616970"/>
              <a:gd name="connsiteY71" fmla="*/ 1595902 h 3463929"/>
              <a:gd name="connsiteX72" fmla="*/ 4572000 w 4616970"/>
              <a:gd name="connsiteY72" fmla="*/ 1520951 h 3463929"/>
              <a:gd name="connsiteX73" fmla="*/ 4542020 w 4616970"/>
              <a:gd name="connsiteY73" fmla="*/ 1026276 h 3463929"/>
              <a:gd name="connsiteX74" fmla="*/ 4557010 w 4616970"/>
              <a:gd name="connsiteY74" fmla="*/ 786433 h 3463929"/>
              <a:gd name="connsiteX75" fmla="*/ 4542020 w 4616970"/>
              <a:gd name="connsiteY75" fmla="*/ 501620 h 3463929"/>
              <a:gd name="connsiteX76" fmla="*/ 4527029 w 4616970"/>
              <a:gd name="connsiteY76" fmla="*/ 441659 h 3463929"/>
              <a:gd name="connsiteX77" fmla="*/ 4287187 w 4616970"/>
              <a:gd name="connsiteY77" fmla="*/ 231797 h 3463929"/>
              <a:gd name="connsiteX78" fmla="*/ 4182256 w 4616970"/>
              <a:gd name="connsiteY78" fmla="*/ 171836 h 3463929"/>
              <a:gd name="connsiteX79" fmla="*/ 4002374 w 4616970"/>
              <a:gd name="connsiteY79" fmla="*/ 81895 h 3463929"/>
              <a:gd name="connsiteX80" fmla="*/ 3942413 w 4616970"/>
              <a:gd name="connsiteY80" fmla="*/ 36925 h 3463929"/>
              <a:gd name="connsiteX81" fmla="*/ 3852472 w 4616970"/>
              <a:gd name="connsiteY81" fmla="*/ 6945 h 3463929"/>
              <a:gd name="connsiteX82" fmla="*/ 3043003 w 4616970"/>
              <a:gd name="connsiteY82" fmla="*/ 21935 h 3463929"/>
              <a:gd name="connsiteX83" fmla="*/ 2998033 w 4616970"/>
              <a:gd name="connsiteY83" fmla="*/ 6945 h 3463929"/>
              <a:gd name="connsiteX84" fmla="*/ 2863121 w 4616970"/>
              <a:gd name="connsiteY84" fmla="*/ 21935 h 3463929"/>
              <a:gd name="connsiteX85" fmla="*/ 2683239 w 4616970"/>
              <a:gd name="connsiteY85" fmla="*/ 36925 h 3463929"/>
              <a:gd name="connsiteX86" fmla="*/ 2578308 w 4616970"/>
              <a:gd name="connsiteY86" fmla="*/ 66905 h 3463929"/>
              <a:gd name="connsiteX87" fmla="*/ 2503357 w 4616970"/>
              <a:gd name="connsiteY87" fmla="*/ 96886 h 3463929"/>
              <a:gd name="connsiteX88" fmla="*/ 2428407 w 4616970"/>
              <a:gd name="connsiteY88" fmla="*/ 111876 h 3463929"/>
              <a:gd name="connsiteX89" fmla="*/ 2368446 w 4616970"/>
              <a:gd name="connsiteY89" fmla="*/ 141856 h 3463929"/>
              <a:gd name="connsiteX90" fmla="*/ 2278505 w 4616970"/>
              <a:gd name="connsiteY90" fmla="*/ 171836 h 3463929"/>
              <a:gd name="connsiteX91" fmla="*/ 2248525 w 4616970"/>
              <a:gd name="connsiteY91" fmla="*/ 201817 h 3463929"/>
              <a:gd name="connsiteX92" fmla="*/ 2143593 w 4616970"/>
              <a:gd name="connsiteY92" fmla="*/ 231797 h 3463929"/>
              <a:gd name="connsiteX93" fmla="*/ 2038662 w 4616970"/>
              <a:gd name="connsiteY93" fmla="*/ 306748 h 34639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Lst>
            <a:rect l="l" t="t" r="r" b="b"/>
            <a:pathLst>
              <a:path w="4616970" h="3463929">
                <a:moveTo>
                  <a:pt x="2038662" y="306748"/>
                </a:moveTo>
                <a:lnTo>
                  <a:pt x="2038662" y="306748"/>
                </a:lnTo>
                <a:cubicBezTo>
                  <a:pt x="1988695" y="296754"/>
                  <a:pt x="1937757" y="290766"/>
                  <a:pt x="1888761" y="276767"/>
                </a:cubicBezTo>
                <a:cubicBezTo>
                  <a:pt x="1867275" y="270628"/>
                  <a:pt x="1849339" y="255589"/>
                  <a:pt x="1828800" y="246787"/>
                </a:cubicBezTo>
                <a:cubicBezTo>
                  <a:pt x="1814276" y="240563"/>
                  <a:pt x="1798624" y="237345"/>
                  <a:pt x="1783829" y="231797"/>
                </a:cubicBezTo>
                <a:cubicBezTo>
                  <a:pt x="1758634" y="222349"/>
                  <a:pt x="1733862" y="211810"/>
                  <a:pt x="1708879" y="201817"/>
                </a:cubicBezTo>
                <a:cubicBezTo>
                  <a:pt x="1693889" y="186827"/>
                  <a:pt x="1681159" y="169168"/>
                  <a:pt x="1663908" y="156846"/>
                </a:cubicBezTo>
                <a:cubicBezTo>
                  <a:pt x="1578846" y="96087"/>
                  <a:pt x="1629788" y="157580"/>
                  <a:pt x="1558977" y="96886"/>
                </a:cubicBezTo>
                <a:cubicBezTo>
                  <a:pt x="1464048" y="15519"/>
                  <a:pt x="1542013" y="45524"/>
                  <a:pt x="1424066" y="21935"/>
                </a:cubicBezTo>
                <a:cubicBezTo>
                  <a:pt x="841317" y="72608"/>
                  <a:pt x="1235656" y="4789"/>
                  <a:pt x="1004341" y="81895"/>
                </a:cubicBezTo>
                <a:cubicBezTo>
                  <a:pt x="943748" y="102093"/>
                  <a:pt x="934796" y="94049"/>
                  <a:pt x="869429" y="111876"/>
                </a:cubicBezTo>
                <a:cubicBezTo>
                  <a:pt x="838941" y="120191"/>
                  <a:pt x="779489" y="141856"/>
                  <a:pt x="779489" y="141856"/>
                </a:cubicBezTo>
                <a:lnTo>
                  <a:pt x="719528" y="201817"/>
                </a:lnTo>
                <a:lnTo>
                  <a:pt x="674557" y="246787"/>
                </a:lnTo>
                <a:cubicBezTo>
                  <a:pt x="633074" y="371238"/>
                  <a:pt x="653259" y="306342"/>
                  <a:pt x="614597" y="441659"/>
                </a:cubicBezTo>
                <a:cubicBezTo>
                  <a:pt x="607799" y="502844"/>
                  <a:pt x="629801" y="681287"/>
                  <a:pt x="554636" y="756453"/>
                </a:cubicBezTo>
                <a:cubicBezTo>
                  <a:pt x="519004" y="792085"/>
                  <a:pt x="464253" y="801570"/>
                  <a:pt x="419725" y="816413"/>
                </a:cubicBezTo>
                <a:lnTo>
                  <a:pt x="329784" y="846394"/>
                </a:lnTo>
                <a:cubicBezTo>
                  <a:pt x="264583" y="911593"/>
                  <a:pt x="343755" y="840296"/>
                  <a:pt x="224852" y="906354"/>
                </a:cubicBezTo>
                <a:cubicBezTo>
                  <a:pt x="100570" y="975400"/>
                  <a:pt x="234200" y="937464"/>
                  <a:pt x="89941" y="966315"/>
                </a:cubicBezTo>
                <a:cubicBezTo>
                  <a:pt x="74951" y="976308"/>
                  <a:pt x="54519" y="981017"/>
                  <a:pt x="44970" y="996295"/>
                </a:cubicBezTo>
                <a:cubicBezTo>
                  <a:pt x="29764" y="1020625"/>
                  <a:pt x="8776" y="1111093"/>
                  <a:pt x="0" y="1146197"/>
                </a:cubicBezTo>
                <a:cubicBezTo>
                  <a:pt x="4997" y="1276112"/>
                  <a:pt x="6045" y="1406238"/>
                  <a:pt x="14990" y="1535941"/>
                </a:cubicBezTo>
                <a:cubicBezTo>
                  <a:pt x="16077" y="1551705"/>
                  <a:pt x="25639" y="1565719"/>
                  <a:pt x="29980" y="1580912"/>
                </a:cubicBezTo>
                <a:cubicBezTo>
                  <a:pt x="35640" y="1600721"/>
                  <a:pt x="40930" y="1620670"/>
                  <a:pt x="44970" y="1640872"/>
                </a:cubicBezTo>
                <a:cubicBezTo>
                  <a:pt x="68052" y="1756277"/>
                  <a:pt x="40062" y="1700963"/>
                  <a:pt x="89941" y="1775784"/>
                </a:cubicBezTo>
                <a:cubicBezTo>
                  <a:pt x="94938" y="1825751"/>
                  <a:pt x="101698" y="1875574"/>
                  <a:pt x="104931" y="1925686"/>
                </a:cubicBezTo>
                <a:cubicBezTo>
                  <a:pt x="111694" y="2030518"/>
                  <a:pt x="99959" y="2137343"/>
                  <a:pt x="119921" y="2240479"/>
                </a:cubicBezTo>
                <a:cubicBezTo>
                  <a:pt x="123931" y="2261195"/>
                  <a:pt x="209923" y="2423443"/>
                  <a:pt x="239843" y="2465331"/>
                </a:cubicBezTo>
                <a:cubicBezTo>
                  <a:pt x="248058" y="2476831"/>
                  <a:pt x="259830" y="2485318"/>
                  <a:pt x="269823" y="2495312"/>
                </a:cubicBezTo>
                <a:cubicBezTo>
                  <a:pt x="284846" y="2540381"/>
                  <a:pt x="282507" y="2546509"/>
                  <a:pt x="314793" y="2585253"/>
                </a:cubicBezTo>
                <a:cubicBezTo>
                  <a:pt x="328364" y="2601539"/>
                  <a:pt x="341358" y="2619705"/>
                  <a:pt x="359764" y="2630223"/>
                </a:cubicBezTo>
                <a:cubicBezTo>
                  <a:pt x="377652" y="2640444"/>
                  <a:pt x="399738" y="2640216"/>
                  <a:pt x="419725" y="2645213"/>
                </a:cubicBezTo>
                <a:cubicBezTo>
                  <a:pt x="436423" y="2695309"/>
                  <a:pt x="436475" y="2717812"/>
                  <a:pt x="494675" y="2750145"/>
                </a:cubicBezTo>
                <a:cubicBezTo>
                  <a:pt x="516947" y="2762518"/>
                  <a:pt x="544642" y="2760138"/>
                  <a:pt x="569626" y="2765135"/>
                </a:cubicBezTo>
                <a:cubicBezTo>
                  <a:pt x="675859" y="2871366"/>
                  <a:pt x="540537" y="2743317"/>
                  <a:pt x="689548" y="2855076"/>
                </a:cubicBezTo>
                <a:cubicBezTo>
                  <a:pt x="706507" y="2867795"/>
                  <a:pt x="718422" y="2886250"/>
                  <a:pt x="734518" y="2900046"/>
                </a:cubicBezTo>
                <a:cubicBezTo>
                  <a:pt x="794243" y="2951239"/>
                  <a:pt x="815604" y="2953365"/>
                  <a:pt x="884420" y="3004977"/>
                </a:cubicBezTo>
                <a:cubicBezTo>
                  <a:pt x="895726" y="3013457"/>
                  <a:pt x="901759" y="3028638"/>
                  <a:pt x="914400" y="3034958"/>
                </a:cubicBezTo>
                <a:cubicBezTo>
                  <a:pt x="942666" y="3049091"/>
                  <a:pt x="974361" y="3054945"/>
                  <a:pt x="1004341" y="3064938"/>
                </a:cubicBezTo>
                <a:cubicBezTo>
                  <a:pt x="1178897" y="3239494"/>
                  <a:pt x="969252" y="3054116"/>
                  <a:pt x="1184223" y="3169869"/>
                </a:cubicBezTo>
                <a:cubicBezTo>
                  <a:pt x="1218584" y="3188371"/>
                  <a:pt x="1242193" y="3222440"/>
                  <a:pt x="1274164" y="3244820"/>
                </a:cubicBezTo>
                <a:cubicBezTo>
                  <a:pt x="1323813" y="3279574"/>
                  <a:pt x="1349953" y="3277966"/>
                  <a:pt x="1409075" y="3289790"/>
                </a:cubicBezTo>
                <a:cubicBezTo>
                  <a:pt x="1429062" y="3299784"/>
                  <a:pt x="1448497" y="3310968"/>
                  <a:pt x="1469036" y="3319771"/>
                </a:cubicBezTo>
                <a:cubicBezTo>
                  <a:pt x="1483560" y="3325995"/>
                  <a:pt x="1500194" y="3327087"/>
                  <a:pt x="1514007" y="3334761"/>
                </a:cubicBezTo>
                <a:cubicBezTo>
                  <a:pt x="1588722" y="3376269"/>
                  <a:pt x="1587499" y="3403068"/>
                  <a:pt x="1663908" y="3409712"/>
                </a:cubicBezTo>
                <a:cubicBezTo>
                  <a:pt x="1758620" y="3417948"/>
                  <a:pt x="1853783" y="3419705"/>
                  <a:pt x="1948721" y="3424702"/>
                </a:cubicBezTo>
                <a:cubicBezTo>
                  <a:pt x="2223314" y="3463929"/>
                  <a:pt x="2088608" y="3450686"/>
                  <a:pt x="2608289" y="3424702"/>
                </a:cubicBezTo>
                <a:cubicBezTo>
                  <a:pt x="2624070" y="3423913"/>
                  <a:pt x="2637474" y="3410429"/>
                  <a:pt x="2653259" y="3409712"/>
                </a:cubicBezTo>
                <a:cubicBezTo>
                  <a:pt x="2857974" y="3400407"/>
                  <a:pt x="3062990" y="3399719"/>
                  <a:pt x="3267856" y="3394722"/>
                </a:cubicBezTo>
                <a:cubicBezTo>
                  <a:pt x="3292840" y="3389725"/>
                  <a:pt x="3317625" y="3383605"/>
                  <a:pt x="3342807" y="3379731"/>
                </a:cubicBezTo>
                <a:cubicBezTo>
                  <a:pt x="3382623" y="3373605"/>
                  <a:pt x="3424277" y="3376757"/>
                  <a:pt x="3462728" y="3364741"/>
                </a:cubicBezTo>
                <a:cubicBezTo>
                  <a:pt x="3505386" y="3351411"/>
                  <a:pt x="3541154" y="3321379"/>
                  <a:pt x="3582649" y="3304781"/>
                </a:cubicBezTo>
                <a:lnTo>
                  <a:pt x="3657600" y="3274800"/>
                </a:lnTo>
                <a:cubicBezTo>
                  <a:pt x="3814230" y="3118173"/>
                  <a:pt x="3628348" y="3291411"/>
                  <a:pt x="3777521" y="3184859"/>
                </a:cubicBezTo>
                <a:cubicBezTo>
                  <a:pt x="3794772" y="3172537"/>
                  <a:pt x="3806396" y="3153685"/>
                  <a:pt x="3822492" y="3139889"/>
                </a:cubicBezTo>
                <a:cubicBezTo>
                  <a:pt x="3841461" y="3123630"/>
                  <a:pt x="3863483" y="3111177"/>
                  <a:pt x="3882452" y="3094918"/>
                </a:cubicBezTo>
                <a:cubicBezTo>
                  <a:pt x="3983443" y="3008354"/>
                  <a:pt x="3873003" y="3086229"/>
                  <a:pt x="3972393" y="3019967"/>
                </a:cubicBezTo>
                <a:cubicBezTo>
                  <a:pt x="4004850" y="2890146"/>
                  <a:pt x="3955891" y="3021481"/>
                  <a:pt x="4047344" y="2930027"/>
                </a:cubicBezTo>
                <a:cubicBezTo>
                  <a:pt x="4058517" y="2918854"/>
                  <a:pt x="4053150" y="2897914"/>
                  <a:pt x="4062334" y="2885056"/>
                </a:cubicBezTo>
                <a:cubicBezTo>
                  <a:pt x="4095380" y="2838791"/>
                  <a:pt x="4124051" y="2823924"/>
                  <a:pt x="4167266" y="2795115"/>
                </a:cubicBezTo>
                <a:cubicBezTo>
                  <a:pt x="4177259" y="2775128"/>
                  <a:pt x="4186394" y="2754688"/>
                  <a:pt x="4197246" y="2735154"/>
                </a:cubicBezTo>
                <a:cubicBezTo>
                  <a:pt x="4227379" y="2680914"/>
                  <a:pt x="4240961" y="2662087"/>
                  <a:pt x="4272197" y="2615233"/>
                </a:cubicBezTo>
                <a:cubicBezTo>
                  <a:pt x="4302001" y="2496016"/>
                  <a:pt x="4264210" y="2614219"/>
                  <a:pt x="4332157" y="2495312"/>
                </a:cubicBezTo>
                <a:cubicBezTo>
                  <a:pt x="4339997" y="2481593"/>
                  <a:pt x="4341600" y="2465136"/>
                  <a:pt x="4347148" y="2450341"/>
                </a:cubicBezTo>
                <a:cubicBezTo>
                  <a:pt x="4356596" y="2425146"/>
                  <a:pt x="4364243" y="2399013"/>
                  <a:pt x="4377128" y="2375390"/>
                </a:cubicBezTo>
                <a:cubicBezTo>
                  <a:pt x="4401733" y="2330281"/>
                  <a:pt x="4449593" y="2268777"/>
                  <a:pt x="4482059" y="2225489"/>
                </a:cubicBezTo>
                <a:cubicBezTo>
                  <a:pt x="4506768" y="2101941"/>
                  <a:pt x="4477036" y="2194551"/>
                  <a:pt x="4542020" y="2090577"/>
                </a:cubicBezTo>
                <a:cubicBezTo>
                  <a:pt x="4587216" y="2018263"/>
                  <a:pt x="4559171" y="2050558"/>
                  <a:pt x="4586990" y="1985646"/>
                </a:cubicBezTo>
                <a:cubicBezTo>
                  <a:pt x="4595792" y="1965107"/>
                  <a:pt x="4606977" y="1945673"/>
                  <a:pt x="4616970" y="1925686"/>
                </a:cubicBezTo>
                <a:cubicBezTo>
                  <a:pt x="4611973" y="1830748"/>
                  <a:pt x="4610587" y="1735551"/>
                  <a:pt x="4601980" y="1640872"/>
                </a:cubicBezTo>
                <a:cubicBezTo>
                  <a:pt x="4600549" y="1625136"/>
                  <a:pt x="4590822" y="1611231"/>
                  <a:pt x="4586990" y="1595902"/>
                </a:cubicBezTo>
                <a:cubicBezTo>
                  <a:pt x="4580811" y="1571184"/>
                  <a:pt x="4576997" y="1545935"/>
                  <a:pt x="4572000" y="1520951"/>
                </a:cubicBezTo>
                <a:cubicBezTo>
                  <a:pt x="4558511" y="1359082"/>
                  <a:pt x="4542020" y="1186944"/>
                  <a:pt x="4542020" y="1026276"/>
                </a:cubicBezTo>
                <a:cubicBezTo>
                  <a:pt x="4542020" y="946172"/>
                  <a:pt x="4552013" y="866381"/>
                  <a:pt x="4557010" y="786433"/>
                </a:cubicBezTo>
                <a:cubicBezTo>
                  <a:pt x="4552013" y="691495"/>
                  <a:pt x="4550256" y="596332"/>
                  <a:pt x="4542020" y="501620"/>
                </a:cubicBezTo>
                <a:cubicBezTo>
                  <a:pt x="4540235" y="481095"/>
                  <a:pt x="4539147" y="458321"/>
                  <a:pt x="4527029" y="441659"/>
                </a:cubicBezTo>
                <a:cubicBezTo>
                  <a:pt x="4437531" y="318599"/>
                  <a:pt x="4396971" y="341578"/>
                  <a:pt x="4287187" y="231797"/>
                </a:cubicBezTo>
                <a:cubicBezTo>
                  <a:pt x="4227648" y="172259"/>
                  <a:pt x="4262782" y="191969"/>
                  <a:pt x="4182256" y="171836"/>
                </a:cubicBezTo>
                <a:cubicBezTo>
                  <a:pt x="3924498" y="0"/>
                  <a:pt x="4250621" y="206019"/>
                  <a:pt x="4002374" y="81895"/>
                </a:cubicBezTo>
                <a:cubicBezTo>
                  <a:pt x="3980028" y="70722"/>
                  <a:pt x="3964759" y="48098"/>
                  <a:pt x="3942413" y="36925"/>
                </a:cubicBezTo>
                <a:cubicBezTo>
                  <a:pt x="3914147" y="22792"/>
                  <a:pt x="3852472" y="6945"/>
                  <a:pt x="3852472" y="6945"/>
                </a:cubicBezTo>
                <a:lnTo>
                  <a:pt x="3043003" y="21935"/>
                </a:lnTo>
                <a:cubicBezTo>
                  <a:pt x="3027202" y="21935"/>
                  <a:pt x="3013834" y="6945"/>
                  <a:pt x="2998033" y="6945"/>
                </a:cubicBezTo>
                <a:cubicBezTo>
                  <a:pt x="2952786" y="6945"/>
                  <a:pt x="2908165" y="17645"/>
                  <a:pt x="2863121" y="21935"/>
                </a:cubicBezTo>
                <a:cubicBezTo>
                  <a:pt x="2803224" y="27639"/>
                  <a:pt x="2743200" y="31928"/>
                  <a:pt x="2683239" y="36925"/>
                </a:cubicBezTo>
                <a:cubicBezTo>
                  <a:pt x="2635994" y="48736"/>
                  <a:pt x="2621314" y="50778"/>
                  <a:pt x="2578308" y="66905"/>
                </a:cubicBezTo>
                <a:cubicBezTo>
                  <a:pt x="2553113" y="76353"/>
                  <a:pt x="2529130" y="89154"/>
                  <a:pt x="2503357" y="96886"/>
                </a:cubicBezTo>
                <a:cubicBezTo>
                  <a:pt x="2478953" y="104207"/>
                  <a:pt x="2453390" y="106879"/>
                  <a:pt x="2428407" y="111876"/>
                </a:cubicBezTo>
                <a:cubicBezTo>
                  <a:pt x="2408420" y="121869"/>
                  <a:pt x="2389194" y="133557"/>
                  <a:pt x="2368446" y="141856"/>
                </a:cubicBezTo>
                <a:cubicBezTo>
                  <a:pt x="2339104" y="153593"/>
                  <a:pt x="2278505" y="171836"/>
                  <a:pt x="2278505" y="171836"/>
                </a:cubicBezTo>
                <a:cubicBezTo>
                  <a:pt x="2268512" y="181830"/>
                  <a:pt x="2260644" y="194546"/>
                  <a:pt x="2248525" y="201817"/>
                </a:cubicBezTo>
                <a:cubicBezTo>
                  <a:pt x="2233165" y="211033"/>
                  <a:pt x="2154792" y="228997"/>
                  <a:pt x="2143593" y="231797"/>
                </a:cubicBezTo>
                <a:cubicBezTo>
                  <a:pt x="2105298" y="289239"/>
                  <a:pt x="2056151" y="294256"/>
                  <a:pt x="2038662" y="306748"/>
                </a:cubicBezTo>
                <a:close/>
              </a:path>
            </a:pathLst>
          </a:custGeom>
          <a:solidFill>
            <a:schemeClr val="accent3">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schemeClr val="tx1"/>
              </a:solidFill>
            </a:endParaRPr>
          </a:p>
        </p:txBody>
      </p:sp>
      <p:cxnSp>
        <p:nvCxnSpPr>
          <p:cNvPr id="13" name="Straight Arrow Connector 12"/>
          <p:cNvCxnSpPr/>
          <p:nvPr/>
        </p:nvCxnSpPr>
        <p:spPr>
          <a:xfrm flipH="1">
            <a:off x="4648200" y="3124200"/>
            <a:ext cx="685800" cy="228600"/>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8" name="Straight Arrow Connector 17"/>
          <p:cNvCxnSpPr/>
          <p:nvPr/>
        </p:nvCxnSpPr>
        <p:spPr>
          <a:xfrm flipH="1" flipV="1">
            <a:off x="6019800" y="5105400"/>
            <a:ext cx="762000" cy="457200"/>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0" name="Rectangle 19"/>
          <p:cNvSpPr/>
          <p:nvPr/>
        </p:nvSpPr>
        <p:spPr>
          <a:xfrm>
            <a:off x="4899738" y="2754868"/>
            <a:ext cx="891462" cy="369332"/>
          </a:xfrm>
          <a:prstGeom prst="rect">
            <a:avLst/>
          </a:prstGeom>
        </p:spPr>
        <p:txBody>
          <a:bodyPr wrap="none">
            <a:spAutoFit/>
          </a:bodyPr>
          <a:lstStyle/>
          <a:p>
            <a:r>
              <a:rPr lang="en-US" dirty="0" smtClean="0">
                <a:solidFill>
                  <a:schemeClr val="tx1"/>
                </a:solidFill>
              </a:rPr>
              <a:t>Event A</a:t>
            </a:r>
            <a:endParaRPr lang="en-GB" dirty="0"/>
          </a:p>
        </p:txBody>
      </p:sp>
      <p:sp>
        <p:nvSpPr>
          <p:cNvPr id="21" name="Rectangle 20"/>
          <p:cNvSpPr/>
          <p:nvPr/>
        </p:nvSpPr>
        <p:spPr>
          <a:xfrm>
            <a:off x="6728538" y="5498068"/>
            <a:ext cx="1721946" cy="369332"/>
          </a:xfrm>
          <a:prstGeom prst="rect">
            <a:avLst/>
          </a:prstGeom>
        </p:spPr>
        <p:txBody>
          <a:bodyPr wrap="none">
            <a:spAutoFit/>
          </a:bodyPr>
          <a:lstStyle/>
          <a:p>
            <a:r>
              <a:rPr lang="en-US" dirty="0" smtClean="0">
                <a:solidFill>
                  <a:schemeClr val="tx1"/>
                </a:solidFill>
              </a:rPr>
              <a:t>S= sample space</a:t>
            </a:r>
            <a:endParaRPr lang="en-GB" dirty="0"/>
          </a:p>
        </p:txBody>
      </p:sp>
      <p:sp>
        <p:nvSpPr>
          <p:cNvPr id="14" name="Freeform 13"/>
          <p:cNvSpPr/>
          <p:nvPr/>
        </p:nvSpPr>
        <p:spPr>
          <a:xfrm rot="16200000">
            <a:off x="3185396" y="3771287"/>
            <a:ext cx="1066799" cy="687022"/>
          </a:xfrm>
          <a:custGeom>
            <a:avLst/>
            <a:gdLst>
              <a:gd name="connsiteX0" fmla="*/ 920424 w 995375"/>
              <a:gd name="connsiteY0" fmla="*/ 89913 h 839421"/>
              <a:gd name="connsiteX1" fmla="*/ 920424 w 995375"/>
              <a:gd name="connsiteY1" fmla="*/ 89913 h 839421"/>
              <a:gd name="connsiteX2" fmla="*/ 485709 w 995375"/>
              <a:gd name="connsiteY2" fmla="*/ 14962 h 839421"/>
              <a:gd name="connsiteX3" fmla="*/ 305827 w 995375"/>
              <a:gd name="connsiteY3" fmla="*/ 59933 h 839421"/>
              <a:gd name="connsiteX4" fmla="*/ 215886 w 995375"/>
              <a:gd name="connsiteY4" fmla="*/ 119893 h 839421"/>
              <a:gd name="connsiteX5" fmla="*/ 95965 w 995375"/>
              <a:gd name="connsiteY5" fmla="*/ 239815 h 839421"/>
              <a:gd name="connsiteX6" fmla="*/ 36004 w 995375"/>
              <a:gd name="connsiteY6" fmla="*/ 329756 h 839421"/>
              <a:gd name="connsiteX7" fmla="*/ 36004 w 995375"/>
              <a:gd name="connsiteY7" fmla="*/ 569598 h 839421"/>
              <a:gd name="connsiteX8" fmla="*/ 95965 w 995375"/>
              <a:gd name="connsiteY8" fmla="*/ 689520 h 839421"/>
              <a:gd name="connsiteX9" fmla="*/ 140935 w 995375"/>
              <a:gd name="connsiteY9" fmla="*/ 734490 h 839421"/>
              <a:gd name="connsiteX10" fmla="*/ 170916 w 995375"/>
              <a:gd name="connsiteY10" fmla="*/ 779461 h 839421"/>
              <a:gd name="connsiteX11" fmla="*/ 230876 w 995375"/>
              <a:gd name="connsiteY11" fmla="*/ 809441 h 839421"/>
              <a:gd name="connsiteX12" fmla="*/ 365788 w 995375"/>
              <a:gd name="connsiteY12" fmla="*/ 839421 h 839421"/>
              <a:gd name="connsiteX13" fmla="*/ 815493 w 995375"/>
              <a:gd name="connsiteY13" fmla="*/ 824431 h 839421"/>
              <a:gd name="connsiteX14" fmla="*/ 860463 w 995375"/>
              <a:gd name="connsiteY14" fmla="*/ 794451 h 839421"/>
              <a:gd name="connsiteX15" fmla="*/ 920424 w 995375"/>
              <a:gd name="connsiteY15" fmla="*/ 704510 h 839421"/>
              <a:gd name="connsiteX16" fmla="*/ 965394 w 995375"/>
              <a:gd name="connsiteY16" fmla="*/ 509638 h 839421"/>
              <a:gd name="connsiteX17" fmla="*/ 995375 w 995375"/>
              <a:gd name="connsiteY17" fmla="*/ 299775 h 839421"/>
              <a:gd name="connsiteX18" fmla="*/ 980385 w 995375"/>
              <a:gd name="connsiteY18" fmla="*/ 194844 h 839421"/>
              <a:gd name="connsiteX19" fmla="*/ 950404 w 995375"/>
              <a:gd name="connsiteY19" fmla="*/ 164864 h 839421"/>
              <a:gd name="connsiteX20" fmla="*/ 920424 w 995375"/>
              <a:gd name="connsiteY20" fmla="*/ 89913 h 8394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995375" h="839421">
                <a:moveTo>
                  <a:pt x="920424" y="89913"/>
                </a:moveTo>
                <a:lnTo>
                  <a:pt x="920424" y="89913"/>
                </a:lnTo>
                <a:cubicBezTo>
                  <a:pt x="734830" y="28048"/>
                  <a:pt x="702648" y="0"/>
                  <a:pt x="485709" y="14962"/>
                </a:cubicBezTo>
                <a:cubicBezTo>
                  <a:pt x="424049" y="19214"/>
                  <a:pt x="305827" y="59933"/>
                  <a:pt x="305827" y="59933"/>
                </a:cubicBezTo>
                <a:cubicBezTo>
                  <a:pt x="275847" y="79920"/>
                  <a:pt x="243773" y="97076"/>
                  <a:pt x="215886" y="119893"/>
                </a:cubicBezTo>
                <a:cubicBezTo>
                  <a:pt x="215875" y="119902"/>
                  <a:pt x="111960" y="223819"/>
                  <a:pt x="95965" y="239815"/>
                </a:cubicBezTo>
                <a:cubicBezTo>
                  <a:pt x="70487" y="265294"/>
                  <a:pt x="36004" y="329756"/>
                  <a:pt x="36004" y="329756"/>
                </a:cubicBezTo>
                <a:cubicBezTo>
                  <a:pt x="5215" y="422124"/>
                  <a:pt x="0" y="418379"/>
                  <a:pt x="36004" y="569598"/>
                </a:cubicBezTo>
                <a:cubicBezTo>
                  <a:pt x="46356" y="613075"/>
                  <a:pt x="75978" y="649546"/>
                  <a:pt x="95965" y="689520"/>
                </a:cubicBezTo>
                <a:cubicBezTo>
                  <a:pt x="105446" y="708481"/>
                  <a:pt x="127364" y="718204"/>
                  <a:pt x="140935" y="734490"/>
                </a:cubicBezTo>
                <a:cubicBezTo>
                  <a:pt x="152469" y="748330"/>
                  <a:pt x="157076" y="767927"/>
                  <a:pt x="170916" y="779461"/>
                </a:cubicBezTo>
                <a:cubicBezTo>
                  <a:pt x="188082" y="793766"/>
                  <a:pt x="210337" y="800639"/>
                  <a:pt x="230876" y="809441"/>
                </a:cubicBezTo>
                <a:cubicBezTo>
                  <a:pt x="277842" y="829569"/>
                  <a:pt x="311887" y="830438"/>
                  <a:pt x="365788" y="839421"/>
                </a:cubicBezTo>
                <a:cubicBezTo>
                  <a:pt x="515690" y="834424"/>
                  <a:pt x="666124" y="838010"/>
                  <a:pt x="815493" y="824431"/>
                </a:cubicBezTo>
                <a:cubicBezTo>
                  <a:pt x="833435" y="822800"/>
                  <a:pt x="846395" y="805705"/>
                  <a:pt x="860463" y="794451"/>
                </a:cubicBezTo>
                <a:cubicBezTo>
                  <a:pt x="895282" y="766596"/>
                  <a:pt x="901457" y="748768"/>
                  <a:pt x="920424" y="704510"/>
                </a:cubicBezTo>
                <a:cubicBezTo>
                  <a:pt x="943751" y="650079"/>
                  <a:pt x="957393" y="549645"/>
                  <a:pt x="965394" y="509638"/>
                </a:cubicBezTo>
                <a:cubicBezTo>
                  <a:pt x="989260" y="390308"/>
                  <a:pt x="977569" y="460029"/>
                  <a:pt x="995375" y="299775"/>
                </a:cubicBezTo>
                <a:cubicBezTo>
                  <a:pt x="990378" y="264798"/>
                  <a:pt x="991558" y="228363"/>
                  <a:pt x="980385" y="194844"/>
                </a:cubicBezTo>
                <a:cubicBezTo>
                  <a:pt x="975916" y="181436"/>
                  <a:pt x="954873" y="178272"/>
                  <a:pt x="950404" y="164864"/>
                </a:cubicBezTo>
                <a:cubicBezTo>
                  <a:pt x="944083" y="145903"/>
                  <a:pt x="925421" y="102405"/>
                  <a:pt x="920424" y="89913"/>
                </a:cubicBezTo>
                <a:close/>
              </a:path>
            </a:pathLst>
          </a:custGeom>
          <a:solidFill>
            <a:schemeClr val="bg2">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 name="Freeform 10"/>
          <p:cNvSpPr/>
          <p:nvPr/>
        </p:nvSpPr>
        <p:spPr>
          <a:xfrm>
            <a:off x="3527685" y="3124200"/>
            <a:ext cx="968115" cy="833203"/>
          </a:xfrm>
          <a:custGeom>
            <a:avLst/>
            <a:gdLst>
              <a:gd name="connsiteX0" fmla="*/ 920424 w 995375"/>
              <a:gd name="connsiteY0" fmla="*/ 89913 h 839421"/>
              <a:gd name="connsiteX1" fmla="*/ 920424 w 995375"/>
              <a:gd name="connsiteY1" fmla="*/ 89913 h 839421"/>
              <a:gd name="connsiteX2" fmla="*/ 485709 w 995375"/>
              <a:gd name="connsiteY2" fmla="*/ 14962 h 839421"/>
              <a:gd name="connsiteX3" fmla="*/ 305827 w 995375"/>
              <a:gd name="connsiteY3" fmla="*/ 59933 h 839421"/>
              <a:gd name="connsiteX4" fmla="*/ 215886 w 995375"/>
              <a:gd name="connsiteY4" fmla="*/ 119893 h 839421"/>
              <a:gd name="connsiteX5" fmla="*/ 95965 w 995375"/>
              <a:gd name="connsiteY5" fmla="*/ 239815 h 839421"/>
              <a:gd name="connsiteX6" fmla="*/ 36004 w 995375"/>
              <a:gd name="connsiteY6" fmla="*/ 329756 h 839421"/>
              <a:gd name="connsiteX7" fmla="*/ 36004 w 995375"/>
              <a:gd name="connsiteY7" fmla="*/ 569598 h 839421"/>
              <a:gd name="connsiteX8" fmla="*/ 95965 w 995375"/>
              <a:gd name="connsiteY8" fmla="*/ 689520 h 839421"/>
              <a:gd name="connsiteX9" fmla="*/ 140935 w 995375"/>
              <a:gd name="connsiteY9" fmla="*/ 734490 h 839421"/>
              <a:gd name="connsiteX10" fmla="*/ 170916 w 995375"/>
              <a:gd name="connsiteY10" fmla="*/ 779461 h 839421"/>
              <a:gd name="connsiteX11" fmla="*/ 230876 w 995375"/>
              <a:gd name="connsiteY11" fmla="*/ 809441 h 839421"/>
              <a:gd name="connsiteX12" fmla="*/ 365788 w 995375"/>
              <a:gd name="connsiteY12" fmla="*/ 839421 h 839421"/>
              <a:gd name="connsiteX13" fmla="*/ 815493 w 995375"/>
              <a:gd name="connsiteY13" fmla="*/ 824431 h 839421"/>
              <a:gd name="connsiteX14" fmla="*/ 860463 w 995375"/>
              <a:gd name="connsiteY14" fmla="*/ 794451 h 839421"/>
              <a:gd name="connsiteX15" fmla="*/ 920424 w 995375"/>
              <a:gd name="connsiteY15" fmla="*/ 704510 h 839421"/>
              <a:gd name="connsiteX16" fmla="*/ 965394 w 995375"/>
              <a:gd name="connsiteY16" fmla="*/ 509638 h 839421"/>
              <a:gd name="connsiteX17" fmla="*/ 995375 w 995375"/>
              <a:gd name="connsiteY17" fmla="*/ 299775 h 839421"/>
              <a:gd name="connsiteX18" fmla="*/ 980385 w 995375"/>
              <a:gd name="connsiteY18" fmla="*/ 194844 h 839421"/>
              <a:gd name="connsiteX19" fmla="*/ 950404 w 995375"/>
              <a:gd name="connsiteY19" fmla="*/ 164864 h 839421"/>
              <a:gd name="connsiteX20" fmla="*/ 920424 w 995375"/>
              <a:gd name="connsiteY20" fmla="*/ 89913 h 8394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995375" h="839421">
                <a:moveTo>
                  <a:pt x="920424" y="89913"/>
                </a:moveTo>
                <a:lnTo>
                  <a:pt x="920424" y="89913"/>
                </a:lnTo>
                <a:cubicBezTo>
                  <a:pt x="734830" y="28048"/>
                  <a:pt x="702648" y="0"/>
                  <a:pt x="485709" y="14962"/>
                </a:cubicBezTo>
                <a:cubicBezTo>
                  <a:pt x="424049" y="19214"/>
                  <a:pt x="305827" y="59933"/>
                  <a:pt x="305827" y="59933"/>
                </a:cubicBezTo>
                <a:cubicBezTo>
                  <a:pt x="275847" y="79920"/>
                  <a:pt x="243773" y="97076"/>
                  <a:pt x="215886" y="119893"/>
                </a:cubicBezTo>
                <a:cubicBezTo>
                  <a:pt x="215875" y="119902"/>
                  <a:pt x="111960" y="223819"/>
                  <a:pt x="95965" y="239815"/>
                </a:cubicBezTo>
                <a:cubicBezTo>
                  <a:pt x="70487" y="265294"/>
                  <a:pt x="36004" y="329756"/>
                  <a:pt x="36004" y="329756"/>
                </a:cubicBezTo>
                <a:cubicBezTo>
                  <a:pt x="5215" y="422124"/>
                  <a:pt x="0" y="418379"/>
                  <a:pt x="36004" y="569598"/>
                </a:cubicBezTo>
                <a:cubicBezTo>
                  <a:pt x="46356" y="613075"/>
                  <a:pt x="75978" y="649546"/>
                  <a:pt x="95965" y="689520"/>
                </a:cubicBezTo>
                <a:cubicBezTo>
                  <a:pt x="105446" y="708481"/>
                  <a:pt x="127364" y="718204"/>
                  <a:pt x="140935" y="734490"/>
                </a:cubicBezTo>
                <a:cubicBezTo>
                  <a:pt x="152469" y="748330"/>
                  <a:pt x="157076" y="767927"/>
                  <a:pt x="170916" y="779461"/>
                </a:cubicBezTo>
                <a:cubicBezTo>
                  <a:pt x="188082" y="793766"/>
                  <a:pt x="210337" y="800639"/>
                  <a:pt x="230876" y="809441"/>
                </a:cubicBezTo>
                <a:cubicBezTo>
                  <a:pt x="277842" y="829569"/>
                  <a:pt x="311887" y="830438"/>
                  <a:pt x="365788" y="839421"/>
                </a:cubicBezTo>
                <a:cubicBezTo>
                  <a:pt x="515690" y="834424"/>
                  <a:pt x="666124" y="838010"/>
                  <a:pt x="815493" y="824431"/>
                </a:cubicBezTo>
                <a:cubicBezTo>
                  <a:pt x="833435" y="822800"/>
                  <a:pt x="846395" y="805705"/>
                  <a:pt x="860463" y="794451"/>
                </a:cubicBezTo>
                <a:cubicBezTo>
                  <a:pt x="895282" y="766596"/>
                  <a:pt x="901457" y="748768"/>
                  <a:pt x="920424" y="704510"/>
                </a:cubicBezTo>
                <a:cubicBezTo>
                  <a:pt x="943751" y="650079"/>
                  <a:pt x="957393" y="549645"/>
                  <a:pt x="965394" y="509638"/>
                </a:cubicBezTo>
                <a:cubicBezTo>
                  <a:pt x="989260" y="390308"/>
                  <a:pt x="977569" y="460029"/>
                  <a:pt x="995375" y="299775"/>
                </a:cubicBezTo>
                <a:cubicBezTo>
                  <a:pt x="990378" y="264798"/>
                  <a:pt x="991558" y="228363"/>
                  <a:pt x="980385" y="194844"/>
                </a:cubicBezTo>
                <a:cubicBezTo>
                  <a:pt x="975916" y="181436"/>
                  <a:pt x="954873" y="178272"/>
                  <a:pt x="950404" y="164864"/>
                </a:cubicBezTo>
                <a:cubicBezTo>
                  <a:pt x="944083" y="145903"/>
                  <a:pt x="925421" y="102405"/>
                  <a:pt x="920424" y="89913"/>
                </a:cubicBezTo>
                <a:close/>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5" name="Rectangle 14"/>
          <p:cNvSpPr/>
          <p:nvPr/>
        </p:nvSpPr>
        <p:spPr>
          <a:xfrm>
            <a:off x="1981200" y="3364468"/>
            <a:ext cx="883447" cy="369332"/>
          </a:xfrm>
          <a:prstGeom prst="rect">
            <a:avLst/>
          </a:prstGeom>
        </p:spPr>
        <p:txBody>
          <a:bodyPr wrap="none">
            <a:spAutoFit/>
          </a:bodyPr>
          <a:lstStyle/>
          <a:p>
            <a:r>
              <a:rPr lang="en-US" dirty="0" smtClean="0">
                <a:solidFill>
                  <a:schemeClr val="tx1"/>
                </a:solidFill>
              </a:rPr>
              <a:t>Event B</a:t>
            </a:r>
            <a:endParaRPr lang="en-GB" dirty="0"/>
          </a:p>
        </p:txBody>
      </p:sp>
      <p:cxnSp>
        <p:nvCxnSpPr>
          <p:cNvPr id="16" name="Straight Arrow Connector 15"/>
          <p:cNvCxnSpPr/>
          <p:nvPr/>
        </p:nvCxnSpPr>
        <p:spPr>
          <a:xfrm>
            <a:off x="2743200" y="3733800"/>
            <a:ext cx="533400" cy="228600"/>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28600"/>
            <a:ext cx="8229600" cy="1143000"/>
          </a:xfrm>
        </p:spPr>
        <p:txBody>
          <a:bodyPr/>
          <a:lstStyle/>
          <a:p>
            <a:r>
              <a:rPr lang="en-US" b="0" dirty="0" smtClean="0"/>
              <a:t>Conditional Probabilities</a:t>
            </a:r>
            <a:endParaRPr lang="en-GB" b="0" dirty="0"/>
          </a:p>
        </p:txBody>
      </p:sp>
      <p:graphicFrame>
        <p:nvGraphicFramePr>
          <p:cNvPr id="6" name="Object 5"/>
          <p:cNvGraphicFramePr>
            <a:graphicFrameLocks noChangeAspect="1"/>
          </p:cNvGraphicFramePr>
          <p:nvPr/>
        </p:nvGraphicFramePr>
        <p:xfrm>
          <a:off x="773113" y="1524000"/>
          <a:ext cx="5451475" cy="762000"/>
        </p:xfrm>
        <a:graphic>
          <a:graphicData uri="http://schemas.openxmlformats.org/presentationml/2006/ole">
            <mc:AlternateContent xmlns:mc="http://schemas.openxmlformats.org/markup-compatibility/2006">
              <mc:Choice xmlns:v="urn:schemas-microsoft-com:vml" Requires="v">
                <p:oleObj spid="_x0000_s12299" name="Equation" r:id="rId3" imgW="3543120" imgH="495000" progId="Equation.3">
                  <p:embed/>
                </p:oleObj>
              </mc:Choice>
              <mc:Fallback>
                <p:oleObj name="Equation" r:id="rId3" imgW="3543120" imgH="495000" progId="Equation.3">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73113" y="1524000"/>
                        <a:ext cx="5451475" cy="7620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0" name="Freeform 9"/>
          <p:cNvSpPr/>
          <p:nvPr/>
        </p:nvSpPr>
        <p:spPr>
          <a:xfrm>
            <a:off x="1828800" y="2667000"/>
            <a:ext cx="4616970" cy="3463929"/>
          </a:xfrm>
          <a:custGeom>
            <a:avLst/>
            <a:gdLst>
              <a:gd name="connsiteX0" fmla="*/ 2038662 w 4616970"/>
              <a:gd name="connsiteY0" fmla="*/ 306748 h 3463929"/>
              <a:gd name="connsiteX1" fmla="*/ 2038662 w 4616970"/>
              <a:gd name="connsiteY1" fmla="*/ 306748 h 3463929"/>
              <a:gd name="connsiteX2" fmla="*/ 1888761 w 4616970"/>
              <a:gd name="connsiteY2" fmla="*/ 276767 h 3463929"/>
              <a:gd name="connsiteX3" fmla="*/ 1828800 w 4616970"/>
              <a:gd name="connsiteY3" fmla="*/ 246787 h 3463929"/>
              <a:gd name="connsiteX4" fmla="*/ 1783829 w 4616970"/>
              <a:gd name="connsiteY4" fmla="*/ 231797 h 3463929"/>
              <a:gd name="connsiteX5" fmla="*/ 1708879 w 4616970"/>
              <a:gd name="connsiteY5" fmla="*/ 201817 h 3463929"/>
              <a:gd name="connsiteX6" fmla="*/ 1663908 w 4616970"/>
              <a:gd name="connsiteY6" fmla="*/ 156846 h 3463929"/>
              <a:gd name="connsiteX7" fmla="*/ 1558977 w 4616970"/>
              <a:gd name="connsiteY7" fmla="*/ 96886 h 3463929"/>
              <a:gd name="connsiteX8" fmla="*/ 1424066 w 4616970"/>
              <a:gd name="connsiteY8" fmla="*/ 21935 h 3463929"/>
              <a:gd name="connsiteX9" fmla="*/ 1004341 w 4616970"/>
              <a:gd name="connsiteY9" fmla="*/ 81895 h 3463929"/>
              <a:gd name="connsiteX10" fmla="*/ 869429 w 4616970"/>
              <a:gd name="connsiteY10" fmla="*/ 111876 h 3463929"/>
              <a:gd name="connsiteX11" fmla="*/ 779489 w 4616970"/>
              <a:gd name="connsiteY11" fmla="*/ 141856 h 3463929"/>
              <a:gd name="connsiteX12" fmla="*/ 719528 w 4616970"/>
              <a:gd name="connsiteY12" fmla="*/ 201817 h 3463929"/>
              <a:gd name="connsiteX13" fmla="*/ 674557 w 4616970"/>
              <a:gd name="connsiteY13" fmla="*/ 246787 h 3463929"/>
              <a:gd name="connsiteX14" fmla="*/ 614597 w 4616970"/>
              <a:gd name="connsiteY14" fmla="*/ 441659 h 3463929"/>
              <a:gd name="connsiteX15" fmla="*/ 554636 w 4616970"/>
              <a:gd name="connsiteY15" fmla="*/ 756453 h 3463929"/>
              <a:gd name="connsiteX16" fmla="*/ 419725 w 4616970"/>
              <a:gd name="connsiteY16" fmla="*/ 816413 h 3463929"/>
              <a:gd name="connsiteX17" fmla="*/ 329784 w 4616970"/>
              <a:gd name="connsiteY17" fmla="*/ 846394 h 3463929"/>
              <a:gd name="connsiteX18" fmla="*/ 224852 w 4616970"/>
              <a:gd name="connsiteY18" fmla="*/ 906354 h 3463929"/>
              <a:gd name="connsiteX19" fmla="*/ 89941 w 4616970"/>
              <a:gd name="connsiteY19" fmla="*/ 966315 h 3463929"/>
              <a:gd name="connsiteX20" fmla="*/ 44970 w 4616970"/>
              <a:gd name="connsiteY20" fmla="*/ 996295 h 3463929"/>
              <a:gd name="connsiteX21" fmla="*/ 0 w 4616970"/>
              <a:gd name="connsiteY21" fmla="*/ 1146197 h 3463929"/>
              <a:gd name="connsiteX22" fmla="*/ 14990 w 4616970"/>
              <a:gd name="connsiteY22" fmla="*/ 1535941 h 3463929"/>
              <a:gd name="connsiteX23" fmla="*/ 29980 w 4616970"/>
              <a:gd name="connsiteY23" fmla="*/ 1580912 h 3463929"/>
              <a:gd name="connsiteX24" fmla="*/ 44970 w 4616970"/>
              <a:gd name="connsiteY24" fmla="*/ 1640872 h 3463929"/>
              <a:gd name="connsiteX25" fmla="*/ 89941 w 4616970"/>
              <a:gd name="connsiteY25" fmla="*/ 1775784 h 3463929"/>
              <a:gd name="connsiteX26" fmla="*/ 104931 w 4616970"/>
              <a:gd name="connsiteY26" fmla="*/ 1925686 h 3463929"/>
              <a:gd name="connsiteX27" fmla="*/ 119921 w 4616970"/>
              <a:gd name="connsiteY27" fmla="*/ 2240479 h 3463929"/>
              <a:gd name="connsiteX28" fmla="*/ 239843 w 4616970"/>
              <a:gd name="connsiteY28" fmla="*/ 2465331 h 3463929"/>
              <a:gd name="connsiteX29" fmla="*/ 269823 w 4616970"/>
              <a:gd name="connsiteY29" fmla="*/ 2495312 h 3463929"/>
              <a:gd name="connsiteX30" fmla="*/ 314793 w 4616970"/>
              <a:gd name="connsiteY30" fmla="*/ 2585253 h 3463929"/>
              <a:gd name="connsiteX31" fmla="*/ 359764 w 4616970"/>
              <a:gd name="connsiteY31" fmla="*/ 2630223 h 3463929"/>
              <a:gd name="connsiteX32" fmla="*/ 419725 w 4616970"/>
              <a:gd name="connsiteY32" fmla="*/ 2645213 h 3463929"/>
              <a:gd name="connsiteX33" fmla="*/ 494675 w 4616970"/>
              <a:gd name="connsiteY33" fmla="*/ 2750145 h 3463929"/>
              <a:gd name="connsiteX34" fmla="*/ 569626 w 4616970"/>
              <a:gd name="connsiteY34" fmla="*/ 2765135 h 3463929"/>
              <a:gd name="connsiteX35" fmla="*/ 689548 w 4616970"/>
              <a:gd name="connsiteY35" fmla="*/ 2855076 h 3463929"/>
              <a:gd name="connsiteX36" fmla="*/ 734518 w 4616970"/>
              <a:gd name="connsiteY36" fmla="*/ 2900046 h 3463929"/>
              <a:gd name="connsiteX37" fmla="*/ 884420 w 4616970"/>
              <a:gd name="connsiteY37" fmla="*/ 3004977 h 3463929"/>
              <a:gd name="connsiteX38" fmla="*/ 914400 w 4616970"/>
              <a:gd name="connsiteY38" fmla="*/ 3034958 h 3463929"/>
              <a:gd name="connsiteX39" fmla="*/ 1004341 w 4616970"/>
              <a:gd name="connsiteY39" fmla="*/ 3064938 h 3463929"/>
              <a:gd name="connsiteX40" fmla="*/ 1184223 w 4616970"/>
              <a:gd name="connsiteY40" fmla="*/ 3169869 h 3463929"/>
              <a:gd name="connsiteX41" fmla="*/ 1274164 w 4616970"/>
              <a:gd name="connsiteY41" fmla="*/ 3244820 h 3463929"/>
              <a:gd name="connsiteX42" fmla="*/ 1409075 w 4616970"/>
              <a:gd name="connsiteY42" fmla="*/ 3289790 h 3463929"/>
              <a:gd name="connsiteX43" fmla="*/ 1469036 w 4616970"/>
              <a:gd name="connsiteY43" fmla="*/ 3319771 h 3463929"/>
              <a:gd name="connsiteX44" fmla="*/ 1514007 w 4616970"/>
              <a:gd name="connsiteY44" fmla="*/ 3334761 h 3463929"/>
              <a:gd name="connsiteX45" fmla="*/ 1663908 w 4616970"/>
              <a:gd name="connsiteY45" fmla="*/ 3409712 h 3463929"/>
              <a:gd name="connsiteX46" fmla="*/ 1948721 w 4616970"/>
              <a:gd name="connsiteY46" fmla="*/ 3424702 h 3463929"/>
              <a:gd name="connsiteX47" fmla="*/ 2608289 w 4616970"/>
              <a:gd name="connsiteY47" fmla="*/ 3424702 h 3463929"/>
              <a:gd name="connsiteX48" fmla="*/ 2653259 w 4616970"/>
              <a:gd name="connsiteY48" fmla="*/ 3409712 h 3463929"/>
              <a:gd name="connsiteX49" fmla="*/ 3267856 w 4616970"/>
              <a:gd name="connsiteY49" fmla="*/ 3394722 h 3463929"/>
              <a:gd name="connsiteX50" fmla="*/ 3342807 w 4616970"/>
              <a:gd name="connsiteY50" fmla="*/ 3379731 h 3463929"/>
              <a:gd name="connsiteX51" fmla="*/ 3462728 w 4616970"/>
              <a:gd name="connsiteY51" fmla="*/ 3364741 h 3463929"/>
              <a:gd name="connsiteX52" fmla="*/ 3582649 w 4616970"/>
              <a:gd name="connsiteY52" fmla="*/ 3304781 h 3463929"/>
              <a:gd name="connsiteX53" fmla="*/ 3657600 w 4616970"/>
              <a:gd name="connsiteY53" fmla="*/ 3274800 h 3463929"/>
              <a:gd name="connsiteX54" fmla="*/ 3777521 w 4616970"/>
              <a:gd name="connsiteY54" fmla="*/ 3184859 h 3463929"/>
              <a:gd name="connsiteX55" fmla="*/ 3822492 w 4616970"/>
              <a:gd name="connsiteY55" fmla="*/ 3139889 h 3463929"/>
              <a:gd name="connsiteX56" fmla="*/ 3882452 w 4616970"/>
              <a:gd name="connsiteY56" fmla="*/ 3094918 h 3463929"/>
              <a:gd name="connsiteX57" fmla="*/ 3972393 w 4616970"/>
              <a:gd name="connsiteY57" fmla="*/ 3019967 h 3463929"/>
              <a:gd name="connsiteX58" fmla="*/ 4047344 w 4616970"/>
              <a:gd name="connsiteY58" fmla="*/ 2930027 h 3463929"/>
              <a:gd name="connsiteX59" fmla="*/ 4062334 w 4616970"/>
              <a:gd name="connsiteY59" fmla="*/ 2885056 h 3463929"/>
              <a:gd name="connsiteX60" fmla="*/ 4167266 w 4616970"/>
              <a:gd name="connsiteY60" fmla="*/ 2795115 h 3463929"/>
              <a:gd name="connsiteX61" fmla="*/ 4197246 w 4616970"/>
              <a:gd name="connsiteY61" fmla="*/ 2735154 h 3463929"/>
              <a:gd name="connsiteX62" fmla="*/ 4272197 w 4616970"/>
              <a:gd name="connsiteY62" fmla="*/ 2615233 h 3463929"/>
              <a:gd name="connsiteX63" fmla="*/ 4332157 w 4616970"/>
              <a:gd name="connsiteY63" fmla="*/ 2495312 h 3463929"/>
              <a:gd name="connsiteX64" fmla="*/ 4347148 w 4616970"/>
              <a:gd name="connsiteY64" fmla="*/ 2450341 h 3463929"/>
              <a:gd name="connsiteX65" fmla="*/ 4377128 w 4616970"/>
              <a:gd name="connsiteY65" fmla="*/ 2375390 h 3463929"/>
              <a:gd name="connsiteX66" fmla="*/ 4482059 w 4616970"/>
              <a:gd name="connsiteY66" fmla="*/ 2225489 h 3463929"/>
              <a:gd name="connsiteX67" fmla="*/ 4542020 w 4616970"/>
              <a:gd name="connsiteY67" fmla="*/ 2090577 h 3463929"/>
              <a:gd name="connsiteX68" fmla="*/ 4586990 w 4616970"/>
              <a:gd name="connsiteY68" fmla="*/ 1985646 h 3463929"/>
              <a:gd name="connsiteX69" fmla="*/ 4616970 w 4616970"/>
              <a:gd name="connsiteY69" fmla="*/ 1925686 h 3463929"/>
              <a:gd name="connsiteX70" fmla="*/ 4601980 w 4616970"/>
              <a:gd name="connsiteY70" fmla="*/ 1640872 h 3463929"/>
              <a:gd name="connsiteX71" fmla="*/ 4586990 w 4616970"/>
              <a:gd name="connsiteY71" fmla="*/ 1595902 h 3463929"/>
              <a:gd name="connsiteX72" fmla="*/ 4572000 w 4616970"/>
              <a:gd name="connsiteY72" fmla="*/ 1520951 h 3463929"/>
              <a:gd name="connsiteX73" fmla="*/ 4542020 w 4616970"/>
              <a:gd name="connsiteY73" fmla="*/ 1026276 h 3463929"/>
              <a:gd name="connsiteX74" fmla="*/ 4557010 w 4616970"/>
              <a:gd name="connsiteY74" fmla="*/ 786433 h 3463929"/>
              <a:gd name="connsiteX75" fmla="*/ 4542020 w 4616970"/>
              <a:gd name="connsiteY75" fmla="*/ 501620 h 3463929"/>
              <a:gd name="connsiteX76" fmla="*/ 4527029 w 4616970"/>
              <a:gd name="connsiteY76" fmla="*/ 441659 h 3463929"/>
              <a:gd name="connsiteX77" fmla="*/ 4287187 w 4616970"/>
              <a:gd name="connsiteY77" fmla="*/ 231797 h 3463929"/>
              <a:gd name="connsiteX78" fmla="*/ 4182256 w 4616970"/>
              <a:gd name="connsiteY78" fmla="*/ 171836 h 3463929"/>
              <a:gd name="connsiteX79" fmla="*/ 4002374 w 4616970"/>
              <a:gd name="connsiteY79" fmla="*/ 81895 h 3463929"/>
              <a:gd name="connsiteX80" fmla="*/ 3942413 w 4616970"/>
              <a:gd name="connsiteY80" fmla="*/ 36925 h 3463929"/>
              <a:gd name="connsiteX81" fmla="*/ 3852472 w 4616970"/>
              <a:gd name="connsiteY81" fmla="*/ 6945 h 3463929"/>
              <a:gd name="connsiteX82" fmla="*/ 3043003 w 4616970"/>
              <a:gd name="connsiteY82" fmla="*/ 21935 h 3463929"/>
              <a:gd name="connsiteX83" fmla="*/ 2998033 w 4616970"/>
              <a:gd name="connsiteY83" fmla="*/ 6945 h 3463929"/>
              <a:gd name="connsiteX84" fmla="*/ 2863121 w 4616970"/>
              <a:gd name="connsiteY84" fmla="*/ 21935 h 3463929"/>
              <a:gd name="connsiteX85" fmla="*/ 2683239 w 4616970"/>
              <a:gd name="connsiteY85" fmla="*/ 36925 h 3463929"/>
              <a:gd name="connsiteX86" fmla="*/ 2578308 w 4616970"/>
              <a:gd name="connsiteY86" fmla="*/ 66905 h 3463929"/>
              <a:gd name="connsiteX87" fmla="*/ 2503357 w 4616970"/>
              <a:gd name="connsiteY87" fmla="*/ 96886 h 3463929"/>
              <a:gd name="connsiteX88" fmla="*/ 2428407 w 4616970"/>
              <a:gd name="connsiteY88" fmla="*/ 111876 h 3463929"/>
              <a:gd name="connsiteX89" fmla="*/ 2368446 w 4616970"/>
              <a:gd name="connsiteY89" fmla="*/ 141856 h 3463929"/>
              <a:gd name="connsiteX90" fmla="*/ 2278505 w 4616970"/>
              <a:gd name="connsiteY90" fmla="*/ 171836 h 3463929"/>
              <a:gd name="connsiteX91" fmla="*/ 2248525 w 4616970"/>
              <a:gd name="connsiteY91" fmla="*/ 201817 h 3463929"/>
              <a:gd name="connsiteX92" fmla="*/ 2143593 w 4616970"/>
              <a:gd name="connsiteY92" fmla="*/ 231797 h 3463929"/>
              <a:gd name="connsiteX93" fmla="*/ 2038662 w 4616970"/>
              <a:gd name="connsiteY93" fmla="*/ 306748 h 34639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Lst>
            <a:rect l="l" t="t" r="r" b="b"/>
            <a:pathLst>
              <a:path w="4616970" h="3463929">
                <a:moveTo>
                  <a:pt x="2038662" y="306748"/>
                </a:moveTo>
                <a:lnTo>
                  <a:pt x="2038662" y="306748"/>
                </a:lnTo>
                <a:cubicBezTo>
                  <a:pt x="1988695" y="296754"/>
                  <a:pt x="1937757" y="290766"/>
                  <a:pt x="1888761" y="276767"/>
                </a:cubicBezTo>
                <a:cubicBezTo>
                  <a:pt x="1867275" y="270628"/>
                  <a:pt x="1849339" y="255589"/>
                  <a:pt x="1828800" y="246787"/>
                </a:cubicBezTo>
                <a:cubicBezTo>
                  <a:pt x="1814276" y="240563"/>
                  <a:pt x="1798624" y="237345"/>
                  <a:pt x="1783829" y="231797"/>
                </a:cubicBezTo>
                <a:cubicBezTo>
                  <a:pt x="1758634" y="222349"/>
                  <a:pt x="1733862" y="211810"/>
                  <a:pt x="1708879" y="201817"/>
                </a:cubicBezTo>
                <a:cubicBezTo>
                  <a:pt x="1693889" y="186827"/>
                  <a:pt x="1681159" y="169168"/>
                  <a:pt x="1663908" y="156846"/>
                </a:cubicBezTo>
                <a:cubicBezTo>
                  <a:pt x="1578846" y="96087"/>
                  <a:pt x="1629788" y="157580"/>
                  <a:pt x="1558977" y="96886"/>
                </a:cubicBezTo>
                <a:cubicBezTo>
                  <a:pt x="1464048" y="15519"/>
                  <a:pt x="1542013" y="45524"/>
                  <a:pt x="1424066" y="21935"/>
                </a:cubicBezTo>
                <a:cubicBezTo>
                  <a:pt x="841317" y="72608"/>
                  <a:pt x="1235656" y="4789"/>
                  <a:pt x="1004341" y="81895"/>
                </a:cubicBezTo>
                <a:cubicBezTo>
                  <a:pt x="943748" y="102093"/>
                  <a:pt x="934796" y="94049"/>
                  <a:pt x="869429" y="111876"/>
                </a:cubicBezTo>
                <a:cubicBezTo>
                  <a:pt x="838941" y="120191"/>
                  <a:pt x="779489" y="141856"/>
                  <a:pt x="779489" y="141856"/>
                </a:cubicBezTo>
                <a:lnTo>
                  <a:pt x="719528" y="201817"/>
                </a:lnTo>
                <a:lnTo>
                  <a:pt x="674557" y="246787"/>
                </a:lnTo>
                <a:cubicBezTo>
                  <a:pt x="633074" y="371238"/>
                  <a:pt x="653259" y="306342"/>
                  <a:pt x="614597" y="441659"/>
                </a:cubicBezTo>
                <a:cubicBezTo>
                  <a:pt x="607799" y="502844"/>
                  <a:pt x="629801" y="681287"/>
                  <a:pt x="554636" y="756453"/>
                </a:cubicBezTo>
                <a:cubicBezTo>
                  <a:pt x="519004" y="792085"/>
                  <a:pt x="464253" y="801570"/>
                  <a:pt x="419725" y="816413"/>
                </a:cubicBezTo>
                <a:lnTo>
                  <a:pt x="329784" y="846394"/>
                </a:lnTo>
                <a:cubicBezTo>
                  <a:pt x="264583" y="911593"/>
                  <a:pt x="343755" y="840296"/>
                  <a:pt x="224852" y="906354"/>
                </a:cubicBezTo>
                <a:cubicBezTo>
                  <a:pt x="100570" y="975400"/>
                  <a:pt x="234200" y="937464"/>
                  <a:pt x="89941" y="966315"/>
                </a:cubicBezTo>
                <a:cubicBezTo>
                  <a:pt x="74951" y="976308"/>
                  <a:pt x="54519" y="981017"/>
                  <a:pt x="44970" y="996295"/>
                </a:cubicBezTo>
                <a:cubicBezTo>
                  <a:pt x="29764" y="1020625"/>
                  <a:pt x="8776" y="1111093"/>
                  <a:pt x="0" y="1146197"/>
                </a:cubicBezTo>
                <a:cubicBezTo>
                  <a:pt x="4997" y="1276112"/>
                  <a:pt x="6045" y="1406238"/>
                  <a:pt x="14990" y="1535941"/>
                </a:cubicBezTo>
                <a:cubicBezTo>
                  <a:pt x="16077" y="1551705"/>
                  <a:pt x="25639" y="1565719"/>
                  <a:pt x="29980" y="1580912"/>
                </a:cubicBezTo>
                <a:cubicBezTo>
                  <a:pt x="35640" y="1600721"/>
                  <a:pt x="40930" y="1620670"/>
                  <a:pt x="44970" y="1640872"/>
                </a:cubicBezTo>
                <a:cubicBezTo>
                  <a:pt x="68052" y="1756277"/>
                  <a:pt x="40062" y="1700963"/>
                  <a:pt x="89941" y="1775784"/>
                </a:cubicBezTo>
                <a:cubicBezTo>
                  <a:pt x="94938" y="1825751"/>
                  <a:pt x="101698" y="1875574"/>
                  <a:pt x="104931" y="1925686"/>
                </a:cubicBezTo>
                <a:cubicBezTo>
                  <a:pt x="111694" y="2030518"/>
                  <a:pt x="99959" y="2137343"/>
                  <a:pt x="119921" y="2240479"/>
                </a:cubicBezTo>
                <a:cubicBezTo>
                  <a:pt x="123931" y="2261195"/>
                  <a:pt x="209923" y="2423443"/>
                  <a:pt x="239843" y="2465331"/>
                </a:cubicBezTo>
                <a:cubicBezTo>
                  <a:pt x="248058" y="2476831"/>
                  <a:pt x="259830" y="2485318"/>
                  <a:pt x="269823" y="2495312"/>
                </a:cubicBezTo>
                <a:cubicBezTo>
                  <a:pt x="284846" y="2540381"/>
                  <a:pt x="282507" y="2546509"/>
                  <a:pt x="314793" y="2585253"/>
                </a:cubicBezTo>
                <a:cubicBezTo>
                  <a:pt x="328364" y="2601539"/>
                  <a:pt x="341358" y="2619705"/>
                  <a:pt x="359764" y="2630223"/>
                </a:cubicBezTo>
                <a:cubicBezTo>
                  <a:pt x="377652" y="2640444"/>
                  <a:pt x="399738" y="2640216"/>
                  <a:pt x="419725" y="2645213"/>
                </a:cubicBezTo>
                <a:cubicBezTo>
                  <a:pt x="436423" y="2695309"/>
                  <a:pt x="436475" y="2717812"/>
                  <a:pt x="494675" y="2750145"/>
                </a:cubicBezTo>
                <a:cubicBezTo>
                  <a:pt x="516947" y="2762518"/>
                  <a:pt x="544642" y="2760138"/>
                  <a:pt x="569626" y="2765135"/>
                </a:cubicBezTo>
                <a:cubicBezTo>
                  <a:pt x="675859" y="2871366"/>
                  <a:pt x="540537" y="2743317"/>
                  <a:pt x="689548" y="2855076"/>
                </a:cubicBezTo>
                <a:cubicBezTo>
                  <a:pt x="706507" y="2867795"/>
                  <a:pt x="718422" y="2886250"/>
                  <a:pt x="734518" y="2900046"/>
                </a:cubicBezTo>
                <a:cubicBezTo>
                  <a:pt x="794243" y="2951239"/>
                  <a:pt x="815604" y="2953365"/>
                  <a:pt x="884420" y="3004977"/>
                </a:cubicBezTo>
                <a:cubicBezTo>
                  <a:pt x="895726" y="3013457"/>
                  <a:pt x="901759" y="3028638"/>
                  <a:pt x="914400" y="3034958"/>
                </a:cubicBezTo>
                <a:cubicBezTo>
                  <a:pt x="942666" y="3049091"/>
                  <a:pt x="974361" y="3054945"/>
                  <a:pt x="1004341" y="3064938"/>
                </a:cubicBezTo>
                <a:cubicBezTo>
                  <a:pt x="1178897" y="3239494"/>
                  <a:pt x="969252" y="3054116"/>
                  <a:pt x="1184223" y="3169869"/>
                </a:cubicBezTo>
                <a:cubicBezTo>
                  <a:pt x="1218584" y="3188371"/>
                  <a:pt x="1242193" y="3222440"/>
                  <a:pt x="1274164" y="3244820"/>
                </a:cubicBezTo>
                <a:cubicBezTo>
                  <a:pt x="1323813" y="3279574"/>
                  <a:pt x="1349953" y="3277966"/>
                  <a:pt x="1409075" y="3289790"/>
                </a:cubicBezTo>
                <a:cubicBezTo>
                  <a:pt x="1429062" y="3299784"/>
                  <a:pt x="1448497" y="3310968"/>
                  <a:pt x="1469036" y="3319771"/>
                </a:cubicBezTo>
                <a:cubicBezTo>
                  <a:pt x="1483560" y="3325995"/>
                  <a:pt x="1500194" y="3327087"/>
                  <a:pt x="1514007" y="3334761"/>
                </a:cubicBezTo>
                <a:cubicBezTo>
                  <a:pt x="1588722" y="3376269"/>
                  <a:pt x="1587499" y="3403068"/>
                  <a:pt x="1663908" y="3409712"/>
                </a:cubicBezTo>
                <a:cubicBezTo>
                  <a:pt x="1758620" y="3417948"/>
                  <a:pt x="1853783" y="3419705"/>
                  <a:pt x="1948721" y="3424702"/>
                </a:cubicBezTo>
                <a:cubicBezTo>
                  <a:pt x="2223314" y="3463929"/>
                  <a:pt x="2088608" y="3450686"/>
                  <a:pt x="2608289" y="3424702"/>
                </a:cubicBezTo>
                <a:cubicBezTo>
                  <a:pt x="2624070" y="3423913"/>
                  <a:pt x="2637474" y="3410429"/>
                  <a:pt x="2653259" y="3409712"/>
                </a:cubicBezTo>
                <a:cubicBezTo>
                  <a:pt x="2857974" y="3400407"/>
                  <a:pt x="3062990" y="3399719"/>
                  <a:pt x="3267856" y="3394722"/>
                </a:cubicBezTo>
                <a:cubicBezTo>
                  <a:pt x="3292840" y="3389725"/>
                  <a:pt x="3317625" y="3383605"/>
                  <a:pt x="3342807" y="3379731"/>
                </a:cubicBezTo>
                <a:cubicBezTo>
                  <a:pt x="3382623" y="3373605"/>
                  <a:pt x="3424277" y="3376757"/>
                  <a:pt x="3462728" y="3364741"/>
                </a:cubicBezTo>
                <a:cubicBezTo>
                  <a:pt x="3505386" y="3351411"/>
                  <a:pt x="3541154" y="3321379"/>
                  <a:pt x="3582649" y="3304781"/>
                </a:cubicBezTo>
                <a:lnTo>
                  <a:pt x="3657600" y="3274800"/>
                </a:lnTo>
                <a:cubicBezTo>
                  <a:pt x="3814230" y="3118173"/>
                  <a:pt x="3628348" y="3291411"/>
                  <a:pt x="3777521" y="3184859"/>
                </a:cubicBezTo>
                <a:cubicBezTo>
                  <a:pt x="3794772" y="3172537"/>
                  <a:pt x="3806396" y="3153685"/>
                  <a:pt x="3822492" y="3139889"/>
                </a:cubicBezTo>
                <a:cubicBezTo>
                  <a:pt x="3841461" y="3123630"/>
                  <a:pt x="3863483" y="3111177"/>
                  <a:pt x="3882452" y="3094918"/>
                </a:cubicBezTo>
                <a:cubicBezTo>
                  <a:pt x="3983443" y="3008354"/>
                  <a:pt x="3873003" y="3086229"/>
                  <a:pt x="3972393" y="3019967"/>
                </a:cubicBezTo>
                <a:cubicBezTo>
                  <a:pt x="4004850" y="2890146"/>
                  <a:pt x="3955891" y="3021481"/>
                  <a:pt x="4047344" y="2930027"/>
                </a:cubicBezTo>
                <a:cubicBezTo>
                  <a:pt x="4058517" y="2918854"/>
                  <a:pt x="4053150" y="2897914"/>
                  <a:pt x="4062334" y="2885056"/>
                </a:cubicBezTo>
                <a:cubicBezTo>
                  <a:pt x="4095380" y="2838791"/>
                  <a:pt x="4124051" y="2823924"/>
                  <a:pt x="4167266" y="2795115"/>
                </a:cubicBezTo>
                <a:cubicBezTo>
                  <a:pt x="4177259" y="2775128"/>
                  <a:pt x="4186394" y="2754688"/>
                  <a:pt x="4197246" y="2735154"/>
                </a:cubicBezTo>
                <a:cubicBezTo>
                  <a:pt x="4227379" y="2680914"/>
                  <a:pt x="4240961" y="2662087"/>
                  <a:pt x="4272197" y="2615233"/>
                </a:cubicBezTo>
                <a:cubicBezTo>
                  <a:pt x="4302001" y="2496016"/>
                  <a:pt x="4264210" y="2614219"/>
                  <a:pt x="4332157" y="2495312"/>
                </a:cubicBezTo>
                <a:cubicBezTo>
                  <a:pt x="4339997" y="2481593"/>
                  <a:pt x="4341600" y="2465136"/>
                  <a:pt x="4347148" y="2450341"/>
                </a:cubicBezTo>
                <a:cubicBezTo>
                  <a:pt x="4356596" y="2425146"/>
                  <a:pt x="4364243" y="2399013"/>
                  <a:pt x="4377128" y="2375390"/>
                </a:cubicBezTo>
                <a:cubicBezTo>
                  <a:pt x="4401733" y="2330281"/>
                  <a:pt x="4449593" y="2268777"/>
                  <a:pt x="4482059" y="2225489"/>
                </a:cubicBezTo>
                <a:cubicBezTo>
                  <a:pt x="4506768" y="2101941"/>
                  <a:pt x="4477036" y="2194551"/>
                  <a:pt x="4542020" y="2090577"/>
                </a:cubicBezTo>
                <a:cubicBezTo>
                  <a:pt x="4587216" y="2018263"/>
                  <a:pt x="4559171" y="2050558"/>
                  <a:pt x="4586990" y="1985646"/>
                </a:cubicBezTo>
                <a:cubicBezTo>
                  <a:pt x="4595792" y="1965107"/>
                  <a:pt x="4606977" y="1945673"/>
                  <a:pt x="4616970" y="1925686"/>
                </a:cubicBezTo>
                <a:cubicBezTo>
                  <a:pt x="4611973" y="1830748"/>
                  <a:pt x="4610587" y="1735551"/>
                  <a:pt x="4601980" y="1640872"/>
                </a:cubicBezTo>
                <a:cubicBezTo>
                  <a:pt x="4600549" y="1625136"/>
                  <a:pt x="4590822" y="1611231"/>
                  <a:pt x="4586990" y="1595902"/>
                </a:cubicBezTo>
                <a:cubicBezTo>
                  <a:pt x="4580811" y="1571184"/>
                  <a:pt x="4576997" y="1545935"/>
                  <a:pt x="4572000" y="1520951"/>
                </a:cubicBezTo>
                <a:cubicBezTo>
                  <a:pt x="4558511" y="1359082"/>
                  <a:pt x="4542020" y="1186944"/>
                  <a:pt x="4542020" y="1026276"/>
                </a:cubicBezTo>
                <a:cubicBezTo>
                  <a:pt x="4542020" y="946172"/>
                  <a:pt x="4552013" y="866381"/>
                  <a:pt x="4557010" y="786433"/>
                </a:cubicBezTo>
                <a:cubicBezTo>
                  <a:pt x="4552013" y="691495"/>
                  <a:pt x="4550256" y="596332"/>
                  <a:pt x="4542020" y="501620"/>
                </a:cubicBezTo>
                <a:cubicBezTo>
                  <a:pt x="4540235" y="481095"/>
                  <a:pt x="4539147" y="458321"/>
                  <a:pt x="4527029" y="441659"/>
                </a:cubicBezTo>
                <a:cubicBezTo>
                  <a:pt x="4437531" y="318599"/>
                  <a:pt x="4396971" y="341578"/>
                  <a:pt x="4287187" y="231797"/>
                </a:cubicBezTo>
                <a:cubicBezTo>
                  <a:pt x="4227648" y="172259"/>
                  <a:pt x="4262782" y="191969"/>
                  <a:pt x="4182256" y="171836"/>
                </a:cubicBezTo>
                <a:cubicBezTo>
                  <a:pt x="3924498" y="0"/>
                  <a:pt x="4250621" y="206019"/>
                  <a:pt x="4002374" y="81895"/>
                </a:cubicBezTo>
                <a:cubicBezTo>
                  <a:pt x="3980028" y="70722"/>
                  <a:pt x="3964759" y="48098"/>
                  <a:pt x="3942413" y="36925"/>
                </a:cubicBezTo>
                <a:cubicBezTo>
                  <a:pt x="3914147" y="22792"/>
                  <a:pt x="3852472" y="6945"/>
                  <a:pt x="3852472" y="6945"/>
                </a:cubicBezTo>
                <a:lnTo>
                  <a:pt x="3043003" y="21935"/>
                </a:lnTo>
                <a:cubicBezTo>
                  <a:pt x="3027202" y="21935"/>
                  <a:pt x="3013834" y="6945"/>
                  <a:pt x="2998033" y="6945"/>
                </a:cubicBezTo>
                <a:cubicBezTo>
                  <a:pt x="2952786" y="6945"/>
                  <a:pt x="2908165" y="17645"/>
                  <a:pt x="2863121" y="21935"/>
                </a:cubicBezTo>
                <a:cubicBezTo>
                  <a:pt x="2803224" y="27639"/>
                  <a:pt x="2743200" y="31928"/>
                  <a:pt x="2683239" y="36925"/>
                </a:cubicBezTo>
                <a:cubicBezTo>
                  <a:pt x="2635994" y="48736"/>
                  <a:pt x="2621314" y="50778"/>
                  <a:pt x="2578308" y="66905"/>
                </a:cubicBezTo>
                <a:cubicBezTo>
                  <a:pt x="2553113" y="76353"/>
                  <a:pt x="2529130" y="89154"/>
                  <a:pt x="2503357" y="96886"/>
                </a:cubicBezTo>
                <a:cubicBezTo>
                  <a:pt x="2478953" y="104207"/>
                  <a:pt x="2453390" y="106879"/>
                  <a:pt x="2428407" y="111876"/>
                </a:cubicBezTo>
                <a:cubicBezTo>
                  <a:pt x="2408420" y="121869"/>
                  <a:pt x="2389194" y="133557"/>
                  <a:pt x="2368446" y="141856"/>
                </a:cubicBezTo>
                <a:cubicBezTo>
                  <a:pt x="2339104" y="153593"/>
                  <a:pt x="2278505" y="171836"/>
                  <a:pt x="2278505" y="171836"/>
                </a:cubicBezTo>
                <a:cubicBezTo>
                  <a:pt x="2268512" y="181830"/>
                  <a:pt x="2260644" y="194546"/>
                  <a:pt x="2248525" y="201817"/>
                </a:cubicBezTo>
                <a:cubicBezTo>
                  <a:pt x="2233165" y="211033"/>
                  <a:pt x="2154792" y="228997"/>
                  <a:pt x="2143593" y="231797"/>
                </a:cubicBezTo>
                <a:cubicBezTo>
                  <a:pt x="2105298" y="289239"/>
                  <a:pt x="2056151" y="294256"/>
                  <a:pt x="2038662" y="306748"/>
                </a:cubicBezTo>
                <a:close/>
              </a:path>
            </a:pathLst>
          </a:custGeom>
          <a:solidFill>
            <a:schemeClr val="accent3">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schemeClr val="tx1"/>
              </a:solidFill>
            </a:endParaRPr>
          </a:p>
        </p:txBody>
      </p:sp>
      <p:cxnSp>
        <p:nvCxnSpPr>
          <p:cNvPr id="13" name="Straight Arrow Connector 12"/>
          <p:cNvCxnSpPr/>
          <p:nvPr/>
        </p:nvCxnSpPr>
        <p:spPr>
          <a:xfrm flipH="1">
            <a:off x="4648200" y="3581400"/>
            <a:ext cx="685800" cy="228600"/>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8" name="Straight Arrow Connector 17"/>
          <p:cNvCxnSpPr/>
          <p:nvPr/>
        </p:nvCxnSpPr>
        <p:spPr>
          <a:xfrm flipH="1" flipV="1">
            <a:off x="6019800" y="5562600"/>
            <a:ext cx="762000" cy="457200"/>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0" name="Rectangle 19"/>
          <p:cNvSpPr/>
          <p:nvPr/>
        </p:nvSpPr>
        <p:spPr>
          <a:xfrm>
            <a:off x="4899738" y="3212068"/>
            <a:ext cx="891462" cy="369332"/>
          </a:xfrm>
          <a:prstGeom prst="rect">
            <a:avLst/>
          </a:prstGeom>
        </p:spPr>
        <p:txBody>
          <a:bodyPr wrap="none">
            <a:spAutoFit/>
          </a:bodyPr>
          <a:lstStyle/>
          <a:p>
            <a:r>
              <a:rPr lang="en-US" dirty="0" smtClean="0">
                <a:solidFill>
                  <a:schemeClr val="tx1"/>
                </a:solidFill>
              </a:rPr>
              <a:t>Event A</a:t>
            </a:r>
            <a:endParaRPr lang="en-GB" dirty="0"/>
          </a:p>
        </p:txBody>
      </p:sp>
      <p:sp>
        <p:nvSpPr>
          <p:cNvPr id="21" name="Rectangle 20"/>
          <p:cNvSpPr/>
          <p:nvPr/>
        </p:nvSpPr>
        <p:spPr>
          <a:xfrm>
            <a:off x="6728538" y="5955268"/>
            <a:ext cx="1721946" cy="369332"/>
          </a:xfrm>
          <a:prstGeom prst="rect">
            <a:avLst/>
          </a:prstGeom>
        </p:spPr>
        <p:txBody>
          <a:bodyPr wrap="none">
            <a:spAutoFit/>
          </a:bodyPr>
          <a:lstStyle/>
          <a:p>
            <a:r>
              <a:rPr lang="en-US" dirty="0" smtClean="0">
                <a:solidFill>
                  <a:schemeClr val="tx1"/>
                </a:solidFill>
              </a:rPr>
              <a:t>S= sample space</a:t>
            </a:r>
            <a:endParaRPr lang="en-GB" dirty="0"/>
          </a:p>
        </p:txBody>
      </p:sp>
      <p:sp>
        <p:nvSpPr>
          <p:cNvPr id="14" name="Freeform 13"/>
          <p:cNvSpPr/>
          <p:nvPr/>
        </p:nvSpPr>
        <p:spPr>
          <a:xfrm rot="16200000">
            <a:off x="3185396" y="4228487"/>
            <a:ext cx="1066799" cy="687022"/>
          </a:xfrm>
          <a:custGeom>
            <a:avLst/>
            <a:gdLst>
              <a:gd name="connsiteX0" fmla="*/ 920424 w 995375"/>
              <a:gd name="connsiteY0" fmla="*/ 89913 h 839421"/>
              <a:gd name="connsiteX1" fmla="*/ 920424 w 995375"/>
              <a:gd name="connsiteY1" fmla="*/ 89913 h 839421"/>
              <a:gd name="connsiteX2" fmla="*/ 485709 w 995375"/>
              <a:gd name="connsiteY2" fmla="*/ 14962 h 839421"/>
              <a:gd name="connsiteX3" fmla="*/ 305827 w 995375"/>
              <a:gd name="connsiteY3" fmla="*/ 59933 h 839421"/>
              <a:gd name="connsiteX4" fmla="*/ 215886 w 995375"/>
              <a:gd name="connsiteY4" fmla="*/ 119893 h 839421"/>
              <a:gd name="connsiteX5" fmla="*/ 95965 w 995375"/>
              <a:gd name="connsiteY5" fmla="*/ 239815 h 839421"/>
              <a:gd name="connsiteX6" fmla="*/ 36004 w 995375"/>
              <a:gd name="connsiteY6" fmla="*/ 329756 h 839421"/>
              <a:gd name="connsiteX7" fmla="*/ 36004 w 995375"/>
              <a:gd name="connsiteY7" fmla="*/ 569598 h 839421"/>
              <a:gd name="connsiteX8" fmla="*/ 95965 w 995375"/>
              <a:gd name="connsiteY8" fmla="*/ 689520 h 839421"/>
              <a:gd name="connsiteX9" fmla="*/ 140935 w 995375"/>
              <a:gd name="connsiteY9" fmla="*/ 734490 h 839421"/>
              <a:gd name="connsiteX10" fmla="*/ 170916 w 995375"/>
              <a:gd name="connsiteY10" fmla="*/ 779461 h 839421"/>
              <a:gd name="connsiteX11" fmla="*/ 230876 w 995375"/>
              <a:gd name="connsiteY11" fmla="*/ 809441 h 839421"/>
              <a:gd name="connsiteX12" fmla="*/ 365788 w 995375"/>
              <a:gd name="connsiteY12" fmla="*/ 839421 h 839421"/>
              <a:gd name="connsiteX13" fmla="*/ 815493 w 995375"/>
              <a:gd name="connsiteY13" fmla="*/ 824431 h 839421"/>
              <a:gd name="connsiteX14" fmla="*/ 860463 w 995375"/>
              <a:gd name="connsiteY14" fmla="*/ 794451 h 839421"/>
              <a:gd name="connsiteX15" fmla="*/ 920424 w 995375"/>
              <a:gd name="connsiteY15" fmla="*/ 704510 h 839421"/>
              <a:gd name="connsiteX16" fmla="*/ 965394 w 995375"/>
              <a:gd name="connsiteY16" fmla="*/ 509638 h 839421"/>
              <a:gd name="connsiteX17" fmla="*/ 995375 w 995375"/>
              <a:gd name="connsiteY17" fmla="*/ 299775 h 839421"/>
              <a:gd name="connsiteX18" fmla="*/ 980385 w 995375"/>
              <a:gd name="connsiteY18" fmla="*/ 194844 h 839421"/>
              <a:gd name="connsiteX19" fmla="*/ 950404 w 995375"/>
              <a:gd name="connsiteY19" fmla="*/ 164864 h 839421"/>
              <a:gd name="connsiteX20" fmla="*/ 920424 w 995375"/>
              <a:gd name="connsiteY20" fmla="*/ 89913 h 8394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995375" h="839421">
                <a:moveTo>
                  <a:pt x="920424" y="89913"/>
                </a:moveTo>
                <a:lnTo>
                  <a:pt x="920424" y="89913"/>
                </a:lnTo>
                <a:cubicBezTo>
                  <a:pt x="734830" y="28048"/>
                  <a:pt x="702648" y="0"/>
                  <a:pt x="485709" y="14962"/>
                </a:cubicBezTo>
                <a:cubicBezTo>
                  <a:pt x="424049" y="19214"/>
                  <a:pt x="305827" y="59933"/>
                  <a:pt x="305827" y="59933"/>
                </a:cubicBezTo>
                <a:cubicBezTo>
                  <a:pt x="275847" y="79920"/>
                  <a:pt x="243773" y="97076"/>
                  <a:pt x="215886" y="119893"/>
                </a:cubicBezTo>
                <a:cubicBezTo>
                  <a:pt x="215875" y="119902"/>
                  <a:pt x="111960" y="223819"/>
                  <a:pt x="95965" y="239815"/>
                </a:cubicBezTo>
                <a:cubicBezTo>
                  <a:pt x="70487" y="265294"/>
                  <a:pt x="36004" y="329756"/>
                  <a:pt x="36004" y="329756"/>
                </a:cubicBezTo>
                <a:cubicBezTo>
                  <a:pt x="5215" y="422124"/>
                  <a:pt x="0" y="418379"/>
                  <a:pt x="36004" y="569598"/>
                </a:cubicBezTo>
                <a:cubicBezTo>
                  <a:pt x="46356" y="613075"/>
                  <a:pt x="75978" y="649546"/>
                  <a:pt x="95965" y="689520"/>
                </a:cubicBezTo>
                <a:cubicBezTo>
                  <a:pt x="105446" y="708481"/>
                  <a:pt x="127364" y="718204"/>
                  <a:pt x="140935" y="734490"/>
                </a:cubicBezTo>
                <a:cubicBezTo>
                  <a:pt x="152469" y="748330"/>
                  <a:pt x="157076" y="767927"/>
                  <a:pt x="170916" y="779461"/>
                </a:cubicBezTo>
                <a:cubicBezTo>
                  <a:pt x="188082" y="793766"/>
                  <a:pt x="210337" y="800639"/>
                  <a:pt x="230876" y="809441"/>
                </a:cubicBezTo>
                <a:cubicBezTo>
                  <a:pt x="277842" y="829569"/>
                  <a:pt x="311887" y="830438"/>
                  <a:pt x="365788" y="839421"/>
                </a:cubicBezTo>
                <a:cubicBezTo>
                  <a:pt x="515690" y="834424"/>
                  <a:pt x="666124" y="838010"/>
                  <a:pt x="815493" y="824431"/>
                </a:cubicBezTo>
                <a:cubicBezTo>
                  <a:pt x="833435" y="822800"/>
                  <a:pt x="846395" y="805705"/>
                  <a:pt x="860463" y="794451"/>
                </a:cubicBezTo>
                <a:cubicBezTo>
                  <a:pt x="895282" y="766596"/>
                  <a:pt x="901457" y="748768"/>
                  <a:pt x="920424" y="704510"/>
                </a:cubicBezTo>
                <a:cubicBezTo>
                  <a:pt x="943751" y="650079"/>
                  <a:pt x="957393" y="549645"/>
                  <a:pt x="965394" y="509638"/>
                </a:cubicBezTo>
                <a:cubicBezTo>
                  <a:pt x="989260" y="390308"/>
                  <a:pt x="977569" y="460029"/>
                  <a:pt x="995375" y="299775"/>
                </a:cubicBezTo>
                <a:cubicBezTo>
                  <a:pt x="990378" y="264798"/>
                  <a:pt x="991558" y="228363"/>
                  <a:pt x="980385" y="194844"/>
                </a:cubicBezTo>
                <a:cubicBezTo>
                  <a:pt x="975916" y="181436"/>
                  <a:pt x="954873" y="178272"/>
                  <a:pt x="950404" y="164864"/>
                </a:cubicBezTo>
                <a:cubicBezTo>
                  <a:pt x="944083" y="145903"/>
                  <a:pt x="925421" y="102405"/>
                  <a:pt x="920424" y="89913"/>
                </a:cubicBezTo>
                <a:close/>
              </a:path>
            </a:pathLst>
          </a:custGeom>
          <a:solidFill>
            <a:schemeClr val="bg2">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 name="Freeform 10"/>
          <p:cNvSpPr/>
          <p:nvPr/>
        </p:nvSpPr>
        <p:spPr>
          <a:xfrm>
            <a:off x="3527685" y="3581400"/>
            <a:ext cx="968115" cy="833203"/>
          </a:xfrm>
          <a:custGeom>
            <a:avLst/>
            <a:gdLst>
              <a:gd name="connsiteX0" fmla="*/ 920424 w 995375"/>
              <a:gd name="connsiteY0" fmla="*/ 89913 h 839421"/>
              <a:gd name="connsiteX1" fmla="*/ 920424 w 995375"/>
              <a:gd name="connsiteY1" fmla="*/ 89913 h 839421"/>
              <a:gd name="connsiteX2" fmla="*/ 485709 w 995375"/>
              <a:gd name="connsiteY2" fmla="*/ 14962 h 839421"/>
              <a:gd name="connsiteX3" fmla="*/ 305827 w 995375"/>
              <a:gd name="connsiteY3" fmla="*/ 59933 h 839421"/>
              <a:gd name="connsiteX4" fmla="*/ 215886 w 995375"/>
              <a:gd name="connsiteY4" fmla="*/ 119893 h 839421"/>
              <a:gd name="connsiteX5" fmla="*/ 95965 w 995375"/>
              <a:gd name="connsiteY5" fmla="*/ 239815 h 839421"/>
              <a:gd name="connsiteX6" fmla="*/ 36004 w 995375"/>
              <a:gd name="connsiteY6" fmla="*/ 329756 h 839421"/>
              <a:gd name="connsiteX7" fmla="*/ 36004 w 995375"/>
              <a:gd name="connsiteY7" fmla="*/ 569598 h 839421"/>
              <a:gd name="connsiteX8" fmla="*/ 95965 w 995375"/>
              <a:gd name="connsiteY8" fmla="*/ 689520 h 839421"/>
              <a:gd name="connsiteX9" fmla="*/ 140935 w 995375"/>
              <a:gd name="connsiteY9" fmla="*/ 734490 h 839421"/>
              <a:gd name="connsiteX10" fmla="*/ 170916 w 995375"/>
              <a:gd name="connsiteY10" fmla="*/ 779461 h 839421"/>
              <a:gd name="connsiteX11" fmla="*/ 230876 w 995375"/>
              <a:gd name="connsiteY11" fmla="*/ 809441 h 839421"/>
              <a:gd name="connsiteX12" fmla="*/ 365788 w 995375"/>
              <a:gd name="connsiteY12" fmla="*/ 839421 h 839421"/>
              <a:gd name="connsiteX13" fmla="*/ 815493 w 995375"/>
              <a:gd name="connsiteY13" fmla="*/ 824431 h 839421"/>
              <a:gd name="connsiteX14" fmla="*/ 860463 w 995375"/>
              <a:gd name="connsiteY14" fmla="*/ 794451 h 839421"/>
              <a:gd name="connsiteX15" fmla="*/ 920424 w 995375"/>
              <a:gd name="connsiteY15" fmla="*/ 704510 h 839421"/>
              <a:gd name="connsiteX16" fmla="*/ 965394 w 995375"/>
              <a:gd name="connsiteY16" fmla="*/ 509638 h 839421"/>
              <a:gd name="connsiteX17" fmla="*/ 995375 w 995375"/>
              <a:gd name="connsiteY17" fmla="*/ 299775 h 839421"/>
              <a:gd name="connsiteX18" fmla="*/ 980385 w 995375"/>
              <a:gd name="connsiteY18" fmla="*/ 194844 h 839421"/>
              <a:gd name="connsiteX19" fmla="*/ 950404 w 995375"/>
              <a:gd name="connsiteY19" fmla="*/ 164864 h 839421"/>
              <a:gd name="connsiteX20" fmla="*/ 920424 w 995375"/>
              <a:gd name="connsiteY20" fmla="*/ 89913 h 8394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995375" h="839421">
                <a:moveTo>
                  <a:pt x="920424" y="89913"/>
                </a:moveTo>
                <a:lnTo>
                  <a:pt x="920424" y="89913"/>
                </a:lnTo>
                <a:cubicBezTo>
                  <a:pt x="734830" y="28048"/>
                  <a:pt x="702648" y="0"/>
                  <a:pt x="485709" y="14962"/>
                </a:cubicBezTo>
                <a:cubicBezTo>
                  <a:pt x="424049" y="19214"/>
                  <a:pt x="305827" y="59933"/>
                  <a:pt x="305827" y="59933"/>
                </a:cubicBezTo>
                <a:cubicBezTo>
                  <a:pt x="275847" y="79920"/>
                  <a:pt x="243773" y="97076"/>
                  <a:pt x="215886" y="119893"/>
                </a:cubicBezTo>
                <a:cubicBezTo>
                  <a:pt x="215875" y="119902"/>
                  <a:pt x="111960" y="223819"/>
                  <a:pt x="95965" y="239815"/>
                </a:cubicBezTo>
                <a:cubicBezTo>
                  <a:pt x="70487" y="265294"/>
                  <a:pt x="36004" y="329756"/>
                  <a:pt x="36004" y="329756"/>
                </a:cubicBezTo>
                <a:cubicBezTo>
                  <a:pt x="5215" y="422124"/>
                  <a:pt x="0" y="418379"/>
                  <a:pt x="36004" y="569598"/>
                </a:cubicBezTo>
                <a:cubicBezTo>
                  <a:pt x="46356" y="613075"/>
                  <a:pt x="75978" y="649546"/>
                  <a:pt x="95965" y="689520"/>
                </a:cubicBezTo>
                <a:cubicBezTo>
                  <a:pt x="105446" y="708481"/>
                  <a:pt x="127364" y="718204"/>
                  <a:pt x="140935" y="734490"/>
                </a:cubicBezTo>
                <a:cubicBezTo>
                  <a:pt x="152469" y="748330"/>
                  <a:pt x="157076" y="767927"/>
                  <a:pt x="170916" y="779461"/>
                </a:cubicBezTo>
                <a:cubicBezTo>
                  <a:pt x="188082" y="793766"/>
                  <a:pt x="210337" y="800639"/>
                  <a:pt x="230876" y="809441"/>
                </a:cubicBezTo>
                <a:cubicBezTo>
                  <a:pt x="277842" y="829569"/>
                  <a:pt x="311887" y="830438"/>
                  <a:pt x="365788" y="839421"/>
                </a:cubicBezTo>
                <a:cubicBezTo>
                  <a:pt x="515690" y="834424"/>
                  <a:pt x="666124" y="838010"/>
                  <a:pt x="815493" y="824431"/>
                </a:cubicBezTo>
                <a:cubicBezTo>
                  <a:pt x="833435" y="822800"/>
                  <a:pt x="846395" y="805705"/>
                  <a:pt x="860463" y="794451"/>
                </a:cubicBezTo>
                <a:cubicBezTo>
                  <a:pt x="895282" y="766596"/>
                  <a:pt x="901457" y="748768"/>
                  <a:pt x="920424" y="704510"/>
                </a:cubicBezTo>
                <a:cubicBezTo>
                  <a:pt x="943751" y="650079"/>
                  <a:pt x="957393" y="549645"/>
                  <a:pt x="965394" y="509638"/>
                </a:cubicBezTo>
                <a:cubicBezTo>
                  <a:pt x="989260" y="390308"/>
                  <a:pt x="977569" y="460029"/>
                  <a:pt x="995375" y="299775"/>
                </a:cubicBezTo>
                <a:cubicBezTo>
                  <a:pt x="990378" y="264798"/>
                  <a:pt x="991558" y="228363"/>
                  <a:pt x="980385" y="194844"/>
                </a:cubicBezTo>
                <a:cubicBezTo>
                  <a:pt x="975916" y="181436"/>
                  <a:pt x="954873" y="178272"/>
                  <a:pt x="950404" y="164864"/>
                </a:cubicBezTo>
                <a:cubicBezTo>
                  <a:pt x="944083" y="145903"/>
                  <a:pt x="925421" y="102405"/>
                  <a:pt x="920424" y="89913"/>
                </a:cubicBezTo>
                <a:close/>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5" name="Rectangle 14"/>
          <p:cNvSpPr/>
          <p:nvPr/>
        </p:nvSpPr>
        <p:spPr>
          <a:xfrm>
            <a:off x="1981200" y="3821668"/>
            <a:ext cx="883447" cy="369332"/>
          </a:xfrm>
          <a:prstGeom prst="rect">
            <a:avLst/>
          </a:prstGeom>
        </p:spPr>
        <p:txBody>
          <a:bodyPr wrap="none">
            <a:spAutoFit/>
          </a:bodyPr>
          <a:lstStyle/>
          <a:p>
            <a:r>
              <a:rPr lang="en-US" dirty="0" smtClean="0">
                <a:solidFill>
                  <a:schemeClr val="tx1"/>
                </a:solidFill>
              </a:rPr>
              <a:t>Event B</a:t>
            </a:r>
            <a:endParaRPr lang="en-GB" dirty="0"/>
          </a:p>
        </p:txBody>
      </p:sp>
      <p:cxnSp>
        <p:nvCxnSpPr>
          <p:cNvPr id="16" name="Straight Arrow Connector 15"/>
          <p:cNvCxnSpPr/>
          <p:nvPr/>
        </p:nvCxnSpPr>
        <p:spPr>
          <a:xfrm>
            <a:off x="2743200" y="4191000"/>
            <a:ext cx="533400" cy="228600"/>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7" name="TextBox 16"/>
          <p:cNvSpPr txBox="1"/>
          <p:nvPr/>
        </p:nvSpPr>
        <p:spPr>
          <a:xfrm>
            <a:off x="533400" y="762000"/>
            <a:ext cx="6108211" cy="461665"/>
          </a:xfrm>
          <a:prstGeom prst="rect">
            <a:avLst/>
          </a:prstGeom>
          <a:noFill/>
        </p:spPr>
        <p:txBody>
          <a:bodyPr wrap="none" rtlCol="0">
            <a:spAutoFit/>
          </a:bodyPr>
          <a:lstStyle/>
          <a:p>
            <a:r>
              <a:rPr lang="en-US" sz="2400" dirty="0" smtClean="0"/>
              <a:t>Probability of B given that we know A occurred:</a:t>
            </a:r>
            <a:endParaRPr lang="en-GB" sz="2400"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76200"/>
            <a:ext cx="8229600" cy="1143000"/>
          </a:xfrm>
        </p:spPr>
        <p:txBody>
          <a:bodyPr/>
          <a:lstStyle/>
          <a:p>
            <a:r>
              <a:rPr lang="en-US" b="0" dirty="0" smtClean="0"/>
              <a:t>Conditional Probabilities</a:t>
            </a:r>
            <a:endParaRPr lang="en-GB" b="0" dirty="0"/>
          </a:p>
        </p:txBody>
      </p:sp>
      <p:sp>
        <p:nvSpPr>
          <p:cNvPr id="10" name="Freeform 9"/>
          <p:cNvSpPr/>
          <p:nvPr/>
        </p:nvSpPr>
        <p:spPr>
          <a:xfrm>
            <a:off x="1828800" y="2667000"/>
            <a:ext cx="4616970" cy="3463929"/>
          </a:xfrm>
          <a:custGeom>
            <a:avLst/>
            <a:gdLst>
              <a:gd name="connsiteX0" fmla="*/ 2038662 w 4616970"/>
              <a:gd name="connsiteY0" fmla="*/ 306748 h 3463929"/>
              <a:gd name="connsiteX1" fmla="*/ 2038662 w 4616970"/>
              <a:gd name="connsiteY1" fmla="*/ 306748 h 3463929"/>
              <a:gd name="connsiteX2" fmla="*/ 1888761 w 4616970"/>
              <a:gd name="connsiteY2" fmla="*/ 276767 h 3463929"/>
              <a:gd name="connsiteX3" fmla="*/ 1828800 w 4616970"/>
              <a:gd name="connsiteY3" fmla="*/ 246787 h 3463929"/>
              <a:gd name="connsiteX4" fmla="*/ 1783829 w 4616970"/>
              <a:gd name="connsiteY4" fmla="*/ 231797 h 3463929"/>
              <a:gd name="connsiteX5" fmla="*/ 1708879 w 4616970"/>
              <a:gd name="connsiteY5" fmla="*/ 201817 h 3463929"/>
              <a:gd name="connsiteX6" fmla="*/ 1663908 w 4616970"/>
              <a:gd name="connsiteY6" fmla="*/ 156846 h 3463929"/>
              <a:gd name="connsiteX7" fmla="*/ 1558977 w 4616970"/>
              <a:gd name="connsiteY7" fmla="*/ 96886 h 3463929"/>
              <a:gd name="connsiteX8" fmla="*/ 1424066 w 4616970"/>
              <a:gd name="connsiteY8" fmla="*/ 21935 h 3463929"/>
              <a:gd name="connsiteX9" fmla="*/ 1004341 w 4616970"/>
              <a:gd name="connsiteY9" fmla="*/ 81895 h 3463929"/>
              <a:gd name="connsiteX10" fmla="*/ 869429 w 4616970"/>
              <a:gd name="connsiteY10" fmla="*/ 111876 h 3463929"/>
              <a:gd name="connsiteX11" fmla="*/ 779489 w 4616970"/>
              <a:gd name="connsiteY11" fmla="*/ 141856 h 3463929"/>
              <a:gd name="connsiteX12" fmla="*/ 719528 w 4616970"/>
              <a:gd name="connsiteY12" fmla="*/ 201817 h 3463929"/>
              <a:gd name="connsiteX13" fmla="*/ 674557 w 4616970"/>
              <a:gd name="connsiteY13" fmla="*/ 246787 h 3463929"/>
              <a:gd name="connsiteX14" fmla="*/ 614597 w 4616970"/>
              <a:gd name="connsiteY14" fmla="*/ 441659 h 3463929"/>
              <a:gd name="connsiteX15" fmla="*/ 554636 w 4616970"/>
              <a:gd name="connsiteY15" fmla="*/ 756453 h 3463929"/>
              <a:gd name="connsiteX16" fmla="*/ 419725 w 4616970"/>
              <a:gd name="connsiteY16" fmla="*/ 816413 h 3463929"/>
              <a:gd name="connsiteX17" fmla="*/ 329784 w 4616970"/>
              <a:gd name="connsiteY17" fmla="*/ 846394 h 3463929"/>
              <a:gd name="connsiteX18" fmla="*/ 224852 w 4616970"/>
              <a:gd name="connsiteY18" fmla="*/ 906354 h 3463929"/>
              <a:gd name="connsiteX19" fmla="*/ 89941 w 4616970"/>
              <a:gd name="connsiteY19" fmla="*/ 966315 h 3463929"/>
              <a:gd name="connsiteX20" fmla="*/ 44970 w 4616970"/>
              <a:gd name="connsiteY20" fmla="*/ 996295 h 3463929"/>
              <a:gd name="connsiteX21" fmla="*/ 0 w 4616970"/>
              <a:gd name="connsiteY21" fmla="*/ 1146197 h 3463929"/>
              <a:gd name="connsiteX22" fmla="*/ 14990 w 4616970"/>
              <a:gd name="connsiteY22" fmla="*/ 1535941 h 3463929"/>
              <a:gd name="connsiteX23" fmla="*/ 29980 w 4616970"/>
              <a:gd name="connsiteY23" fmla="*/ 1580912 h 3463929"/>
              <a:gd name="connsiteX24" fmla="*/ 44970 w 4616970"/>
              <a:gd name="connsiteY24" fmla="*/ 1640872 h 3463929"/>
              <a:gd name="connsiteX25" fmla="*/ 89941 w 4616970"/>
              <a:gd name="connsiteY25" fmla="*/ 1775784 h 3463929"/>
              <a:gd name="connsiteX26" fmla="*/ 104931 w 4616970"/>
              <a:gd name="connsiteY26" fmla="*/ 1925686 h 3463929"/>
              <a:gd name="connsiteX27" fmla="*/ 119921 w 4616970"/>
              <a:gd name="connsiteY27" fmla="*/ 2240479 h 3463929"/>
              <a:gd name="connsiteX28" fmla="*/ 239843 w 4616970"/>
              <a:gd name="connsiteY28" fmla="*/ 2465331 h 3463929"/>
              <a:gd name="connsiteX29" fmla="*/ 269823 w 4616970"/>
              <a:gd name="connsiteY29" fmla="*/ 2495312 h 3463929"/>
              <a:gd name="connsiteX30" fmla="*/ 314793 w 4616970"/>
              <a:gd name="connsiteY30" fmla="*/ 2585253 h 3463929"/>
              <a:gd name="connsiteX31" fmla="*/ 359764 w 4616970"/>
              <a:gd name="connsiteY31" fmla="*/ 2630223 h 3463929"/>
              <a:gd name="connsiteX32" fmla="*/ 419725 w 4616970"/>
              <a:gd name="connsiteY32" fmla="*/ 2645213 h 3463929"/>
              <a:gd name="connsiteX33" fmla="*/ 494675 w 4616970"/>
              <a:gd name="connsiteY33" fmla="*/ 2750145 h 3463929"/>
              <a:gd name="connsiteX34" fmla="*/ 569626 w 4616970"/>
              <a:gd name="connsiteY34" fmla="*/ 2765135 h 3463929"/>
              <a:gd name="connsiteX35" fmla="*/ 689548 w 4616970"/>
              <a:gd name="connsiteY35" fmla="*/ 2855076 h 3463929"/>
              <a:gd name="connsiteX36" fmla="*/ 734518 w 4616970"/>
              <a:gd name="connsiteY36" fmla="*/ 2900046 h 3463929"/>
              <a:gd name="connsiteX37" fmla="*/ 884420 w 4616970"/>
              <a:gd name="connsiteY37" fmla="*/ 3004977 h 3463929"/>
              <a:gd name="connsiteX38" fmla="*/ 914400 w 4616970"/>
              <a:gd name="connsiteY38" fmla="*/ 3034958 h 3463929"/>
              <a:gd name="connsiteX39" fmla="*/ 1004341 w 4616970"/>
              <a:gd name="connsiteY39" fmla="*/ 3064938 h 3463929"/>
              <a:gd name="connsiteX40" fmla="*/ 1184223 w 4616970"/>
              <a:gd name="connsiteY40" fmla="*/ 3169869 h 3463929"/>
              <a:gd name="connsiteX41" fmla="*/ 1274164 w 4616970"/>
              <a:gd name="connsiteY41" fmla="*/ 3244820 h 3463929"/>
              <a:gd name="connsiteX42" fmla="*/ 1409075 w 4616970"/>
              <a:gd name="connsiteY42" fmla="*/ 3289790 h 3463929"/>
              <a:gd name="connsiteX43" fmla="*/ 1469036 w 4616970"/>
              <a:gd name="connsiteY43" fmla="*/ 3319771 h 3463929"/>
              <a:gd name="connsiteX44" fmla="*/ 1514007 w 4616970"/>
              <a:gd name="connsiteY44" fmla="*/ 3334761 h 3463929"/>
              <a:gd name="connsiteX45" fmla="*/ 1663908 w 4616970"/>
              <a:gd name="connsiteY45" fmla="*/ 3409712 h 3463929"/>
              <a:gd name="connsiteX46" fmla="*/ 1948721 w 4616970"/>
              <a:gd name="connsiteY46" fmla="*/ 3424702 h 3463929"/>
              <a:gd name="connsiteX47" fmla="*/ 2608289 w 4616970"/>
              <a:gd name="connsiteY47" fmla="*/ 3424702 h 3463929"/>
              <a:gd name="connsiteX48" fmla="*/ 2653259 w 4616970"/>
              <a:gd name="connsiteY48" fmla="*/ 3409712 h 3463929"/>
              <a:gd name="connsiteX49" fmla="*/ 3267856 w 4616970"/>
              <a:gd name="connsiteY49" fmla="*/ 3394722 h 3463929"/>
              <a:gd name="connsiteX50" fmla="*/ 3342807 w 4616970"/>
              <a:gd name="connsiteY50" fmla="*/ 3379731 h 3463929"/>
              <a:gd name="connsiteX51" fmla="*/ 3462728 w 4616970"/>
              <a:gd name="connsiteY51" fmla="*/ 3364741 h 3463929"/>
              <a:gd name="connsiteX52" fmla="*/ 3582649 w 4616970"/>
              <a:gd name="connsiteY52" fmla="*/ 3304781 h 3463929"/>
              <a:gd name="connsiteX53" fmla="*/ 3657600 w 4616970"/>
              <a:gd name="connsiteY53" fmla="*/ 3274800 h 3463929"/>
              <a:gd name="connsiteX54" fmla="*/ 3777521 w 4616970"/>
              <a:gd name="connsiteY54" fmla="*/ 3184859 h 3463929"/>
              <a:gd name="connsiteX55" fmla="*/ 3822492 w 4616970"/>
              <a:gd name="connsiteY55" fmla="*/ 3139889 h 3463929"/>
              <a:gd name="connsiteX56" fmla="*/ 3882452 w 4616970"/>
              <a:gd name="connsiteY56" fmla="*/ 3094918 h 3463929"/>
              <a:gd name="connsiteX57" fmla="*/ 3972393 w 4616970"/>
              <a:gd name="connsiteY57" fmla="*/ 3019967 h 3463929"/>
              <a:gd name="connsiteX58" fmla="*/ 4047344 w 4616970"/>
              <a:gd name="connsiteY58" fmla="*/ 2930027 h 3463929"/>
              <a:gd name="connsiteX59" fmla="*/ 4062334 w 4616970"/>
              <a:gd name="connsiteY59" fmla="*/ 2885056 h 3463929"/>
              <a:gd name="connsiteX60" fmla="*/ 4167266 w 4616970"/>
              <a:gd name="connsiteY60" fmla="*/ 2795115 h 3463929"/>
              <a:gd name="connsiteX61" fmla="*/ 4197246 w 4616970"/>
              <a:gd name="connsiteY61" fmla="*/ 2735154 h 3463929"/>
              <a:gd name="connsiteX62" fmla="*/ 4272197 w 4616970"/>
              <a:gd name="connsiteY62" fmla="*/ 2615233 h 3463929"/>
              <a:gd name="connsiteX63" fmla="*/ 4332157 w 4616970"/>
              <a:gd name="connsiteY63" fmla="*/ 2495312 h 3463929"/>
              <a:gd name="connsiteX64" fmla="*/ 4347148 w 4616970"/>
              <a:gd name="connsiteY64" fmla="*/ 2450341 h 3463929"/>
              <a:gd name="connsiteX65" fmla="*/ 4377128 w 4616970"/>
              <a:gd name="connsiteY65" fmla="*/ 2375390 h 3463929"/>
              <a:gd name="connsiteX66" fmla="*/ 4482059 w 4616970"/>
              <a:gd name="connsiteY66" fmla="*/ 2225489 h 3463929"/>
              <a:gd name="connsiteX67" fmla="*/ 4542020 w 4616970"/>
              <a:gd name="connsiteY67" fmla="*/ 2090577 h 3463929"/>
              <a:gd name="connsiteX68" fmla="*/ 4586990 w 4616970"/>
              <a:gd name="connsiteY68" fmla="*/ 1985646 h 3463929"/>
              <a:gd name="connsiteX69" fmla="*/ 4616970 w 4616970"/>
              <a:gd name="connsiteY69" fmla="*/ 1925686 h 3463929"/>
              <a:gd name="connsiteX70" fmla="*/ 4601980 w 4616970"/>
              <a:gd name="connsiteY70" fmla="*/ 1640872 h 3463929"/>
              <a:gd name="connsiteX71" fmla="*/ 4586990 w 4616970"/>
              <a:gd name="connsiteY71" fmla="*/ 1595902 h 3463929"/>
              <a:gd name="connsiteX72" fmla="*/ 4572000 w 4616970"/>
              <a:gd name="connsiteY72" fmla="*/ 1520951 h 3463929"/>
              <a:gd name="connsiteX73" fmla="*/ 4542020 w 4616970"/>
              <a:gd name="connsiteY73" fmla="*/ 1026276 h 3463929"/>
              <a:gd name="connsiteX74" fmla="*/ 4557010 w 4616970"/>
              <a:gd name="connsiteY74" fmla="*/ 786433 h 3463929"/>
              <a:gd name="connsiteX75" fmla="*/ 4542020 w 4616970"/>
              <a:gd name="connsiteY75" fmla="*/ 501620 h 3463929"/>
              <a:gd name="connsiteX76" fmla="*/ 4527029 w 4616970"/>
              <a:gd name="connsiteY76" fmla="*/ 441659 h 3463929"/>
              <a:gd name="connsiteX77" fmla="*/ 4287187 w 4616970"/>
              <a:gd name="connsiteY77" fmla="*/ 231797 h 3463929"/>
              <a:gd name="connsiteX78" fmla="*/ 4182256 w 4616970"/>
              <a:gd name="connsiteY78" fmla="*/ 171836 h 3463929"/>
              <a:gd name="connsiteX79" fmla="*/ 4002374 w 4616970"/>
              <a:gd name="connsiteY79" fmla="*/ 81895 h 3463929"/>
              <a:gd name="connsiteX80" fmla="*/ 3942413 w 4616970"/>
              <a:gd name="connsiteY80" fmla="*/ 36925 h 3463929"/>
              <a:gd name="connsiteX81" fmla="*/ 3852472 w 4616970"/>
              <a:gd name="connsiteY81" fmla="*/ 6945 h 3463929"/>
              <a:gd name="connsiteX82" fmla="*/ 3043003 w 4616970"/>
              <a:gd name="connsiteY82" fmla="*/ 21935 h 3463929"/>
              <a:gd name="connsiteX83" fmla="*/ 2998033 w 4616970"/>
              <a:gd name="connsiteY83" fmla="*/ 6945 h 3463929"/>
              <a:gd name="connsiteX84" fmla="*/ 2863121 w 4616970"/>
              <a:gd name="connsiteY84" fmla="*/ 21935 h 3463929"/>
              <a:gd name="connsiteX85" fmla="*/ 2683239 w 4616970"/>
              <a:gd name="connsiteY85" fmla="*/ 36925 h 3463929"/>
              <a:gd name="connsiteX86" fmla="*/ 2578308 w 4616970"/>
              <a:gd name="connsiteY86" fmla="*/ 66905 h 3463929"/>
              <a:gd name="connsiteX87" fmla="*/ 2503357 w 4616970"/>
              <a:gd name="connsiteY87" fmla="*/ 96886 h 3463929"/>
              <a:gd name="connsiteX88" fmla="*/ 2428407 w 4616970"/>
              <a:gd name="connsiteY88" fmla="*/ 111876 h 3463929"/>
              <a:gd name="connsiteX89" fmla="*/ 2368446 w 4616970"/>
              <a:gd name="connsiteY89" fmla="*/ 141856 h 3463929"/>
              <a:gd name="connsiteX90" fmla="*/ 2278505 w 4616970"/>
              <a:gd name="connsiteY90" fmla="*/ 171836 h 3463929"/>
              <a:gd name="connsiteX91" fmla="*/ 2248525 w 4616970"/>
              <a:gd name="connsiteY91" fmla="*/ 201817 h 3463929"/>
              <a:gd name="connsiteX92" fmla="*/ 2143593 w 4616970"/>
              <a:gd name="connsiteY92" fmla="*/ 231797 h 3463929"/>
              <a:gd name="connsiteX93" fmla="*/ 2038662 w 4616970"/>
              <a:gd name="connsiteY93" fmla="*/ 306748 h 34639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Lst>
            <a:rect l="l" t="t" r="r" b="b"/>
            <a:pathLst>
              <a:path w="4616970" h="3463929">
                <a:moveTo>
                  <a:pt x="2038662" y="306748"/>
                </a:moveTo>
                <a:lnTo>
                  <a:pt x="2038662" y="306748"/>
                </a:lnTo>
                <a:cubicBezTo>
                  <a:pt x="1988695" y="296754"/>
                  <a:pt x="1937757" y="290766"/>
                  <a:pt x="1888761" y="276767"/>
                </a:cubicBezTo>
                <a:cubicBezTo>
                  <a:pt x="1867275" y="270628"/>
                  <a:pt x="1849339" y="255589"/>
                  <a:pt x="1828800" y="246787"/>
                </a:cubicBezTo>
                <a:cubicBezTo>
                  <a:pt x="1814276" y="240563"/>
                  <a:pt x="1798624" y="237345"/>
                  <a:pt x="1783829" y="231797"/>
                </a:cubicBezTo>
                <a:cubicBezTo>
                  <a:pt x="1758634" y="222349"/>
                  <a:pt x="1733862" y="211810"/>
                  <a:pt x="1708879" y="201817"/>
                </a:cubicBezTo>
                <a:cubicBezTo>
                  <a:pt x="1693889" y="186827"/>
                  <a:pt x="1681159" y="169168"/>
                  <a:pt x="1663908" y="156846"/>
                </a:cubicBezTo>
                <a:cubicBezTo>
                  <a:pt x="1578846" y="96087"/>
                  <a:pt x="1629788" y="157580"/>
                  <a:pt x="1558977" y="96886"/>
                </a:cubicBezTo>
                <a:cubicBezTo>
                  <a:pt x="1464048" y="15519"/>
                  <a:pt x="1542013" y="45524"/>
                  <a:pt x="1424066" y="21935"/>
                </a:cubicBezTo>
                <a:cubicBezTo>
                  <a:pt x="841317" y="72608"/>
                  <a:pt x="1235656" y="4789"/>
                  <a:pt x="1004341" y="81895"/>
                </a:cubicBezTo>
                <a:cubicBezTo>
                  <a:pt x="943748" y="102093"/>
                  <a:pt x="934796" y="94049"/>
                  <a:pt x="869429" y="111876"/>
                </a:cubicBezTo>
                <a:cubicBezTo>
                  <a:pt x="838941" y="120191"/>
                  <a:pt x="779489" y="141856"/>
                  <a:pt x="779489" y="141856"/>
                </a:cubicBezTo>
                <a:lnTo>
                  <a:pt x="719528" y="201817"/>
                </a:lnTo>
                <a:lnTo>
                  <a:pt x="674557" y="246787"/>
                </a:lnTo>
                <a:cubicBezTo>
                  <a:pt x="633074" y="371238"/>
                  <a:pt x="653259" y="306342"/>
                  <a:pt x="614597" y="441659"/>
                </a:cubicBezTo>
                <a:cubicBezTo>
                  <a:pt x="607799" y="502844"/>
                  <a:pt x="629801" y="681287"/>
                  <a:pt x="554636" y="756453"/>
                </a:cubicBezTo>
                <a:cubicBezTo>
                  <a:pt x="519004" y="792085"/>
                  <a:pt x="464253" y="801570"/>
                  <a:pt x="419725" y="816413"/>
                </a:cubicBezTo>
                <a:lnTo>
                  <a:pt x="329784" y="846394"/>
                </a:lnTo>
                <a:cubicBezTo>
                  <a:pt x="264583" y="911593"/>
                  <a:pt x="343755" y="840296"/>
                  <a:pt x="224852" y="906354"/>
                </a:cubicBezTo>
                <a:cubicBezTo>
                  <a:pt x="100570" y="975400"/>
                  <a:pt x="234200" y="937464"/>
                  <a:pt x="89941" y="966315"/>
                </a:cubicBezTo>
                <a:cubicBezTo>
                  <a:pt x="74951" y="976308"/>
                  <a:pt x="54519" y="981017"/>
                  <a:pt x="44970" y="996295"/>
                </a:cubicBezTo>
                <a:cubicBezTo>
                  <a:pt x="29764" y="1020625"/>
                  <a:pt x="8776" y="1111093"/>
                  <a:pt x="0" y="1146197"/>
                </a:cubicBezTo>
                <a:cubicBezTo>
                  <a:pt x="4997" y="1276112"/>
                  <a:pt x="6045" y="1406238"/>
                  <a:pt x="14990" y="1535941"/>
                </a:cubicBezTo>
                <a:cubicBezTo>
                  <a:pt x="16077" y="1551705"/>
                  <a:pt x="25639" y="1565719"/>
                  <a:pt x="29980" y="1580912"/>
                </a:cubicBezTo>
                <a:cubicBezTo>
                  <a:pt x="35640" y="1600721"/>
                  <a:pt x="40930" y="1620670"/>
                  <a:pt x="44970" y="1640872"/>
                </a:cubicBezTo>
                <a:cubicBezTo>
                  <a:pt x="68052" y="1756277"/>
                  <a:pt x="40062" y="1700963"/>
                  <a:pt x="89941" y="1775784"/>
                </a:cubicBezTo>
                <a:cubicBezTo>
                  <a:pt x="94938" y="1825751"/>
                  <a:pt x="101698" y="1875574"/>
                  <a:pt x="104931" y="1925686"/>
                </a:cubicBezTo>
                <a:cubicBezTo>
                  <a:pt x="111694" y="2030518"/>
                  <a:pt x="99959" y="2137343"/>
                  <a:pt x="119921" y="2240479"/>
                </a:cubicBezTo>
                <a:cubicBezTo>
                  <a:pt x="123931" y="2261195"/>
                  <a:pt x="209923" y="2423443"/>
                  <a:pt x="239843" y="2465331"/>
                </a:cubicBezTo>
                <a:cubicBezTo>
                  <a:pt x="248058" y="2476831"/>
                  <a:pt x="259830" y="2485318"/>
                  <a:pt x="269823" y="2495312"/>
                </a:cubicBezTo>
                <a:cubicBezTo>
                  <a:pt x="284846" y="2540381"/>
                  <a:pt x="282507" y="2546509"/>
                  <a:pt x="314793" y="2585253"/>
                </a:cubicBezTo>
                <a:cubicBezTo>
                  <a:pt x="328364" y="2601539"/>
                  <a:pt x="341358" y="2619705"/>
                  <a:pt x="359764" y="2630223"/>
                </a:cubicBezTo>
                <a:cubicBezTo>
                  <a:pt x="377652" y="2640444"/>
                  <a:pt x="399738" y="2640216"/>
                  <a:pt x="419725" y="2645213"/>
                </a:cubicBezTo>
                <a:cubicBezTo>
                  <a:pt x="436423" y="2695309"/>
                  <a:pt x="436475" y="2717812"/>
                  <a:pt x="494675" y="2750145"/>
                </a:cubicBezTo>
                <a:cubicBezTo>
                  <a:pt x="516947" y="2762518"/>
                  <a:pt x="544642" y="2760138"/>
                  <a:pt x="569626" y="2765135"/>
                </a:cubicBezTo>
                <a:cubicBezTo>
                  <a:pt x="675859" y="2871366"/>
                  <a:pt x="540537" y="2743317"/>
                  <a:pt x="689548" y="2855076"/>
                </a:cubicBezTo>
                <a:cubicBezTo>
                  <a:pt x="706507" y="2867795"/>
                  <a:pt x="718422" y="2886250"/>
                  <a:pt x="734518" y="2900046"/>
                </a:cubicBezTo>
                <a:cubicBezTo>
                  <a:pt x="794243" y="2951239"/>
                  <a:pt x="815604" y="2953365"/>
                  <a:pt x="884420" y="3004977"/>
                </a:cubicBezTo>
                <a:cubicBezTo>
                  <a:pt x="895726" y="3013457"/>
                  <a:pt x="901759" y="3028638"/>
                  <a:pt x="914400" y="3034958"/>
                </a:cubicBezTo>
                <a:cubicBezTo>
                  <a:pt x="942666" y="3049091"/>
                  <a:pt x="974361" y="3054945"/>
                  <a:pt x="1004341" y="3064938"/>
                </a:cubicBezTo>
                <a:cubicBezTo>
                  <a:pt x="1178897" y="3239494"/>
                  <a:pt x="969252" y="3054116"/>
                  <a:pt x="1184223" y="3169869"/>
                </a:cubicBezTo>
                <a:cubicBezTo>
                  <a:pt x="1218584" y="3188371"/>
                  <a:pt x="1242193" y="3222440"/>
                  <a:pt x="1274164" y="3244820"/>
                </a:cubicBezTo>
                <a:cubicBezTo>
                  <a:pt x="1323813" y="3279574"/>
                  <a:pt x="1349953" y="3277966"/>
                  <a:pt x="1409075" y="3289790"/>
                </a:cubicBezTo>
                <a:cubicBezTo>
                  <a:pt x="1429062" y="3299784"/>
                  <a:pt x="1448497" y="3310968"/>
                  <a:pt x="1469036" y="3319771"/>
                </a:cubicBezTo>
                <a:cubicBezTo>
                  <a:pt x="1483560" y="3325995"/>
                  <a:pt x="1500194" y="3327087"/>
                  <a:pt x="1514007" y="3334761"/>
                </a:cubicBezTo>
                <a:cubicBezTo>
                  <a:pt x="1588722" y="3376269"/>
                  <a:pt x="1587499" y="3403068"/>
                  <a:pt x="1663908" y="3409712"/>
                </a:cubicBezTo>
                <a:cubicBezTo>
                  <a:pt x="1758620" y="3417948"/>
                  <a:pt x="1853783" y="3419705"/>
                  <a:pt x="1948721" y="3424702"/>
                </a:cubicBezTo>
                <a:cubicBezTo>
                  <a:pt x="2223314" y="3463929"/>
                  <a:pt x="2088608" y="3450686"/>
                  <a:pt x="2608289" y="3424702"/>
                </a:cubicBezTo>
                <a:cubicBezTo>
                  <a:pt x="2624070" y="3423913"/>
                  <a:pt x="2637474" y="3410429"/>
                  <a:pt x="2653259" y="3409712"/>
                </a:cubicBezTo>
                <a:cubicBezTo>
                  <a:pt x="2857974" y="3400407"/>
                  <a:pt x="3062990" y="3399719"/>
                  <a:pt x="3267856" y="3394722"/>
                </a:cubicBezTo>
                <a:cubicBezTo>
                  <a:pt x="3292840" y="3389725"/>
                  <a:pt x="3317625" y="3383605"/>
                  <a:pt x="3342807" y="3379731"/>
                </a:cubicBezTo>
                <a:cubicBezTo>
                  <a:pt x="3382623" y="3373605"/>
                  <a:pt x="3424277" y="3376757"/>
                  <a:pt x="3462728" y="3364741"/>
                </a:cubicBezTo>
                <a:cubicBezTo>
                  <a:pt x="3505386" y="3351411"/>
                  <a:pt x="3541154" y="3321379"/>
                  <a:pt x="3582649" y="3304781"/>
                </a:cubicBezTo>
                <a:lnTo>
                  <a:pt x="3657600" y="3274800"/>
                </a:lnTo>
                <a:cubicBezTo>
                  <a:pt x="3814230" y="3118173"/>
                  <a:pt x="3628348" y="3291411"/>
                  <a:pt x="3777521" y="3184859"/>
                </a:cubicBezTo>
                <a:cubicBezTo>
                  <a:pt x="3794772" y="3172537"/>
                  <a:pt x="3806396" y="3153685"/>
                  <a:pt x="3822492" y="3139889"/>
                </a:cubicBezTo>
                <a:cubicBezTo>
                  <a:pt x="3841461" y="3123630"/>
                  <a:pt x="3863483" y="3111177"/>
                  <a:pt x="3882452" y="3094918"/>
                </a:cubicBezTo>
                <a:cubicBezTo>
                  <a:pt x="3983443" y="3008354"/>
                  <a:pt x="3873003" y="3086229"/>
                  <a:pt x="3972393" y="3019967"/>
                </a:cubicBezTo>
                <a:cubicBezTo>
                  <a:pt x="4004850" y="2890146"/>
                  <a:pt x="3955891" y="3021481"/>
                  <a:pt x="4047344" y="2930027"/>
                </a:cubicBezTo>
                <a:cubicBezTo>
                  <a:pt x="4058517" y="2918854"/>
                  <a:pt x="4053150" y="2897914"/>
                  <a:pt x="4062334" y="2885056"/>
                </a:cubicBezTo>
                <a:cubicBezTo>
                  <a:pt x="4095380" y="2838791"/>
                  <a:pt x="4124051" y="2823924"/>
                  <a:pt x="4167266" y="2795115"/>
                </a:cubicBezTo>
                <a:cubicBezTo>
                  <a:pt x="4177259" y="2775128"/>
                  <a:pt x="4186394" y="2754688"/>
                  <a:pt x="4197246" y="2735154"/>
                </a:cubicBezTo>
                <a:cubicBezTo>
                  <a:pt x="4227379" y="2680914"/>
                  <a:pt x="4240961" y="2662087"/>
                  <a:pt x="4272197" y="2615233"/>
                </a:cubicBezTo>
                <a:cubicBezTo>
                  <a:pt x="4302001" y="2496016"/>
                  <a:pt x="4264210" y="2614219"/>
                  <a:pt x="4332157" y="2495312"/>
                </a:cubicBezTo>
                <a:cubicBezTo>
                  <a:pt x="4339997" y="2481593"/>
                  <a:pt x="4341600" y="2465136"/>
                  <a:pt x="4347148" y="2450341"/>
                </a:cubicBezTo>
                <a:cubicBezTo>
                  <a:pt x="4356596" y="2425146"/>
                  <a:pt x="4364243" y="2399013"/>
                  <a:pt x="4377128" y="2375390"/>
                </a:cubicBezTo>
                <a:cubicBezTo>
                  <a:pt x="4401733" y="2330281"/>
                  <a:pt x="4449593" y="2268777"/>
                  <a:pt x="4482059" y="2225489"/>
                </a:cubicBezTo>
                <a:cubicBezTo>
                  <a:pt x="4506768" y="2101941"/>
                  <a:pt x="4477036" y="2194551"/>
                  <a:pt x="4542020" y="2090577"/>
                </a:cubicBezTo>
                <a:cubicBezTo>
                  <a:pt x="4587216" y="2018263"/>
                  <a:pt x="4559171" y="2050558"/>
                  <a:pt x="4586990" y="1985646"/>
                </a:cubicBezTo>
                <a:cubicBezTo>
                  <a:pt x="4595792" y="1965107"/>
                  <a:pt x="4606977" y="1945673"/>
                  <a:pt x="4616970" y="1925686"/>
                </a:cubicBezTo>
                <a:cubicBezTo>
                  <a:pt x="4611973" y="1830748"/>
                  <a:pt x="4610587" y="1735551"/>
                  <a:pt x="4601980" y="1640872"/>
                </a:cubicBezTo>
                <a:cubicBezTo>
                  <a:pt x="4600549" y="1625136"/>
                  <a:pt x="4590822" y="1611231"/>
                  <a:pt x="4586990" y="1595902"/>
                </a:cubicBezTo>
                <a:cubicBezTo>
                  <a:pt x="4580811" y="1571184"/>
                  <a:pt x="4576997" y="1545935"/>
                  <a:pt x="4572000" y="1520951"/>
                </a:cubicBezTo>
                <a:cubicBezTo>
                  <a:pt x="4558511" y="1359082"/>
                  <a:pt x="4542020" y="1186944"/>
                  <a:pt x="4542020" y="1026276"/>
                </a:cubicBezTo>
                <a:cubicBezTo>
                  <a:pt x="4542020" y="946172"/>
                  <a:pt x="4552013" y="866381"/>
                  <a:pt x="4557010" y="786433"/>
                </a:cubicBezTo>
                <a:cubicBezTo>
                  <a:pt x="4552013" y="691495"/>
                  <a:pt x="4550256" y="596332"/>
                  <a:pt x="4542020" y="501620"/>
                </a:cubicBezTo>
                <a:cubicBezTo>
                  <a:pt x="4540235" y="481095"/>
                  <a:pt x="4539147" y="458321"/>
                  <a:pt x="4527029" y="441659"/>
                </a:cubicBezTo>
                <a:cubicBezTo>
                  <a:pt x="4437531" y="318599"/>
                  <a:pt x="4396971" y="341578"/>
                  <a:pt x="4287187" y="231797"/>
                </a:cubicBezTo>
                <a:cubicBezTo>
                  <a:pt x="4227648" y="172259"/>
                  <a:pt x="4262782" y="191969"/>
                  <a:pt x="4182256" y="171836"/>
                </a:cubicBezTo>
                <a:cubicBezTo>
                  <a:pt x="3924498" y="0"/>
                  <a:pt x="4250621" y="206019"/>
                  <a:pt x="4002374" y="81895"/>
                </a:cubicBezTo>
                <a:cubicBezTo>
                  <a:pt x="3980028" y="70722"/>
                  <a:pt x="3964759" y="48098"/>
                  <a:pt x="3942413" y="36925"/>
                </a:cubicBezTo>
                <a:cubicBezTo>
                  <a:pt x="3914147" y="22792"/>
                  <a:pt x="3852472" y="6945"/>
                  <a:pt x="3852472" y="6945"/>
                </a:cubicBezTo>
                <a:lnTo>
                  <a:pt x="3043003" y="21935"/>
                </a:lnTo>
                <a:cubicBezTo>
                  <a:pt x="3027202" y="21935"/>
                  <a:pt x="3013834" y="6945"/>
                  <a:pt x="2998033" y="6945"/>
                </a:cubicBezTo>
                <a:cubicBezTo>
                  <a:pt x="2952786" y="6945"/>
                  <a:pt x="2908165" y="17645"/>
                  <a:pt x="2863121" y="21935"/>
                </a:cubicBezTo>
                <a:cubicBezTo>
                  <a:pt x="2803224" y="27639"/>
                  <a:pt x="2743200" y="31928"/>
                  <a:pt x="2683239" y="36925"/>
                </a:cubicBezTo>
                <a:cubicBezTo>
                  <a:pt x="2635994" y="48736"/>
                  <a:pt x="2621314" y="50778"/>
                  <a:pt x="2578308" y="66905"/>
                </a:cubicBezTo>
                <a:cubicBezTo>
                  <a:pt x="2553113" y="76353"/>
                  <a:pt x="2529130" y="89154"/>
                  <a:pt x="2503357" y="96886"/>
                </a:cubicBezTo>
                <a:cubicBezTo>
                  <a:pt x="2478953" y="104207"/>
                  <a:pt x="2453390" y="106879"/>
                  <a:pt x="2428407" y="111876"/>
                </a:cubicBezTo>
                <a:cubicBezTo>
                  <a:pt x="2408420" y="121869"/>
                  <a:pt x="2389194" y="133557"/>
                  <a:pt x="2368446" y="141856"/>
                </a:cubicBezTo>
                <a:cubicBezTo>
                  <a:pt x="2339104" y="153593"/>
                  <a:pt x="2278505" y="171836"/>
                  <a:pt x="2278505" y="171836"/>
                </a:cubicBezTo>
                <a:cubicBezTo>
                  <a:pt x="2268512" y="181830"/>
                  <a:pt x="2260644" y="194546"/>
                  <a:pt x="2248525" y="201817"/>
                </a:cubicBezTo>
                <a:cubicBezTo>
                  <a:pt x="2233165" y="211033"/>
                  <a:pt x="2154792" y="228997"/>
                  <a:pt x="2143593" y="231797"/>
                </a:cubicBezTo>
                <a:cubicBezTo>
                  <a:pt x="2105298" y="289239"/>
                  <a:pt x="2056151" y="294256"/>
                  <a:pt x="2038662" y="306748"/>
                </a:cubicBezTo>
                <a:close/>
              </a:path>
            </a:pathLst>
          </a:custGeom>
          <a:solidFill>
            <a:schemeClr val="accent3">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schemeClr val="tx1"/>
              </a:solidFill>
            </a:endParaRPr>
          </a:p>
        </p:txBody>
      </p:sp>
      <p:cxnSp>
        <p:nvCxnSpPr>
          <p:cNvPr id="13" name="Straight Arrow Connector 12"/>
          <p:cNvCxnSpPr/>
          <p:nvPr/>
        </p:nvCxnSpPr>
        <p:spPr>
          <a:xfrm flipH="1">
            <a:off x="4648200" y="3581400"/>
            <a:ext cx="685800" cy="228600"/>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8" name="Straight Arrow Connector 17"/>
          <p:cNvCxnSpPr/>
          <p:nvPr/>
        </p:nvCxnSpPr>
        <p:spPr>
          <a:xfrm flipH="1" flipV="1">
            <a:off x="6019800" y="5562600"/>
            <a:ext cx="762000" cy="457200"/>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0" name="Rectangle 19"/>
          <p:cNvSpPr/>
          <p:nvPr/>
        </p:nvSpPr>
        <p:spPr>
          <a:xfrm>
            <a:off x="4899738" y="3212068"/>
            <a:ext cx="891462" cy="369332"/>
          </a:xfrm>
          <a:prstGeom prst="rect">
            <a:avLst/>
          </a:prstGeom>
        </p:spPr>
        <p:txBody>
          <a:bodyPr wrap="none">
            <a:spAutoFit/>
          </a:bodyPr>
          <a:lstStyle/>
          <a:p>
            <a:r>
              <a:rPr lang="en-US" dirty="0" smtClean="0">
                <a:solidFill>
                  <a:schemeClr val="tx1"/>
                </a:solidFill>
              </a:rPr>
              <a:t>Event A</a:t>
            </a:r>
            <a:endParaRPr lang="en-GB" dirty="0"/>
          </a:p>
        </p:txBody>
      </p:sp>
      <p:sp>
        <p:nvSpPr>
          <p:cNvPr id="21" name="Rectangle 20"/>
          <p:cNvSpPr/>
          <p:nvPr/>
        </p:nvSpPr>
        <p:spPr>
          <a:xfrm>
            <a:off x="6728538" y="5955268"/>
            <a:ext cx="1721946" cy="369332"/>
          </a:xfrm>
          <a:prstGeom prst="rect">
            <a:avLst/>
          </a:prstGeom>
        </p:spPr>
        <p:txBody>
          <a:bodyPr wrap="none">
            <a:spAutoFit/>
          </a:bodyPr>
          <a:lstStyle/>
          <a:p>
            <a:r>
              <a:rPr lang="en-US" dirty="0" smtClean="0">
                <a:solidFill>
                  <a:schemeClr val="tx1"/>
                </a:solidFill>
              </a:rPr>
              <a:t>S= sample space</a:t>
            </a:r>
            <a:endParaRPr lang="en-GB" dirty="0"/>
          </a:p>
        </p:txBody>
      </p:sp>
      <p:sp>
        <p:nvSpPr>
          <p:cNvPr id="14" name="Freeform 13"/>
          <p:cNvSpPr/>
          <p:nvPr/>
        </p:nvSpPr>
        <p:spPr>
          <a:xfrm rot="16200000">
            <a:off x="3185396" y="4228487"/>
            <a:ext cx="1066799" cy="687022"/>
          </a:xfrm>
          <a:custGeom>
            <a:avLst/>
            <a:gdLst>
              <a:gd name="connsiteX0" fmla="*/ 920424 w 995375"/>
              <a:gd name="connsiteY0" fmla="*/ 89913 h 839421"/>
              <a:gd name="connsiteX1" fmla="*/ 920424 w 995375"/>
              <a:gd name="connsiteY1" fmla="*/ 89913 h 839421"/>
              <a:gd name="connsiteX2" fmla="*/ 485709 w 995375"/>
              <a:gd name="connsiteY2" fmla="*/ 14962 h 839421"/>
              <a:gd name="connsiteX3" fmla="*/ 305827 w 995375"/>
              <a:gd name="connsiteY3" fmla="*/ 59933 h 839421"/>
              <a:gd name="connsiteX4" fmla="*/ 215886 w 995375"/>
              <a:gd name="connsiteY4" fmla="*/ 119893 h 839421"/>
              <a:gd name="connsiteX5" fmla="*/ 95965 w 995375"/>
              <a:gd name="connsiteY5" fmla="*/ 239815 h 839421"/>
              <a:gd name="connsiteX6" fmla="*/ 36004 w 995375"/>
              <a:gd name="connsiteY6" fmla="*/ 329756 h 839421"/>
              <a:gd name="connsiteX7" fmla="*/ 36004 w 995375"/>
              <a:gd name="connsiteY7" fmla="*/ 569598 h 839421"/>
              <a:gd name="connsiteX8" fmla="*/ 95965 w 995375"/>
              <a:gd name="connsiteY8" fmla="*/ 689520 h 839421"/>
              <a:gd name="connsiteX9" fmla="*/ 140935 w 995375"/>
              <a:gd name="connsiteY9" fmla="*/ 734490 h 839421"/>
              <a:gd name="connsiteX10" fmla="*/ 170916 w 995375"/>
              <a:gd name="connsiteY10" fmla="*/ 779461 h 839421"/>
              <a:gd name="connsiteX11" fmla="*/ 230876 w 995375"/>
              <a:gd name="connsiteY11" fmla="*/ 809441 h 839421"/>
              <a:gd name="connsiteX12" fmla="*/ 365788 w 995375"/>
              <a:gd name="connsiteY12" fmla="*/ 839421 h 839421"/>
              <a:gd name="connsiteX13" fmla="*/ 815493 w 995375"/>
              <a:gd name="connsiteY13" fmla="*/ 824431 h 839421"/>
              <a:gd name="connsiteX14" fmla="*/ 860463 w 995375"/>
              <a:gd name="connsiteY14" fmla="*/ 794451 h 839421"/>
              <a:gd name="connsiteX15" fmla="*/ 920424 w 995375"/>
              <a:gd name="connsiteY15" fmla="*/ 704510 h 839421"/>
              <a:gd name="connsiteX16" fmla="*/ 965394 w 995375"/>
              <a:gd name="connsiteY16" fmla="*/ 509638 h 839421"/>
              <a:gd name="connsiteX17" fmla="*/ 995375 w 995375"/>
              <a:gd name="connsiteY17" fmla="*/ 299775 h 839421"/>
              <a:gd name="connsiteX18" fmla="*/ 980385 w 995375"/>
              <a:gd name="connsiteY18" fmla="*/ 194844 h 839421"/>
              <a:gd name="connsiteX19" fmla="*/ 950404 w 995375"/>
              <a:gd name="connsiteY19" fmla="*/ 164864 h 839421"/>
              <a:gd name="connsiteX20" fmla="*/ 920424 w 995375"/>
              <a:gd name="connsiteY20" fmla="*/ 89913 h 8394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995375" h="839421">
                <a:moveTo>
                  <a:pt x="920424" y="89913"/>
                </a:moveTo>
                <a:lnTo>
                  <a:pt x="920424" y="89913"/>
                </a:lnTo>
                <a:cubicBezTo>
                  <a:pt x="734830" y="28048"/>
                  <a:pt x="702648" y="0"/>
                  <a:pt x="485709" y="14962"/>
                </a:cubicBezTo>
                <a:cubicBezTo>
                  <a:pt x="424049" y="19214"/>
                  <a:pt x="305827" y="59933"/>
                  <a:pt x="305827" y="59933"/>
                </a:cubicBezTo>
                <a:cubicBezTo>
                  <a:pt x="275847" y="79920"/>
                  <a:pt x="243773" y="97076"/>
                  <a:pt x="215886" y="119893"/>
                </a:cubicBezTo>
                <a:cubicBezTo>
                  <a:pt x="215875" y="119902"/>
                  <a:pt x="111960" y="223819"/>
                  <a:pt x="95965" y="239815"/>
                </a:cubicBezTo>
                <a:cubicBezTo>
                  <a:pt x="70487" y="265294"/>
                  <a:pt x="36004" y="329756"/>
                  <a:pt x="36004" y="329756"/>
                </a:cubicBezTo>
                <a:cubicBezTo>
                  <a:pt x="5215" y="422124"/>
                  <a:pt x="0" y="418379"/>
                  <a:pt x="36004" y="569598"/>
                </a:cubicBezTo>
                <a:cubicBezTo>
                  <a:pt x="46356" y="613075"/>
                  <a:pt x="75978" y="649546"/>
                  <a:pt x="95965" y="689520"/>
                </a:cubicBezTo>
                <a:cubicBezTo>
                  <a:pt x="105446" y="708481"/>
                  <a:pt x="127364" y="718204"/>
                  <a:pt x="140935" y="734490"/>
                </a:cubicBezTo>
                <a:cubicBezTo>
                  <a:pt x="152469" y="748330"/>
                  <a:pt x="157076" y="767927"/>
                  <a:pt x="170916" y="779461"/>
                </a:cubicBezTo>
                <a:cubicBezTo>
                  <a:pt x="188082" y="793766"/>
                  <a:pt x="210337" y="800639"/>
                  <a:pt x="230876" y="809441"/>
                </a:cubicBezTo>
                <a:cubicBezTo>
                  <a:pt x="277842" y="829569"/>
                  <a:pt x="311887" y="830438"/>
                  <a:pt x="365788" y="839421"/>
                </a:cubicBezTo>
                <a:cubicBezTo>
                  <a:pt x="515690" y="834424"/>
                  <a:pt x="666124" y="838010"/>
                  <a:pt x="815493" y="824431"/>
                </a:cubicBezTo>
                <a:cubicBezTo>
                  <a:pt x="833435" y="822800"/>
                  <a:pt x="846395" y="805705"/>
                  <a:pt x="860463" y="794451"/>
                </a:cubicBezTo>
                <a:cubicBezTo>
                  <a:pt x="895282" y="766596"/>
                  <a:pt x="901457" y="748768"/>
                  <a:pt x="920424" y="704510"/>
                </a:cubicBezTo>
                <a:cubicBezTo>
                  <a:pt x="943751" y="650079"/>
                  <a:pt x="957393" y="549645"/>
                  <a:pt x="965394" y="509638"/>
                </a:cubicBezTo>
                <a:cubicBezTo>
                  <a:pt x="989260" y="390308"/>
                  <a:pt x="977569" y="460029"/>
                  <a:pt x="995375" y="299775"/>
                </a:cubicBezTo>
                <a:cubicBezTo>
                  <a:pt x="990378" y="264798"/>
                  <a:pt x="991558" y="228363"/>
                  <a:pt x="980385" y="194844"/>
                </a:cubicBezTo>
                <a:cubicBezTo>
                  <a:pt x="975916" y="181436"/>
                  <a:pt x="954873" y="178272"/>
                  <a:pt x="950404" y="164864"/>
                </a:cubicBezTo>
                <a:cubicBezTo>
                  <a:pt x="944083" y="145903"/>
                  <a:pt x="925421" y="102405"/>
                  <a:pt x="920424" y="89913"/>
                </a:cubicBezTo>
                <a:close/>
              </a:path>
            </a:pathLst>
          </a:custGeom>
          <a:solidFill>
            <a:schemeClr val="bg2">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 name="Freeform 10"/>
          <p:cNvSpPr/>
          <p:nvPr/>
        </p:nvSpPr>
        <p:spPr>
          <a:xfrm>
            <a:off x="3527685" y="3581400"/>
            <a:ext cx="968115" cy="833203"/>
          </a:xfrm>
          <a:custGeom>
            <a:avLst/>
            <a:gdLst>
              <a:gd name="connsiteX0" fmla="*/ 920424 w 995375"/>
              <a:gd name="connsiteY0" fmla="*/ 89913 h 839421"/>
              <a:gd name="connsiteX1" fmla="*/ 920424 w 995375"/>
              <a:gd name="connsiteY1" fmla="*/ 89913 h 839421"/>
              <a:gd name="connsiteX2" fmla="*/ 485709 w 995375"/>
              <a:gd name="connsiteY2" fmla="*/ 14962 h 839421"/>
              <a:gd name="connsiteX3" fmla="*/ 305827 w 995375"/>
              <a:gd name="connsiteY3" fmla="*/ 59933 h 839421"/>
              <a:gd name="connsiteX4" fmla="*/ 215886 w 995375"/>
              <a:gd name="connsiteY4" fmla="*/ 119893 h 839421"/>
              <a:gd name="connsiteX5" fmla="*/ 95965 w 995375"/>
              <a:gd name="connsiteY5" fmla="*/ 239815 h 839421"/>
              <a:gd name="connsiteX6" fmla="*/ 36004 w 995375"/>
              <a:gd name="connsiteY6" fmla="*/ 329756 h 839421"/>
              <a:gd name="connsiteX7" fmla="*/ 36004 w 995375"/>
              <a:gd name="connsiteY7" fmla="*/ 569598 h 839421"/>
              <a:gd name="connsiteX8" fmla="*/ 95965 w 995375"/>
              <a:gd name="connsiteY8" fmla="*/ 689520 h 839421"/>
              <a:gd name="connsiteX9" fmla="*/ 140935 w 995375"/>
              <a:gd name="connsiteY9" fmla="*/ 734490 h 839421"/>
              <a:gd name="connsiteX10" fmla="*/ 170916 w 995375"/>
              <a:gd name="connsiteY10" fmla="*/ 779461 h 839421"/>
              <a:gd name="connsiteX11" fmla="*/ 230876 w 995375"/>
              <a:gd name="connsiteY11" fmla="*/ 809441 h 839421"/>
              <a:gd name="connsiteX12" fmla="*/ 365788 w 995375"/>
              <a:gd name="connsiteY12" fmla="*/ 839421 h 839421"/>
              <a:gd name="connsiteX13" fmla="*/ 815493 w 995375"/>
              <a:gd name="connsiteY13" fmla="*/ 824431 h 839421"/>
              <a:gd name="connsiteX14" fmla="*/ 860463 w 995375"/>
              <a:gd name="connsiteY14" fmla="*/ 794451 h 839421"/>
              <a:gd name="connsiteX15" fmla="*/ 920424 w 995375"/>
              <a:gd name="connsiteY15" fmla="*/ 704510 h 839421"/>
              <a:gd name="connsiteX16" fmla="*/ 965394 w 995375"/>
              <a:gd name="connsiteY16" fmla="*/ 509638 h 839421"/>
              <a:gd name="connsiteX17" fmla="*/ 995375 w 995375"/>
              <a:gd name="connsiteY17" fmla="*/ 299775 h 839421"/>
              <a:gd name="connsiteX18" fmla="*/ 980385 w 995375"/>
              <a:gd name="connsiteY18" fmla="*/ 194844 h 839421"/>
              <a:gd name="connsiteX19" fmla="*/ 950404 w 995375"/>
              <a:gd name="connsiteY19" fmla="*/ 164864 h 839421"/>
              <a:gd name="connsiteX20" fmla="*/ 920424 w 995375"/>
              <a:gd name="connsiteY20" fmla="*/ 89913 h 8394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995375" h="839421">
                <a:moveTo>
                  <a:pt x="920424" y="89913"/>
                </a:moveTo>
                <a:lnTo>
                  <a:pt x="920424" y="89913"/>
                </a:lnTo>
                <a:cubicBezTo>
                  <a:pt x="734830" y="28048"/>
                  <a:pt x="702648" y="0"/>
                  <a:pt x="485709" y="14962"/>
                </a:cubicBezTo>
                <a:cubicBezTo>
                  <a:pt x="424049" y="19214"/>
                  <a:pt x="305827" y="59933"/>
                  <a:pt x="305827" y="59933"/>
                </a:cubicBezTo>
                <a:cubicBezTo>
                  <a:pt x="275847" y="79920"/>
                  <a:pt x="243773" y="97076"/>
                  <a:pt x="215886" y="119893"/>
                </a:cubicBezTo>
                <a:cubicBezTo>
                  <a:pt x="215875" y="119902"/>
                  <a:pt x="111960" y="223819"/>
                  <a:pt x="95965" y="239815"/>
                </a:cubicBezTo>
                <a:cubicBezTo>
                  <a:pt x="70487" y="265294"/>
                  <a:pt x="36004" y="329756"/>
                  <a:pt x="36004" y="329756"/>
                </a:cubicBezTo>
                <a:cubicBezTo>
                  <a:pt x="5215" y="422124"/>
                  <a:pt x="0" y="418379"/>
                  <a:pt x="36004" y="569598"/>
                </a:cubicBezTo>
                <a:cubicBezTo>
                  <a:pt x="46356" y="613075"/>
                  <a:pt x="75978" y="649546"/>
                  <a:pt x="95965" y="689520"/>
                </a:cubicBezTo>
                <a:cubicBezTo>
                  <a:pt x="105446" y="708481"/>
                  <a:pt x="127364" y="718204"/>
                  <a:pt x="140935" y="734490"/>
                </a:cubicBezTo>
                <a:cubicBezTo>
                  <a:pt x="152469" y="748330"/>
                  <a:pt x="157076" y="767927"/>
                  <a:pt x="170916" y="779461"/>
                </a:cubicBezTo>
                <a:cubicBezTo>
                  <a:pt x="188082" y="793766"/>
                  <a:pt x="210337" y="800639"/>
                  <a:pt x="230876" y="809441"/>
                </a:cubicBezTo>
                <a:cubicBezTo>
                  <a:pt x="277842" y="829569"/>
                  <a:pt x="311887" y="830438"/>
                  <a:pt x="365788" y="839421"/>
                </a:cubicBezTo>
                <a:cubicBezTo>
                  <a:pt x="515690" y="834424"/>
                  <a:pt x="666124" y="838010"/>
                  <a:pt x="815493" y="824431"/>
                </a:cubicBezTo>
                <a:cubicBezTo>
                  <a:pt x="833435" y="822800"/>
                  <a:pt x="846395" y="805705"/>
                  <a:pt x="860463" y="794451"/>
                </a:cubicBezTo>
                <a:cubicBezTo>
                  <a:pt x="895282" y="766596"/>
                  <a:pt x="901457" y="748768"/>
                  <a:pt x="920424" y="704510"/>
                </a:cubicBezTo>
                <a:cubicBezTo>
                  <a:pt x="943751" y="650079"/>
                  <a:pt x="957393" y="549645"/>
                  <a:pt x="965394" y="509638"/>
                </a:cubicBezTo>
                <a:cubicBezTo>
                  <a:pt x="989260" y="390308"/>
                  <a:pt x="977569" y="460029"/>
                  <a:pt x="995375" y="299775"/>
                </a:cubicBezTo>
                <a:cubicBezTo>
                  <a:pt x="990378" y="264798"/>
                  <a:pt x="991558" y="228363"/>
                  <a:pt x="980385" y="194844"/>
                </a:cubicBezTo>
                <a:cubicBezTo>
                  <a:pt x="975916" y="181436"/>
                  <a:pt x="954873" y="178272"/>
                  <a:pt x="950404" y="164864"/>
                </a:cubicBezTo>
                <a:cubicBezTo>
                  <a:pt x="944083" y="145903"/>
                  <a:pt x="925421" y="102405"/>
                  <a:pt x="920424" y="89913"/>
                </a:cubicBezTo>
                <a:close/>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5" name="Rectangle 14"/>
          <p:cNvSpPr/>
          <p:nvPr/>
        </p:nvSpPr>
        <p:spPr>
          <a:xfrm>
            <a:off x="1981200" y="3821668"/>
            <a:ext cx="883447" cy="369332"/>
          </a:xfrm>
          <a:prstGeom prst="rect">
            <a:avLst/>
          </a:prstGeom>
        </p:spPr>
        <p:txBody>
          <a:bodyPr wrap="none">
            <a:spAutoFit/>
          </a:bodyPr>
          <a:lstStyle/>
          <a:p>
            <a:r>
              <a:rPr lang="en-US" dirty="0" smtClean="0">
                <a:solidFill>
                  <a:schemeClr val="tx1"/>
                </a:solidFill>
              </a:rPr>
              <a:t>Event B</a:t>
            </a:r>
            <a:endParaRPr lang="en-GB" dirty="0"/>
          </a:p>
        </p:txBody>
      </p:sp>
      <p:cxnSp>
        <p:nvCxnSpPr>
          <p:cNvPr id="16" name="Straight Arrow Connector 15"/>
          <p:cNvCxnSpPr/>
          <p:nvPr/>
        </p:nvCxnSpPr>
        <p:spPr>
          <a:xfrm>
            <a:off x="2743200" y="4191000"/>
            <a:ext cx="533400" cy="228600"/>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7" name="TextBox 16"/>
          <p:cNvSpPr txBox="1"/>
          <p:nvPr/>
        </p:nvSpPr>
        <p:spPr>
          <a:xfrm>
            <a:off x="533400" y="1219200"/>
            <a:ext cx="5678927" cy="461665"/>
          </a:xfrm>
          <a:prstGeom prst="rect">
            <a:avLst/>
          </a:prstGeom>
          <a:noFill/>
        </p:spPr>
        <p:txBody>
          <a:bodyPr wrap="none" rtlCol="0">
            <a:spAutoFit/>
          </a:bodyPr>
          <a:lstStyle/>
          <a:p>
            <a:r>
              <a:rPr lang="en-US" sz="2400" dirty="0" smtClean="0"/>
              <a:t>What is P(A occurred given that B occurred?</a:t>
            </a:r>
            <a:endParaRPr lang="en-GB" sz="2400"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p:cNvSpPr/>
          <p:nvPr/>
        </p:nvSpPr>
        <p:spPr>
          <a:xfrm>
            <a:off x="3124200" y="381000"/>
            <a:ext cx="4876800" cy="457200"/>
          </a:xfrm>
          <a:prstGeom prst="rect">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1"/>
          <p:cNvSpPr>
            <a:spLocks noGrp="1"/>
          </p:cNvSpPr>
          <p:nvPr>
            <p:ph type="title"/>
          </p:nvPr>
        </p:nvSpPr>
        <p:spPr>
          <a:xfrm>
            <a:off x="304800" y="0"/>
            <a:ext cx="8229600" cy="1143000"/>
          </a:xfrm>
        </p:spPr>
        <p:txBody>
          <a:bodyPr/>
          <a:lstStyle/>
          <a:p>
            <a:r>
              <a:rPr lang="en-US" b="0" dirty="0" err="1" smtClean="0"/>
              <a:t>Bayes</a:t>
            </a:r>
            <a:r>
              <a:rPr lang="en-US" b="0" dirty="0" smtClean="0"/>
              <a:t> Law: </a:t>
            </a:r>
            <a:r>
              <a:rPr lang="en-US" dirty="0" smtClean="0"/>
              <a:t>Get this now and forever</a:t>
            </a:r>
            <a:endParaRPr lang="en-GB" dirty="0"/>
          </a:p>
        </p:txBody>
      </p:sp>
      <p:sp>
        <p:nvSpPr>
          <p:cNvPr id="3" name="Content Placeholder 2"/>
          <p:cNvSpPr>
            <a:spLocks noGrp="1"/>
          </p:cNvSpPr>
          <p:nvPr>
            <p:ph idx="1"/>
          </p:nvPr>
        </p:nvSpPr>
        <p:spPr>
          <a:xfrm>
            <a:off x="457200" y="1295400"/>
            <a:ext cx="8229600" cy="4525963"/>
          </a:xfrm>
        </p:spPr>
        <p:txBody>
          <a:bodyPr>
            <a:normAutofit/>
          </a:bodyPr>
          <a:lstStyle/>
          <a:p>
            <a:pPr marL="0">
              <a:buNone/>
            </a:pPr>
            <a:r>
              <a:rPr lang="en-US" sz="2800" dirty="0" smtClean="0"/>
              <a:t>1)</a:t>
            </a:r>
          </a:p>
          <a:p>
            <a:pPr marL="0">
              <a:buNone/>
            </a:pPr>
            <a:endParaRPr lang="en-US" sz="2800" dirty="0"/>
          </a:p>
          <a:p>
            <a:pPr marL="0">
              <a:buNone/>
            </a:pPr>
            <a:endParaRPr lang="en-US" sz="2800" dirty="0" smtClean="0"/>
          </a:p>
          <a:p>
            <a:pPr marL="0">
              <a:buNone/>
            </a:pPr>
            <a:r>
              <a:rPr lang="en-US" sz="2800" dirty="0" smtClean="0"/>
              <a:t>2)</a:t>
            </a:r>
            <a:endParaRPr lang="en-GB" sz="2800" dirty="0"/>
          </a:p>
        </p:txBody>
      </p:sp>
      <p:graphicFrame>
        <p:nvGraphicFramePr>
          <p:cNvPr id="14338" name="Object 2"/>
          <p:cNvGraphicFramePr>
            <a:graphicFrameLocks noChangeAspect="1"/>
          </p:cNvGraphicFramePr>
          <p:nvPr/>
        </p:nvGraphicFramePr>
        <p:xfrm>
          <a:off x="990600" y="1295400"/>
          <a:ext cx="2296087" cy="2185987"/>
        </p:xfrm>
        <a:graphic>
          <a:graphicData uri="http://schemas.openxmlformats.org/presentationml/2006/ole">
            <mc:AlternateContent xmlns:mc="http://schemas.openxmlformats.org/markup-compatibility/2006">
              <mc:Choice xmlns:v="urn:schemas-microsoft-com:vml" Requires="v">
                <p:oleObj spid="_x0000_s14365" name="Equation" r:id="rId3" imgW="1333440" imgH="1269720" progId="Equation.3">
                  <p:embed/>
                </p:oleObj>
              </mc:Choice>
              <mc:Fallback>
                <p:oleObj name="Equation" r:id="rId3" imgW="1333440" imgH="1269720" progId="Equation.3">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90600" y="1295400"/>
                        <a:ext cx="2296087" cy="218598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5" name="TextBox 4"/>
          <p:cNvSpPr txBox="1"/>
          <p:nvPr/>
        </p:nvSpPr>
        <p:spPr>
          <a:xfrm>
            <a:off x="609600" y="3962400"/>
            <a:ext cx="2709011" cy="461665"/>
          </a:xfrm>
          <a:prstGeom prst="rect">
            <a:avLst/>
          </a:prstGeom>
          <a:noFill/>
        </p:spPr>
        <p:txBody>
          <a:bodyPr wrap="none" rtlCol="0">
            <a:spAutoFit/>
          </a:bodyPr>
          <a:lstStyle/>
          <a:p>
            <a:r>
              <a:rPr lang="en-US" sz="2400" dirty="0" smtClean="0"/>
              <a:t>Solving 1 for </a:t>
            </a:r>
            <a:r>
              <a:rPr lang="en-US" sz="2400" i="1" dirty="0" smtClean="0"/>
              <a:t>P(B,A)</a:t>
            </a:r>
            <a:r>
              <a:rPr lang="en-US" sz="2400" dirty="0" smtClean="0"/>
              <a:t>: </a:t>
            </a:r>
            <a:endParaRPr lang="en-GB" sz="2400" dirty="0"/>
          </a:p>
        </p:txBody>
      </p:sp>
      <p:graphicFrame>
        <p:nvGraphicFramePr>
          <p:cNvPr id="14339" name="Object 3"/>
          <p:cNvGraphicFramePr>
            <a:graphicFrameLocks noChangeAspect="1"/>
          </p:cNvGraphicFramePr>
          <p:nvPr/>
        </p:nvGraphicFramePr>
        <p:xfrm>
          <a:off x="3419475" y="3962400"/>
          <a:ext cx="2862263" cy="392113"/>
        </p:xfrm>
        <a:graphic>
          <a:graphicData uri="http://schemas.openxmlformats.org/presentationml/2006/ole">
            <mc:AlternateContent xmlns:mc="http://schemas.openxmlformats.org/markup-compatibility/2006">
              <mc:Choice xmlns:v="urn:schemas-microsoft-com:vml" Requires="v">
                <p:oleObj spid="_x0000_s14366" name="Equation" r:id="rId5" imgW="1663560" imgH="228600" progId="Equation.3">
                  <p:embed/>
                </p:oleObj>
              </mc:Choice>
              <mc:Fallback>
                <p:oleObj name="Equation" r:id="rId5" imgW="1663560" imgH="228600" progId="Equation.3">
                  <p:embed/>
                  <p:pic>
                    <p:nvPicPr>
                      <p:cNvPr id="0" name="Picture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419475" y="3962400"/>
                        <a:ext cx="2862263" cy="39211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7" name="TextBox 6"/>
          <p:cNvSpPr txBox="1"/>
          <p:nvPr/>
        </p:nvSpPr>
        <p:spPr>
          <a:xfrm>
            <a:off x="533400" y="4953000"/>
            <a:ext cx="4662045" cy="461665"/>
          </a:xfrm>
          <a:prstGeom prst="rect">
            <a:avLst/>
          </a:prstGeom>
          <a:noFill/>
        </p:spPr>
        <p:txBody>
          <a:bodyPr wrap="none" rtlCol="0">
            <a:spAutoFit/>
          </a:bodyPr>
          <a:lstStyle/>
          <a:p>
            <a:r>
              <a:rPr lang="en-US" sz="2400" dirty="0" smtClean="0"/>
              <a:t>Substituting into 2 gives </a:t>
            </a:r>
            <a:r>
              <a:rPr lang="en-US" sz="2400" dirty="0" err="1" smtClean="0"/>
              <a:t>Bayes</a:t>
            </a:r>
            <a:r>
              <a:rPr lang="en-US" sz="2400" dirty="0" smtClean="0"/>
              <a:t> Law: </a:t>
            </a:r>
            <a:endParaRPr lang="en-GB" sz="2400" dirty="0"/>
          </a:p>
        </p:txBody>
      </p:sp>
      <p:graphicFrame>
        <p:nvGraphicFramePr>
          <p:cNvPr id="14340" name="Object 4"/>
          <p:cNvGraphicFramePr>
            <a:graphicFrameLocks noChangeAspect="1"/>
          </p:cNvGraphicFramePr>
          <p:nvPr/>
        </p:nvGraphicFramePr>
        <p:xfrm>
          <a:off x="5334000" y="4267200"/>
          <a:ext cx="2973387" cy="1290637"/>
        </p:xfrm>
        <a:graphic>
          <a:graphicData uri="http://schemas.openxmlformats.org/presentationml/2006/ole">
            <mc:AlternateContent xmlns:mc="http://schemas.openxmlformats.org/markup-compatibility/2006">
              <mc:Choice xmlns:v="urn:schemas-microsoft-com:vml" Requires="v">
                <p:oleObj spid="_x0000_s14367" name="Equation" r:id="rId7" imgW="1726920" imgH="749160" progId="Equation.3">
                  <p:embed/>
                </p:oleObj>
              </mc:Choice>
              <mc:Fallback>
                <p:oleObj name="Equation" r:id="rId7" imgW="1726920" imgH="749160" progId="Equation.3">
                  <p:embed/>
                  <p:pic>
                    <p:nvPicPr>
                      <p:cNvPr id="0" name="Picture 4"/>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5334000" y="4267200"/>
                        <a:ext cx="2973387" cy="129063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9" name="TextBox 8"/>
          <p:cNvSpPr txBox="1"/>
          <p:nvPr/>
        </p:nvSpPr>
        <p:spPr>
          <a:xfrm>
            <a:off x="639621" y="6015335"/>
            <a:ext cx="2238433" cy="461665"/>
          </a:xfrm>
          <a:prstGeom prst="rect">
            <a:avLst/>
          </a:prstGeom>
          <a:noFill/>
        </p:spPr>
        <p:txBody>
          <a:bodyPr wrap="none" rtlCol="0">
            <a:spAutoFit/>
          </a:bodyPr>
          <a:lstStyle/>
          <a:p>
            <a:r>
              <a:rPr lang="en-US" sz="2400" dirty="0" smtClean="0"/>
              <a:t>What is </a:t>
            </a:r>
            <a:r>
              <a:rPr lang="en-US" sz="2400" i="1" dirty="0" smtClean="0"/>
              <a:t>P(B|A)</a:t>
            </a:r>
            <a:r>
              <a:rPr lang="en-US" sz="2400" dirty="0"/>
              <a:t>?</a:t>
            </a:r>
            <a:r>
              <a:rPr lang="en-US" sz="2400" dirty="0" smtClean="0"/>
              <a:t> </a:t>
            </a:r>
            <a:endParaRPr lang="en-GB" sz="2400" dirty="0"/>
          </a:p>
        </p:txBody>
      </p:sp>
      <p:sp>
        <p:nvSpPr>
          <p:cNvPr id="14342" name="AutoShape 6" descr="Thomas Bayes"/>
          <p:cNvSpPr>
            <a:spLocks noChangeAspect="1" noChangeArrowheads="1"/>
          </p:cNvSpPr>
          <p:nvPr/>
        </p:nvSpPr>
        <p:spPr bwMode="auto">
          <a:xfrm>
            <a:off x="155575" y="-342900"/>
            <a:ext cx="685800" cy="723900"/>
          </a:xfrm>
          <a:prstGeom prst="rect">
            <a:avLst/>
          </a:prstGeom>
          <a:noFill/>
        </p:spPr>
        <p:txBody>
          <a:bodyPr vert="horz" wrap="square" lIns="91440" tIns="45720" rIns="91440" bIns="45720" numCol="1" anchor="t" anchorCtr="0" compatLnSpc="1">
            <a:prstTxWarp prst="textNoShape">
              <a:avLst/>
            </a:prstTxWarp>
          </a:bodyPr>
          <a:lstStyle/>
          <a:p>
            <a:endParaRPr lang="en-GB"/>
          </a:p>
        </p:txBody>
      </p:sp>
      <p:sp>
        <p:nvSpPr>
          <p:cNvPr id="14344" name="AutoShape 8" descr="Thomas Bayes"/>
          <p:cNvSpPr>
            <a:spLocks noChangeAspect="1" noChangeArrowheads="1"/>
          </p:cNvSpPr>
          <p:nvPr/>
        </p:nvSpPr>
        <p:spPr bwMode="auto">
          <a:xfrm>
            <a:off x="155575" y="-342900"/>
            <a:ext cx="685800" cy="723900"/>
          </a:xfrm>
          <a:prstGeom prst="rect">
            <a:avLst/>
          </a:prstGeom>
          <a:noFill/>
        </p:spPr>
        <p:txBody>
          <a:bodyPr vert="horz" wrap="square" lIns="91440" tIns="45720" rIns="91440" bIns="45720" numCol="1" anchor="t" anchorCtr="0" compatLnSpc="1">
            <a:prstTxWarp prst="textNoShape">
              <a:avLst/>
            </a:prstTxWarp>
          </a:bodyPr>
          <a:lstStyle/>
          <a:p>
            <a:endParaRPr lang="en-GB"/>
          </a:p>
        </p:txBody>
      </p:sp>
      <p:pic>
        <p:nvPicPr>
          <p:cNvPr id="14346" name="Picture 10" descr="http://upload.wikimedia.org/wikipedia/commons/d/d4/Thomas_Bayes.gif"/>
          <p:cNvPicPr>
            <a:picLocks noChangeAspect="1" noChangeArrowheads="1"/>
          </p:cNvPicPr>
          <p:nvPr/>
        </p:nvPicPr>
        <p:blipFill>
          <a:blip r:embed="rId9" cstate="print"/>
          <a:srcRect/>
          <a:stretch>
            <a:fillRect/>
          </a:stretch>
        </p:blipFill>
        <p:spPr bwMode="auto">
          <a:xfrm>
            <a:off x="4724400" y="1295400"/>
            <a:ext cx="2133600" cy="2288005"/>
          </a:xfrm>
          <a:prstGeom prst="rect">
            <a:avLst/>
          </a:prstGeom>
          <a:noFill/>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304800"/>
            <a:ext cx="8229600" cy="1143000"/>
          </a:xfrm>
        </p:spPr>
        <p:txBody>
          <a:bodyPr/>
          <a:lstStyle/>
          <a:p>
            <a:r>
              <a:rPr lang="en-US" b="0" dirty="0" smtClean="0"/>
              <a:t>We are interested in P(</a:t>
            </a:r>
            <a:r>
              <a:rPr lang="el-GR" b="0" dirty="0" smtClean="0"/>
              <a:t>θ</a:t>
            </a:r>
            <a:r>
              <a:rPr lang="en-US" b="0" dirty="0" smtClean="0"/>
              <a:t>|y)</a:t>
            </a:r>
            <a:endParaRPr lang="en-GB" b="0" dirty="0"/>
          </a:p>
        </p:txBody>
      </p:sp>
      <p:sp>
        <p:nvSpPr>
          <p:cNvPr id="3" name="Content Placeholder 2"/>
          <p:cNvSpPr>
            <a:spLocks noGrp="1"/>
          </p:cNvSpPr>
          <p:nvPr>
            <p:ph idx="1"/>
          </p:nvPr>
        </p:nvSpPr>
        <p:spPr/>
        <p:txBody>
          <a:bodyPr>
            <a:normAutofit/>
          </a:bodyPr>
          <a:lstStyle/>
          <a:p>
            <a:pPr marL="0"/>
            <a:r>
              <a:rPr lang="en-US" sz="2400" dirty="0" smtClean="0"/>
              <a:t>We have some new data (y) in hand—the data represent the “event” that has occurred. </a:t>
            </a:r>
          </a:p>
          <a:p>
            <a:pPr marL="0"/>
            <a:r>
              <a:rPr lang="en-US" sz="2400" dirty="0" smtClean="0"/>
              <a:t>What is the probability of the parameters given the data? By symmetry, </a:t>
            </a:r>
            <a:r>
              <a:rPr lang="en-US" sz="2400" dirty="0" err="1" smtClean="0"/>
              <a:t>Bayes</a:t>
            </a:r>
            <a:r>
              <a:rPr lang="en-US" sz="2400" dirty="0" smtClean="0"/>
              <a:t> law is:</a:t>
            </a:r>
          </a:p>
          <a:p>
            <a:pPr marL="0"/>
            <a:endParaRPr lang="en-US" sz="2400" dirty="0"/>
          </a:p>
          <a:p>
            <a:pPr marL="0"/>
            <a:endParaRPr lang="en-GB" sz="2400" dirty="0"/>
          </a:p>
        </p:txBody>
      </p:sp>
      <p:graphicFrame>
        <p:nvGraphicFramePr>
          <p:cNvPr id="29697" name="Object 1"/>
          <p:cNvGraphicFramePr>
            <a:graphicFrameLocks noChangeAspect="1"/>
          </p:cNvGraphicFramePr>
          <p:nvPr/>
        </p:nvGraphicFramePr>
        <p:xfrm>
          <a:off x="1782189" y="3962400"/>
          <a:ext cx="4234262" cy="1371600"/>
        </p:xfrm>
        <a:graphic>
          <a:graphicData uri="http://schemas.openxmlformats.org/presentationml/2006/ole">
            <mc:AlternateContent xmlns:mc="http://schemas.openxmlformats.org/markup-compatibility/2006">
              <mc:Choice xmlns:v="urn:schemas-microsoft-com:vml" Requires="v">
                <p:oleObj spid="_x0000_s29706" name="Equation" r:id="rId3" imgW="1765080" imgH="571320" progId="Equation.3">
                  <p:embed/>
                </p:oleObj>
              </mc:Choice>
              <mc:Fallback>
                <p:oleObj name="Equation" r:id="rId3" imgW="1765080" imgH="571320" progId="Equation.3">
                  <p:embed/>
                  <p:pic>
                    <p:nvPicPr>
                      <p:cNvPr id="0" name="Picture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782189" y="3962400"/>
                        <a:ext cx="4234262" cy="13716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5" name="Oval 4"/>
          <p:cNvSpPr/>
          <p:nvPr/>
        </p:nvSpPr>
        <p:spPr>
          <a:xfrm>
            <a:off x="3048000" y="4191000"/>
            <a:ext cx="1066800" cy="685800"/>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Oval 5"/>
          <p:cNvSpPr/>
          <p:nvPr/>
        </p:nvSpPr>
        <p:spPr>
          <a:xfrm>
            <a:off x="3048000" y="4876800"/>
            <a:ext cx="1066800" cy="685800"/>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Oval 6"/>
          <p:cNvSpPr/>
          <p:nvPr/>
        </p:nvSpPr>
        <p:spPr>
          <a:xfrm>
            <a:off x="4572000" y="4876800"/>
            <a:ext cx="1066800" cy="685800"/>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 name="Oval 7"/>
          <p:cNvSpPr/>
          <p:nvPr/>
        </p:nvSpPr>
        <p:spPr>
          <a:xfrm>
            <a:off x="5257800" y="4191000"/>
            <a:ext cx="1066800" cy="685800"/>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TextBox 8"/>
          <p:cNvSpPr txBox="1"/>
          <p:nvPr/>
        </p:nvSpPr>
        <p:spPr>
          <a:xfrm>
            <a:off x="3276600" y="3810000"/>
            <a:ext cx="679225" cy="400110"/>
          </a:xfrm>
          <a:prstGeom prst="rect">
            <a:avLst/>
          </a:prstGeom>
          <a:noFill/>
        </p:spPr>
        <p:txBody>
          <a:bodyPr wrap="none" rtlCol="0">
            <a:spAutoFit/>
          </a:bodyPr>
          <a:lstStyle/>
          <a:p>
            <a:r>
              <a:rPr lang="en-US" sz="2000" dirty="0" smtClean="0">
                <a:solidFill>
                  <a:srgbClr val="FF0000"/>
                </a:solidFill>
              </a:rPr>
              <a:t>Joint</a:t>
            </a:r>
            <a:endParaRPr lang="en-GB" sz="2000" dirty="0">
              <a:solidFill>
                <a:srgbClr val="FF0000"/>
              </a:solidFill>
            </a:endParaRPr>
          </a:p>
        </p:txBody>
      </p:sp>
      <p:sp>
        <p:nvSpPr>
          <p:cNvPr id="10" name="TextBox 9"/>
          <p:cNvSpPr txBox="1"/>
          <p:nvPr/>
        </p:nvSpPr>
        <p:spPr>
          <a:xfrm>
            <a:off x="3124200" y="5638800"/>
            <a:ext cx="1110882" cy="400110"/>
          </a:xfrm>
          <a:prstGeom prst="rect">
            <a:avLst/>
          </a:prstGeom>
          <a:noFill/>
        </p:spPr>
        <p:txBody>
          <a:bodyPr wrap="none" rtlCol="0">
            <a:spAutoFit/>
          </a:bodyPr>
          <a:lstStyle/>
          <a:p>
            <a:r>
              <a:rPr lang="en-US" sz="2000" dirty="0" smtClean="0">
                <a:solidFill>
                  <a:srgbClr val="FF0000"/>
                </a:solidFill>
              </a:rPr>
              <a:t>Marginal</a:t>
            </a:r>
            <a:endParaRPr lang="en-GB" sz="2000" dirty="0">
              <a:solidFill>
                <a:srgbClr val="FF0000"/>
              </a:solidFill>
            </a:endParaRPr>
          </a:p>
        </p:txBody>
      </p:sp>
      <p:cxnSp>
        <p:nvCxnSpPr>
          <p:cNvPr id="12" name="Straight Arrow Connector 11"/>
          <p:cNvCxnSpPr/>
          <p:nvPr/>
        </p:nvCxnSpPr>
        <p:spPr>
          <a:xfrm>
            <a:off x="4114800" y="4267200"/>
            <a:ext cx="457200" cy="0"/>
          </a:xfrm>
          <a:prstGeom prst="straightConnector1">
            <a:avLst/>
          </a:prstGeom>
          <a:ln>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3" name="TextBox 12"/>
          <p:cNvSpPr txBox="1"/>
          <p:nvPr/>
        </p:nvSpPr>
        <p:spPr>
          <a:xfrm>
            <a:off x="4495800" y="3733800"/>
            <a:ext cx="1343125" cy="369332"/>
          </a:xfrm>
          <a:prstGeom prst="rect">
            <a:avLst/>
          </a:prstGeom>
          <a:noFill/>
        </p:spPr>
        <p:txBody>
          <a:bodyPr wrap="none" rtlCol="0">
            <a:spAutoFit/>
          </a:bodyPr>
          <a:lstStyle/>
          <a:p>
            <a:r>
              <a:rPr lang="en-US" dirty="0" smtClean="0">
                <a:solidFill>
                  <a:srgbClr val="FF0000"/>
                </a:solidFill>
              </a:rPr>
              <a:t>Product rule</a:t>
            </a:r>
            <a:endParaRPr lang="en-GB" dirty="0">
              <a:solidFill>
                <a:srgbClr val="FF0000"/>
              </a:solidFill>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0" y="0"/>
            <a:ext cx="8229600" cy="1143000"/>
          </a:xfrm>
        </p:spPr>
        <p:txBody>
          <a:bodyPr/>
          <a:lstStyle/>
          <a:p>
            <a:r>
              <a:rPr lang="en-US" b="0" dirty="0" smtClean="0"/>
              <a:t>The Holy Grail</a:t>
            </a:r>
            <a:endParaRPr lang="en-GB" b="0" dirty="0"/>
          </a:p>
        </p:txBody>
      </p:sp>
      <p:sp>
        <p:nvSpPr>
          <p:cNvPr id="4" name="Rectangle 24"/>
          <p:cNvSpPr>
            <a:spLocks noChangeArrowheads="1"/>
          </p:cNvSpPr>
          <p:nvPr/>
        </p:nvSpPr>
        <p:spPr bwMode="auto">
          <a:xfrm>
            <a:off x="2652713" y="2957513"/>
            <a:ext cx="5667375" cy="3121025"/>
          </a:xfrm>
          <a:prstGeom prst="rect">
            <a:avLst/>
          </a:prstGeom>
          <a:noFill/>
          <a:ln w="7938">
            <a:solidFill>
              <a:srgbClr val="FFFFFF"/>
            </a:solidFill>
            <a:miter lim="800000"/>
            <a:headEnd/>
            <a:tailEnd/>
          </a:ln>
        </p:spPr>
        <p:txBody>
          <a:bodyPr/>
          <a:lstStyle/>
          <a:p>
            <a:endParaRPr lang="en-US"/>
          </a:p>
        </p:txBody>
      </p:sp>
      <p:sp>
        <p:nvSpPr>
          <p:cNvPr id="8" name="Rectangle 14"/>
          <p:cNvSpPr>
            <a:spLocks noChangeArrowheads="1"/>
          </p:cNvSpPr>
          <p:nvPr/>
        </p:nvSpPr>
        <p:spPr bwMode="auto">
          <a:xfrm>
            <a:off x="1066800" y="1982788"/>
            <a:ext cx="5667375" cy="3121025"/>
          </a:xfrm>
          <a:prstGeom prst="rect">
            <a:avLst/>
          </a:prstGeom>
          <a:noFill/>
          <a:ln w="9525">
            <a:noFill/>
            <a:miter lim="800000"/>
            <a:headEnd/>
            <a:tailEnd/>
          </a:ln>
        </p:spPr>
        <p:txBody>
          <a:bodyPr/>
          <a:lstStyle/>
          <a:p>
            <a:endParaRPr lang="en-US"/>
          </a:p>
        </p:txBody>
      </p:sp>
      <p:sp>
        <p:nvSpPr>
          <p:cNvPr id="9" name="Line 15"/>
          <p:cNvSpPr>
            <a:spLocks noChangeShapeType="1"/>
          </p:cNvSpPr>
          <p:nvPr/>
        </p:nvSpPr>
        <p:spPr bwMode="auto">
          <a:xfrm>
            <a:off x="1066800" y="4757738"/>
            <a:ext cx="5667375" cy="1587"/>
          </a:xfrm>
          <a:prstGeom prst="line">
            <a:avLst/>
          </a:prstGeom>
          <a:noFill/>
          <a:ln w="0">
            <a:solidFill>
              <a:srgbClr val="FFFFFF"/>
            </a:solidFill>
            <a:round/>
            <a:headEnd/>
            <a:tailEnd/>
          </a:ln>
        </p:spPr>
        <p:txBody>
          <a:bodyPr/>
          <a:lstStyle/>
          <a:p>
            <a:endParaRPr lang="en-GB"/>
          </a:p>
        </p:txBody>
      </p:sp>
      <p:sp>
        <p:nvSpPr>
          <p:cNvPr id="11" name="Line 17"/>
          <p:cNvSpPr>
            <a:spLocks noChangeShapeType="1"/>
          </p:cNvSpPr>
          <p:nvPr/>
        </p:nvSpPr>
        <p:spPr bwMode="auto">
          <a:xfrm>
            <a:off x="1066800" y="4065588"/>
            <a:ext cx="5667375" cy="1587"/>
          </a:xfrm>
          <a:prstGeom prst="line">
            <a:avLst/>
          </a:prstGeom>
          <a:noFill/>
          <a:ln w="0">
            <a:solidFill>
              <a:srgbClr val="FFFFFF"/>
            </a:solidFill>
            <a:round/>
            <a:headEnd/>
            <a:tailEnd/>
          </a:ln>
        </p:spPr>
        <p:txBody>
          <a:bodyPr/>
          <a:lstStyle/>
          <a:p>
            <a:endParaRPr lang="en-GB"/>
          </a:p>
        </p:txBody>
      </p:sp>
      <p:sp>
        <p:nvSpPr>
          <p:cNvPr id="12" name="Line 18"/>
          <p:cNvSpPr>
            <a:spLocks noChangeShapeType="1"/>
          </p:cNvSpPr>
          <p:nvPr/>
        </p:nvSpPr>
        <p:spPr bwMode="auto">
          <a:xfrm>
            <a:off x="1066800" y="3719513"/>
            <a:ext cx="5667375" cy="1587"/>
          </a:xfrm>
          <a:prstGeom prst="line">
            <a:avLst/>
          </a:prstGeom>
          <a:noFill/>
          <a:ln w="0">
            <a:solidFill>
              <a:srgbClr val="FFFFFF"/>
            </a:solidFill>
            <a:round/>
            <a:headEnd/>
            <a:tailEnd/>
          </a:ln>
        </p:spPr>
        <p:txBody>
          <a:bodyPr/>
          <a:lstStyle/>
          <a:p>
            <a:endParaRPr lang="en-GB"/>
          </a:p>
        </p:txBody>
      </p:sp>
      <p:sp>
        <p:nvSpPr>
          <p:cNvPr id="14" name="Line 20"/>
          <p:cNvSpPr>
            <a:spLocks noChangeShapeType="1"/>
          </p:cNvSpPr>
          <p:nvPr/>
        </p:nvSpPr>
        <p:spPr bwMode="auto">
          <a:xfrm>
            <a:off x="1752600" y="3124200"/>
            <a:ext cx="5667375" cy="1587"/>
          </a:xfrm>
          <a:prstGeom prst="line">
            <a:avLst/>
          </a:prstGeom>
          <a:noFill/>
          <a:ln w="0">
            <a:solidFill>
              <a:srgbClr val="FFFFFF"/>
            </a:solidFill>
            <a:round/>
            <a:headEnd/>
            <a:tailEnd/>
          </a:ln>
        </p:spPr>
        <p:txBody>
          <a:bodyPr/>
          <a:lstStyle/>
          <a:p>
            <a:endParaRPr lang="en-GB"/>
          </a:p>
        </p:txBody>
      </p:sp>
      <p:sp>
        <p:nvSpPr>
          <p:cNvPr id="16" name="Line 22"/>
          <p:cNvSpPr>
            <a:spLocks noChangeShapeType="1"/>
          </p:cNvSpPr>
          <p:nvPr/>
        </p:nvSpPr>
        <p:spPr bwMode="auto">
          <a:xfrm>
            <a:off x="1066800" y="2286000"/>
            <a:ext cx="5667375" cy="1587"/>
          </a:xfrm>
          <a:prstGeom prst="line">
            <a:avLst/>
          </a:prstGeom>
          <a:noFill/>
          <a:ln w="0">
            <a:solidFill>
              <a:srgbClr val="FFFFFF"/>
            </a:solidFill>
            <a:round/>
            <a:headEnd/>
            <a:tailEnd/>
          </a:ln>
        </p:spPr>
        <p:txBody>
          <a:bodyPr/>
          <a:lstStyle/>
          <a:p>
            <a:endParaRPr lang="en-GB"/>
          </a:p>
        </p:txBody>
      </p:sp>
      <p:sp>
        <p:nvSpPr>
          <p:cNvPr id="17" name="Line 23"/>
          <p:cNvSpPr>
            <a:spLocks noChangeShapeType="1"/>
          </p:cNvSpPr>
          <p:nvPr/>
        </p:nvSpPr>
        <p:spPr bwMode="auto">
          <a:xfrm>
            <a:off x="1066800" y="1982788"/>
            <a:ext cx="5667375" cy="1587"/>
          </a:xfrm>
          <a:prstGeom prst="line">
            <a:avLst/>
          </a:prstGeom>
          <a:noFill/>
          <a:ln w="0">
            <a:solidFill>
              <a:srgbClr val="FFFFFF"/>
            </a:solidFill>
            <a:round/>
            <a:headEnd/>
            <a:tailEnd/>
          </a:ln>
        </p:spPr>
        <p:txBody>
          <a:bodyPr/>
          <a:lstStyle/>
          <a:p>
            <a:endParaRPr lang="en-GB"/>
          </a:p>
        </p:txBody>
      </p:sp>
      <p:grpSp>
        <p:nvGrpSpPr>
          <p:cNvPr id="100" name="Group 99"/>
          <p:cNvGrpSpPr/>
          <p:nvPr/>
        </p:nvGrpSpPr>
        <p:grpSpPr>
          <a:xfrm>
            <a:off x="304800" y="2312413"/>
            <a:ext cx="6048375" cy="3707387"/>
            <a:chOff x="685800" y="2211388"/>
            <a:chExt cx="6048375" cy="3707387"/>
          </a:xfrm>
        </p:grpSpPr>
        <p:sp>
          <p:nvSpPr>
            <p:cNvPr id="20" name="Line 26"/>
            <p:cNvSpPr>
              <a:spLocks noChangeShapeType="1"/>
            </p:cNvSpPr>
            <p:nvPr/>
          </p:nvSpPr>
          <p:spPr bwMode="auto">
            <a:xfrm>
              <a:off x="2133600" y="5105400"/>
              <a:ext cx="4600575" cy="0"/>
            </a:xfrm>
            <a:prstGeom prst="line">
              <a:avLst/>
            </a:prstGeom>
            <a:noFill/>
            <a:ln w="0">
              <a:solidFill>
                <a:srgbClr val="000000"/>
              </a:solidFill>
              <a:round/>
              <a:headEnd/>
              <a:tailEnd/>
            </a:ln>
          </p:spPr>
          <p:txBody>
            <a:bodyPr/>
            <a:lstStyle/>
            <a:p>
              <a:endParaRPr lang="en-GB"/>
            </a:p>
          </p:txBody>
        </p:sp>
        <p:grpSp>
          <p:nvGrpSpPr>
            <p:cNvPr id="99" name="Group 98"/>
            <p:cNvGrpSpPr/>
            <p:nvPr/>
          </p:nvGrpSpPr>
          <p:grpSpPr>
            <a:xfrm>
              <a:off x="685800" y="2211388"/>
              <a:ext cx="5572125" cy="3707387"/>
              <a:chOff x="685800" y="2211388"/>
              <a:chExt cx="5572125" cy="3707387"/>
            </a:xfrm>
          </p:grpSpPr>
          <p:grpSp>
            <p:nvGrpSpPr>
              <p:cNvPr id="94" name="Group 93"/>
              <p:cNvGrpSpPr/>
              <p:nvPr/>
            </p:nvGrpSpPr>
            <p:grpSpPr>
              <a:xfrm>
                <a:off x="2057400" y="2211388"/>
                <a:ext cx="4200525" cy="2894012"/>
                <a:chOff x="2559050" y="2209800"/>
                <a:chExt cx="4537075" cy="3122612"/>
              </a:xfrm>
            </p:grpSpPr>
            <p:sp>
              <p:nvSpPr>
                <p:cNvPr id="19" name="Line 25"/>
                <p:cNvSpPr>
                  <a:spLocks noChangeShapeType="1"/>
                </p:cNvSpPr>
                <p:nvPr/>
              </p:nvSpPr>
              <p:spPr bwMode="auto">
                <a:xfrm>
                  <a:off x="2665412" y="2209800"/>
                  <a:ext cx="1588" cy="3121025"/>
                </a:xfrm>
                <a:prstGeom prst="line">
                  <a:avLst/>
                </a:prstGeom>
                <a:noFill/>
                <a:ln w="0">
                  <a:solidFill>
                    <a:srgbClr val="000000"/>
                  </a:solidFill>
                  <a:round/>
                  <a:headEnd/>
                  <a:tailEnd/>
                </a:ln>
              </p:spPr>
              <p:txBody>
                <a:bodyPr/>
                <a:lstStyle/>
                <a:p>
                  <a:endParaRPr lang="en-GB"/>
                </a:p>
              </p:txBody>
            </p:sp>
            <p:sp>
              <p:nvSpPr>
                <p:cNvPr id="21" name="Line 27"/>
                <p:cNvSpPr>
                  <a:spLocks noChangeShapeType="1"/>
                </p:cNvSpPr>
                <p:nvPr/>
              </p:nvSpPr>
              <p:spPr bwMode="auto">
                <a:xfrm>
                  <a:off x="2559050" y="5330825"/>
                  <a:ext cx="61912" cy="1587"/>
                </a:xfrm>
                <a:prstGeom prst="line">
                  <a:avLst/>
                </a:prstGeom>
                <a:noFill/>
                <a:ln w="15875">
                  <a:solidFill>
                    <a:srgbClr val="0000FF"/>
                  </a:solidFill>
                  <a:round/>
                  <a:headEnd/>
                  <a:tailEnd/>
                </a:ln>
              </p:spPr>
              <p:txBody>
                <a:bodyPr/>
                <a:lstStyle/>
                <a:p>
                  <a:endParaRPr lang="en-GB"/>
                </a:p>
              </p:txBody>
            </p:sp>
            <p:sp>
              <p:nvSpPr>
                <p:cNvPr id="22" name="Freeform 28"/>
                <p:cNvSpPr>
                  <a:spLocks/>
                </p:cNvSpPr>
                <p:nvPr/>
              </p:nvSpPr>
              <p:spPr bwMode="auto">
                <a:xfrm>
                  <a:off x="2620962" y="5330825"/>
                  <a:ext cx="68263" cy="1587"/>
                </a:xfrm>
                <a:custGeom>
                  <a:avLst/>
                  <a:gdLst>
                    <a:gd name="T0" fmla="*/ 0 w 43"/>
                    <a:gd name="T1" fmla="*/ 0 h 1587"/>
                    <a:gd name="T2" fmla="*/ 19 w 43"/>
                    <a:gd name="T3" fmla="*/ 0 h 1587"/>
                    <a:gd name="T4" fmla="*/ 43 w 43"/>
                    <a:gd name="T5" fmla="*/ 0 h 1587"/>
                    <a:gd name="T6" fmla="*/ 0 60000 65536"/>
                    <a:gd name="T7" fmla="*/ 0 60000 65536"/>
                    <a:gd name="T8" fmla="*/ 0 60000 65536"/>
                    <a:gd name="T9" fmla="*/ 0 w 43"/>
                    <a:gd name="T10" fmla="*/ 0 h 1587"/>
                    <a:gd name="T11" fmla="*/ 43 w 43"/>
                    <a:gd name="T12" fmla="*/ 1587 h 1587"/>
                  </a:gdLst>
                  <a:ahLst/>
                  <a:cxnLst>
                    <a:cxn ang="T6">
                      <a:pos x="T0" y="T1"/>
                    </a:cxn>
                    <a:cxn ang="T7">
                      <a:pos x="T2" y="T3"/>
                    </a:cxn>
                    <a:cxn ang="T8">
                      <a:pos x="T4" y="T5"/>
                    </a:cxn>
                  </a:cxnLst>
                  <a:rect l="T9" t="T10" r="T11" b="T12"/>
                  <a:pathLst>
                    <a:path w="43" h="1587">
                      <a:moveTo>
                        <a:pt x="0" y="0"/>
                      </a:moveTo>
                      <a:lnTo>
                        <a:pt x="19" y="0"/>
                      </a:lnTo>
                      <a:lnTo>
                        <a:pt x="43" y="0"/>
                      </a:lnTo>
                    </a:path>
                  </a:pathLst>
                </a:custGeom>
                <a:noFill/>
                <a:ln w="15875">
                  <a:solidFill>
                    <a:srgbClr val="0000FF"/>
                  </a:solidFill>
                  <a:round/>
                  <a:headEnd/>
                  <a:tailEnd/>
                </a:ln>
              </p:spPr>
              <p:txBody>
                <a:bodyPr/>
                <a:lstStyle/>
                <a:p>
                  <a:endParaRPr lang="en-US"/>
                </a:p>
              </p:txBody>
            </p:sp>
            <p:sp>
              <p:nvSpPr>
                <p:cNvPr id="23" name="Line 29"/>
                <p:cNvSpPr>
                  <a:spLocks noChangeShapeType="1"/>
                </p:cNvSpPr>
                <p:nvPr/>
              </p:nvSpPr>
              <p:spPr bwMode="auto">
                <a:xfrm>
                  <a:off x="2689225" y="5330825"/>
                  <a:ext cx="61912" cy="1587"/>
                </a:xfrm>
                <a:prstGeom prst="line">
                  <a:avLst/>
                </a:prstGeom>
                <a:noFill/>
                <a:ln w="15875">
                  <a:solidFill>
                    <a:srgbClr val="0000FF"/>
                  </a:solidFill>
                  <a:round/>
                  <a:headEnd/>
                  <a:tailEnd/>
                </a:ln>
              </p:spPr>
              <p:txBody>
                <a:bodyPr/>
                <a:lstStyle/>
                <a:p>
                  <a:endParaRPr lang="en-GB"/>
                </a:p>
              </p:txBody>
            </p:sp>
            <p:sp>
              <p:nvSpPr>
                <p:cNvPr id="24" name="Line 30"/>
                <p:cNvSpPr>
                  <a:spLocks noChangeShapeType="1"/>
                </p:cNvSpPr>
                <p:nvPr/>
              </p:nvSpPr>
              <p:spPr bwMode="auto">
                <a:xfrm>
                  <a:off x="2751137" y="5330825"/>
                  <a:ext cx="61913" cy="1587"/>
                </a:xfrm>
                <a:prstGeom prst="line">
                  <a:avLst/>
                </a:prstGeom>
                <a:noFill/>
                <a:ln w="15875">
                  <a:solidFill>
                    <a:srgbClr val="0000FF"/>
                  </a:solidFill>
                  <a:round/>
                  <a:headEnd/>
                  <a:tailEnd/>
                </a:ln>
              </p:spPr>
              <p:txBody>
                <a:bodyPr/>
                <a:lstStyle/>
                <a:p>
                  <a:endParaRPr lang="en-GB"/>
                </a:p>
              </p:txBody>
            </p:sp>
            <p:sp>
              <p:nvSpPr>
                <p:cNvPr id="25" name="Freeform 31"/>
                <p:cNvSpPr>
                  <a:spLocks/>
                </p:cNvSpPr>
                <p:nvPr/>
              </p:nvSpPr>
              <p:spPr bwMode="auto">
                <a:xfrm>
                  <a:off x="2813050" y="5322887"/>
                  <a:ext cx="60325" cy="7938"/>
                </a:xfrm>
                <a:custGeom>
                  <a:avLst/>
                  <a:gdLst>
                    <a:gd name="T0" fmla="*/ 0 w 38"/>
                    <a:gd name="T1" fmla="*/ 5 h 5"/>
                    <a:gd name="T2" fmla="*/ 19 w 38"/>
                    <a:gd name="T3" fmla="*/ 0 h 5"/>
                    <a:gd name="T4" fmla="*/ 38 w 38"/>
                    <a:gd name="T5" fmla="*/ 0 h 5"/>
                    <a:gd name="T6" fmla="*/ 0 60000 65536"/>
                    <a:gd name="T7" fmla="*/ 0 60000 65536"/>
                    <a:gd name="T8" fmla="*/ 0 60000 65536"/>
                    <a:gd name="T9" fmla="*/ 0 w 38"/>
                    <a:gd name="T10" fmla="*/ 0 h 5"/>
                    <a:gd name="T11" fmla="*/ 38 w 38"/>
                    <a:gd name="T12" fmla="*/ 5 h 5"/>
                  </a:gdLst>
                  <a:ahLst/>
                  <a:cxnLst>
                    <a:cxn ang="T6">
                      <a:pos x="T0" y="T1"/>
                    </a:cxn>
                    <a:cxn ang="T7">
                      <a:pos x="T2" y="T3"/>
                    </a:cxn>
                    <a:cxn ang="T8">
                      <a:pos x="T4" y="T5"/>
                    </a:cxn>
                  </a:cxnLst>
                  <a:rect l="T9" t="T10" r="T11" b="T12"/>
                  <a:pathLst>
                    <a:path w="38" h="5">
                      <a:moveTo>
                        <a:pt x="0" y="5"/>
                      </a:moveTo>
                      <a:lnTo>
                        <a:pt x="19" y="0"/>
                      </a:lnTo>
                      <a:lnTo>
                        <a:pt x="38" y="0"/>
                      </a:lnTo>
                    </a:path>
                  </a:pathLst>
                </a:custGeom>
                <a:noFill/>
                <a:ln w="15875">
                  <a:solidFill>
                    <a:srgbClr val="0000FF"/>
                  </a:solidFill>
                  <a:round/>
                  <a:headEnd/>
                  <a:tailEnd/>
                </a:ln>
              </p:spPr>
              <p:txBody>
                <a:bodyPr/>
                <a:lstStyle/>
                <a:p>
                  <a:endParaRPr lang="en-US"/>
                </a:p>
              </p:txBody>
            </p:sp>
            <p:sp>
              <p:nvSpPr>
                <p:cNvPr id="26" name="Line 32"/>
                <p:cNvSpPr>
                  <a:spLocks noChangeShapeType="1"/>
                </p:cNvSpPr>
                <p:nvPr/>
              </p:nvSpPr>
              <p:spPr bwMode="auto">
                <a:xfrm>
                  <a:off x="2873375" y="5322887"/>
                  <a:ext cx="61912" cy="1588"/>
                </a:xfrm>
                <a:prstGeom prst="line">
                  <a:avLst/>
                </a:prstGeom>
                <a:noFill/>
                <a:ln w="15875">
                  <a:solidFill>
                    <a:srgbClr val="0000FF"/>
                  </a:solidFill>
                  <a:round/>
                  <a:headEnd/>
                  <a:tailEnd/>
                </a:ln>
              </p:spPr>
              <p:txBody>
                <a:bodyPr/>
                <a:lstStyle/>
                <a:p>
                  <a:endParaRPr lang="en-GB"/>
                </a:p>
              </p:txBody>
            </p:sp>
            <p:sp>
              <p:nvSpPr>
                <p:cNvPr id="27" name="Line 33"/>
                <p:cNvSpPr>
                  <a:spLocks noChangeShapeType="1"/>
                </p:cNvSpPr>
                <p:nvPr/>
              </p:nvSpPr>
              <p:spPr bwMode="auto">
                <a:xfrm>
                  <a:off x="2935287" y="5322887"/>
                  <a:ext cx="61913" cy="1588"/>
                </a:xfrm>
                <a:prstGeom prst="line">
                  <a:avLst/>
                </a:prstGeom>
                <a:noFill/>
                <a:ln w="15875">
                  <a:solidFill>
                    <a:srgbClr val="0000FF"/>
                  </a:solidFill>
                  <a:round/>
                  <a:headEnd/>
                  <a:tailEnd/>
                </a:ln>
              </p:spPr>
              <p:txBody>
                <a:bodyPr/>
                <a:lstStyle/>
                <a:p>
                  <a:endParaRPr lang="en-GB"/>
                </a:p>
              </p:txBody>
            </p:sp>
            <p:sp>
              <p:nvSpPr>
                <p:cNvPr id="28" name="Freeform 34"/>
                <p:cNvSpPr>
                  <a:spLocks/>
                </p:cNvSpPr>
                <p:nvPr/>
              </p:nvSpPr>
              <p:spPr bwMode="auto">
                <a:xfrm>
                  <a:off x="2997200" y="5314950"/>
                  <a:ext cx="69850" cy="7937"/>
                </a:xfrm>
                <a:custGeom>
                  <a:avLst/>
                  <a:gdLst>
                    <a:gd name="T0" fmla="*/ 0 w 44"/>
                    <a:gd name="T1" fmla="*/ 5 h 5"/>
                    <a:gd name="T2" fmla="*/ 19 w 44"/>
                    <a:gd name="T3" fmla="*/ 0 h 5"/>
                    <a:gd name="T4" fmla="*/ 44 w 44"/>
                    <a:gd name="T5" fmla="*/ 0 h 5"/>
                    <a:gd name="T6" fmla="*/ 0 60000 65536"/>
                    <a:gd name="T7" fmla="*/ 0 60000 65536"/>
                    <a:gd name="T8" fmla="*/ 0 60000 65536"/>
                    <a:gd name="T9" fmla="*/ 0 w 44"/>
                    <a:gd name="T10" fmla="*/ 0 h 5"/>
                    <a:gd name="T11" fmla="*/ 44 w 44"/>
                    <a:gd name="T12" fmla="*/ 5 h 5"/>
                  </a:gdLst>
                  <a:ahLst/>
                  <a:cxnLst>
                    <a:cxn ang="T6">
                      <a:pos x="T0" y="T1"/>
                    </a:cxn>
                    <a:cxn ang="T7">
                      <a:pos x="T2" y="T3"/>
                    </a:cxn>
                    <a:cxn ang="T8">
                      <a:pos x="T4" y="T5"/>
                    </a:cxn>
                  </a:cxnLst>
                  <a:rect l="T9" t="T10" r="T11" b="T12"/>
                  <a:pathLst>
                    <a:path w="44" h="5">
                      <a:moveTo>
                        <a:pt x="0" y="5"/>
                      </a:moveTo>
                      <a:lnTo>
                        <a:pt x="19" y="0"/>
                      </a:lnTo>
                      <a:lnTo>
                        <a:pt x="44" y="0"/>
                      </a:lnTo>
                    </a:path>
                  </a:pathLst>
                </a:custGeom>
                <a:noFill/>
                <a:ln w="15875">
                  <a:solidFill>
                    <a:srgbClr val="0000FF"/>
                  </a:solidFill>
                  <a:round/>
                  <a:headEnd/>
                  <a:tailEnd/>
                </a:ln>
              </p:spPr>
              <p:txBody>
                <a:bodyPr/>
                <a:lstStyle/>
                <a:p>
                  <a:endParaRPr lang="en-US"/>
                </a:p>
              </p:txBody>
            </p:sp>
            <p:sp>
              <p:nvSpPr>
                <p:cNvPr id="29" name="Line 35"/>
                <p:cNvSpPr>
                  <a:spLocks noChangeShapeType="1"/>
                </p:cNvSpPr>
                <p:nvPr/>
              </p:nvSpPr>
              <p:spPr bwMode="auto">
                <a:xfrm>
                  <a:off x="3067050" y="5314950"/>
                  <a:ext cx="60325" cy="1587"/>
                </a:xfrm>
                <a:prstGeom prst="line">
                  <a:avLst/>
                </a:prstGeom>
                <a:noFill/>
                <a:ln w="15875">
                  <a:solidFill>
                    <a:srgbClr val="0000FF"/>
                  </a:solidFill>
                  <a:round/>
                  <a:headEnd/>
                  <a:tailEnd/>
                </a:ln>
              </p:spPr>
              <p:txBody>
                <a:bodyPr/>
                <a:lstStyle/>
                <a:p>
                  <a:endParaRPr lang="en-GB"/>
                </a:p>
              </p:txBody>
            </p:sp>
            <p:sp>
              <p:nvSpPr>
                <p:cNvPr id="30" name="Line 36"/>
                <p:cNvSpPr>
                  <a:spLocks noChangeShapeType="1"/>
                </p:cNvSpPr>
                <p:nvPr/>
              </p:nvSpPr>
              <p:spPr bwMode="auto">
                <a:xfrm flipV="1">
                  <a:off x="3127375" y="5307012"/>
                  <a:ext cx="61912" cy="7938"/>
                </a:xfrm>
                <a:prstGeom prst="line">
                  <a:avLst/>
                </a:prstGeom>
                <a:noFill/>
                <a:ln w="15875">
                  <a:solidFill>
                    <a:srgbClr val="0000FF"/>
                  </a:solidFill>
                  <a:round/>
                  <a:headEnd/>
                  <a:tailEnd/>
                </a:ln>
              </p:spPr>
              <p:txBody>
                <a:bodyPr/>
                <a:lstStyle/>
                <a:p>
                  <a:endParaRPr lang="en-GB"/>
                </a:p>
              </p:txBody>
            </p:sp>
            <p:sp>
              <p:nvSpPr>
                <p:cNvPr id="31" name="Line 37"/>
                <p:cNvSpPr>
                  <a:spLocks noChangeShapeType="1"/>
                </p:cNvSpPr>
                <p:nvPr/>
              </p:nvSpPr>
              <p:spPr bwMode="auto">
                <a:xfrm flipV="1">
                  <a:off x="3189287" y="5292725"/>
                  <a:ext cx="61913" cy="14287"/>
                </a:xfrm>
                <a:prstGeom prst="line">
                  <a:avLst/>
                </a:prstGeom>
                <a:noFill/>
                <a:ln w="15875">
                  <a:solidFill>
                    <a:srgbClr val="0000FF"/>
                  </a:solidFill>
                  <a:round/>
                  <a:headEnd/>
                  <a:tailEnd/>
                </a:ln>
              </p:spPr>
              <p:txBody>
                <a:bodyPr/>
                <a:lstStyle/>
                <a:p>
                  <a:endParaRPr lang="en-GB"/>
                </a:p>
              </p:txBody>
            </p:sp>
            <p:sp>
              <p:nvSpPr>
                <p:cNvPr id="32" name="Line 38"/>
                <p:cNvSpPr>
                  <a:spLocks noChangeShapeType="1"/>
                </p:cNvSpPr>
                <p:nvPr/>
              </p:nvSpPr>
              <p:spPr bwMode="auto">
                <a:xfrm flipV="1">
                  <a:off x="3251200" y="5284787"/>
                  <a:ext cx="61912" cy="7938"/>
                </a:xfrm>
                <a:prstGeom prst="line">
                  <a:avLst/>
                </a:prstGeom>
                <a:noFill/>
                <a:ln w="15875">
                  <a:solidFill>
                    <a:srgbClr val="0000FF"/>
                  </a:solidFill>
                  <a:round/>
                  <a:headEnd/>
                  <a:tailEnd/>
                </a:ln>
              </p:spPr>
              <p:txBody>
                <a:bodyPr/>
                <a:lstStyle/>
                <a:p>
                  <a:endParaRPr lang="en-GB"/>
                </a:p>
              </p:txBody>
            </p:sp>
            <p:sp>
              <p:nvSpPr>
                <p:cNvPr id="33" name="Freeform 39"/>
                <p:cNvSpPr>
                  <a:spLocks/>
                </p:cNvSpPr>
                <p:nvPr/>
              </p:nvSpPr>
              <p:spPr bwMode="auto">
                <a:xfrm>
                  <a:off x="3313112" y="5268912"/>
                  <a:ext cx="68263" cy="15875"/>
                </a:xfrm>
                <a:custGeom>
                  <a:avLst/>
                  <a:gdLst>
                    <a:gd name="T0" fmla="*/ 0 w 43"/>
                    <a:gd name="T1" fmla="*/ 10 h 10"/>
                    <a:gd name="T2" fmla="*/ 19 w 43"/>
                    <a:gd name="T3" fmla="*/ 5 h 10"/>
                    <a:gd name="T4" fmla="*/ 43 w 43"/>
                    <a:gd name="T5" fmla="*/ 0 h 10"/>
                    <a:gd name="T6" fmla="*/ 0 60000 65536"/>
                    <a:gd name="T7" fmla="*/ 0 60000 65536"/>
                    <a:gd name="T8" fmla="*/ 0 60000 65536"/>
                    <a:gd name="T9" fmla="*/ 0 w 43"/>
                    <a:gd name="T10" fmla="*/ 0 h 10"/>
                    <a:gd name="T11" fmla="*/ 43 w 43"/>
                    <a:gd name="T12" fmla="*/ 10 h 10"/>
                  </a:gdLst>
                  <a:ahLst/>
                  <a:cxnLst>
                    <a:cxn ang="T6">
                      <a:pos x="T0" y="T1"/>
                    </a:cxn>
                    <a:cxn ang="T7">
                      <a:pos x="T2" y="T3"/>
                    </a:cxn>
                    <a:cxn ang="T8">
                      <a:pos x="T4" y="T5"/>
                    </a:cxn>
                  </a:cxnLst>
                  <a:rect l="T9" t="T10" r="T11" b="T12"/>
                  <a:pathLst>
                    <a:path w="43" h="10">
                      <a:moveTo>
                        <a:pt x="0" y="10"/>
                      </a:moveTo>
                      <a:lnTo>
                        <a:pt x="19" y="5"/>
                      </a:lnTo>
                      <a:lnTo>
                        <a:pt x="43" y="0"/>
                      </a:lnTo>
                    </a:path>
                  </a:pathLst>
                </a:custGeom>
                <a:noFill/>
                <a:ln w="15875">
                  <a:solidFill>
                    <a:srgbClr val="0000FF"/>
                  </a:solidFill>
                  <a:round/>
                  <a:headEnd/>
                  <a:tailEnd/>
                </a:ln>
              </p:spPr>
              <p:txBody>
                <a:bodyPr/>
                <a:lstStyle/>
                <a:p>
                  <a:endParaRPr lang="en-US"/>
                </a:p>
              </p:txBody>
            </p:sp>
            <p:sp>
              <p:nvSpPr>
                <p:cNvPr id="34" name="Freeform 40"/>
                <p:cNvSpPr>
                  <a:spLocks/>
                </p:cNvSpPr>
                <p:nvPr/>
              </p:nvSpPr>
              <p:spPr bwMode="auto">
                <a:xfrm>
                  <a:off x="3381375" y="5253037"/>
                  <a:ext cx="61912" cy="15875"/>
                </a:xfrm>
                <a:custGeom>
                  <a:avLst/>
                  <a:gdLst>
                    <a:gd name="T0" fmla="*/ 0 w 39"/>
                    <a:gd name="T1" fmla="*/ 10 h 10"/>
                    <a:gd name="T2" fmla="*/ 20 w 39"/>
                    <a:gd name="T3" fmla="*/ 5 h 10"/>
                    <a:gd name="T4" fmla="*/ 39 w 39"/>
                    <a:gd name="T5" fmla="*/ 0 h 10"/>
                    <a:gd name="T6" fmla="*/ 0 60000 65536"/>
                    <a:gd name="T7" fmla="*/ 0 60000 65536"/>
                    <a:gd name="T8" fmla="*/ 0 60000 65536"/>
                    <a:gd name="T9" fmla="*/ 0 w 39"/>
                    <a:gd name="T10" fmla="*/ 0 h 10"/>
                    <a:gd name="T11" fmla="*/ 39 w 39"/>
                    <a:gd name="T12" fmla="*/ 10 h 10"/>
                  </a:gdLst>
                  <a:ahLst/>
                  <a:cxnLst>
                    <a:cxn ang="T6">
                      <a:pos x="T0" y="T1"/>
                    </a:cxn>
                    <a:cxn ang="T7">
                      <a:pos x="T2" y="T3"/>
                    </a:cxn>
                    <a:cxn ang="T8">
                      <a:pos x="T4" y="T5"/>
                    </a:cxn>
                  </a:cxnLst>
                  <a:rect l="T9" t="T10" r="T11" b="T12"/>
                  <a:pathLst>
                    <a:path w="39" h="10">
                      <a:moveTo>
                        <a:pt x="0" y="10"/>
                      </a:moveTo>
                      <a:lnTo>
                        <a:pt x="20" y="5"/>
                      </a:lnTo>
                      <a:lnTo>
                        <a:pt x="39" y="0"/>
                      </a:lnTo>
                    </a:path>
                  </a:pathLst>
                </a:custGeom>
                <a:noFill/>
                <a:ln w="15875">
                  <a:solidFill>
                    <a:srgbClr val="0000FF"/>
                  </a:solidFill>
                  <a:round/>
                  <a:headEnd/>
                  <a:tailEnd/>
                </a:ln>
              </p:spPr>
              <p:txBody>
                <a:bodyPr/>
                <a:lstStyle/>
                <a:p>
                  <a:endParaRPr lang="en-US"/>
                </a:p>
              </p:txBody>
            </p:sp>
            <p:sp>
              <p:nvSpPr>
                <p:cNvPr id="35" name="Freeform 41"/>
                <p:cNvSpPr>
                  <a:spLocks/>
                </p:cNvSpPr>
                <p:nvPr/>
              </p:nvSpPr>
              <p:spPr bwMode="auto">
                <a:xfrm>
                  <a:off x="3443287" y="5222875"/>
                  <a:ext cx="61913" cy="30162"/>
                </a:xfrm>
                <a:custGeom>
                  <a:avLst/>
                  <a:gdLst>
                    <a:gd name="T0" fmla="*/ 0 w 39"/>
                    <a:gd name="T1" fmla="*/ 19 h 19"/>
                    <a:gd name="T2" fmla="*/ 19 w 39"/>
                    <a:gd name="T3" fmla="*/ 10 h 19"/>
                    <a:gd name="T4" fmla="*/ 39 w 39"/>
                    <a:gd name="T5" fmla="*/ 0 h 19"/>
                    <a:gd name="T6" fmla="*/ 0 60000 65536"/>
                    <a:gd name="T7" fmla="*/ 0 60000 65536"/>
                    <a:gd name="T8" fmla="*/ 0 60000 65536"/>
                    <a:gd name="T9" fmla="*/ 0 w 39"/>
                    <a:gd name="T10" fmla="*/ 0 h 19"/>
                    <a:gd name="T11" fmla="*/ 39 w 39"/>
                    <a:gd name="T12" fmla="*/ 19 h 19"/>
                  </a:gdLst>
                  <a:ahLst/>
                  <a:cxnLst>
                    <a:cxn ang="T6">
                      <a:pos x="T0" y="T1"/>
                    </a:cxn>
                    <a:cxn ang="T7">
                      <a:pos x="T2" y="T3"/>
                    </a:cxn>
                    <a:cxn ang="T8">
                      <a:pos x="T4" y="T5"/>
                    </a:cxn>
                  </a:cxnLst>
                  <a:rect l="T9" t="T10" r="T11" b="T12"/>
                  <a:pathLst>
                    <a:path w="39" h="19">
                      <a:moveTo>
                        <a:pt x="0" y="19"/>
                      </a:moveTo>
                      <a:lnTo>
                        <a:pt x="19" y="10"/>
                      </a:lnTo>
                      <a:lnTo>
                        <a:pt x="39" y="0"/>
                      </a:lnTo>
                    </a:path>
                  </a:pathLst>
                </a:custGeom>
                <a:noFill/>
                <a:ln w="15875">
                  <a:solidFill>
                    <a:srgbClr val="0000FF"/>
                  </a:solidFill>
                  <a:round/>
                  <a:headEnd/>
                  <a:tailEnd/>
                </a:ln>
              </p:spPr>
              <p:txBody>
                <a:bodyPr/>
                <a:lstStyle/>
                <a:p>
                  <a:endParaRPr lang="en-US"/>
                </a:p>
              </p:txBody>
            </p:sp>
            <p:sp>
              <p:nvSpPr>
                <p:cNvPr id="36" name="Freeform 42"/>
                <p:cNvSpPr>
                  <a:spLocks/>
                </p:cNvSpPr>
                <p:nvPr/>
              </p:nvSpPr>
              <p:spPr bwMode="auto">
                <a:xfrm>
                  <a:off x="3505200" y="5200650"/>
                  <a:ext cx="60325" cy="22225"/>
                </a:xfrm>
                <a:custGeom>
                  <a:avLst/>
                  <a:gdLst>
                    <a:gd name="T0" fmla="*/ 0 w 38"/>
                    <a:gd name="T1" fmla="*/ 14 h 14"/>
                    <a:gd name="T2" fmla="*/ 19 w 38"/>
                    <a:gd name="T3" fmla="*/ 9 h 14"/>
                    <a:gd name="T4" fmla="*/ 38 w 38"/>
                    <a:gd name="T5" fmla="*/ 0 h 14"/>
                    <a:gd name="T6" fmla="*/ 0 60000 65536"/>
                    <a:gd name="T7" fmla="*/ 0 60000 65536"/>
                    <a:gd name="T8" fmla="*/ 0 60000 65536"/>
                    <a:gd name="T9" fmla="*/ 0 w 38"/>
                    <a:gd name="T10" fmla="*/ 0 h 14"/>
                    <a:gd name="T11" fmla="*/ 38 w 38"/>
                    <a:gd name="T12" fmla="*/ 14 h 14"/>
                  </a:gdLst>
                  <a:ahLst/>
                  <a:cxnLst>
                    <a:cxn ang="T6">
                      <a:pos x="T0" y="T1"/>
                    </a:cxn>
                    <a:cxn ang="T7">
                      <a:pos x="T2" y="T3"/>
                    </a:cxn>
                    <a:cxn ang="T8">
                      <a:pos x="T4" y="T5"/>
                    </a:cxn>
                  </a:cxnLst>
                  <a:rect l="T9" t="T10" r="T11" b="T12"/>
                  <a:pathLst>
                    <a:path w="38" h="14">
                      <a:moveTo>
                        <a:pt x="0" y="14"/>
                      </a:moveTo>
                      <a:lnTo>
                        <a:pt x="19" y="9"/>
                      </a:lnTo>
                      <a:lnTo>
                        <a:pt x="38" y="0"/>
                      </a:lnTo>
                    </a:path>
                  </a:pathLst>
                </a:custGeom>
                <a:noFill/>
                <a:ln w="15875">
                  <a:solidFill>
                    <a:srgbClr val="0000FF"/>
                  </a:solidFill>
                  <a:round/>
                  <a:headEnd/>
                  <a:tailEnd/>
                </a:ln>
              </p:spPr>
              <p:txBody>
                <a:bodyPr/>
                <a:lstStyle/>
                <a:p>
                  <a:endParaRPr lang="en-US"/>
                </a:p>
              </p:txBody>
            </p:sp>
            <p:sp>
              <p:nvSpPr>
                <p:cNvPr id="37" name="Freeform 43"/>
                <p:cNvSpPr>
                  <a:spLocks/>
                </p:cNvSpPr>
                <p:nvPr/>
              </p:nvSpPr>
              <p:spPr bwMode="auto">
                <a:xfrm>
                  <a:off x="3565525" y="5160962"/>
                  <a:ext cx="61912" cy="39688"/>
                </a:xfrm>
                <a:custGeom>
                  <a:avLst/>
                  <a:gdLst>
                    <a:gd name="T0" fmla="*/ 0 w 39"/>
                    <a:gd name="T1" fmla="*/ 25 h 25"/>
                    <a:gd name="T2" fmla="*/ 20 w 39"/>
                    <a:gd name="T3" fmla="*/ 15 h 25"/>
                    <a:gd name="T4" fmla="*/ 39 w 39"/>
                    <a:gd name="T5" fmla="*/ 0 h 25"/>
                    <a:gd name="T6" fmla="*/ 0 60000 65536"/>
                    <a:gd name="T7" fmla="*/ 0 60000 65536"/>
                    <a:gd name="T8" fmla="*/ 0 60000 65536"/>
                    <a:gd name="T9" fmla="*/ 0 w 39"/>
                    <a:gd name="T10" fmla="*/ 0 h 25"/>
                    <a:gd name="T11" fmla="*/ 39 w 39"/>
                    <a:gd name="T12" fmla="*/ 25 h 25"/>
                  </a:gdLst>
                  <a:ahLst/>
                  <a:cxnLst>
                    <a:cxn ang="T6">
                      <a:pos x="T0" y="T1"/>
                    </a:cxn>
                    <a:cxn ang="T7">
                      <a:pos x="T2" y="T3"/>
                    </a:cxn>
                    <a:cxn ang="T8">
                      <a:pos x="T4" y="T5"/>
                    </a:cxn>
                  </a:cxnLst>
                  <a:rect l="T9" t="T10" r="T11" b="T12"/>
                  <a:pathLst>
                    <a:path w="39" h="25">
                      <a:moveTo>
                        <a:pt x="0" y="25"/>
                      </a:moveTo>
                      <a:lnTo>
                        <a:pt x="20" y="15"/>
                      </a:lnTo>
                      <a:lnTo>
                        <a:pt x="39" y="0"/>
                      </a:lnTo>
                    </a:path>
                  </a:pathLst>
                </a:custGeom>
                <a:noFill/>
                <a:ln w="15875">
                  <a:solidFill>
                    <a:srgbClr val="0000FF"/>
                  </a:solidFill>
                  <a:round/>
                  <a:headEnd/>
                  <a:tailEnd/>
                </a:ln>
              </p:spPr>
              <p:txBody>
                <a:bodyPr/>
                <a:lstStyle/>
                <a:p>
                  <a:endParaRPr lang="en-US"/>
                </a:p>
              </p:txBody>
            </p:sp>
            <p:sp>
              <p:nvSpPr>
                <p:cNvPr id="38" name="Freeform 44"/>
                <p:cNvSpPr>
                  <a:spLocks/>
                </p:cNvSpPr>
                <p:nvPr/>
              </p:nvSpPr>
              <p:spPr bwMode="auto">
                <a:xfrm>
                  <a:off x="3627437" y="5114925"/>
                  <a:ext cx="69850" cy="46037"/>
                </a:xfrm>
                <a:custGeom>
                  <a:avLst/>
                  <a:gdLst>
                    <a:gd name="T0" fmla="*/ 0 w 44"/>
                    <a:gd name="T1" fmla="*/ 29 h 29"/>
                    <a:gd name="T2" fmla="*/ 20 w 44"/>
                    <a:gd name="T3" fmla="*/ 15 h 29"/>
                    <a:gd name="T4" fmla="*/ 44 w 44"/>
                    <a:gd name="T5" fmla="*/ 0 h 29"/>
                    <a:gd name="T6" fmla="*/ 0 60000 65536"/>
                    <a:gd name="T7" fmla="*/ 0 60000 65536"/>
                    <a:gd name="T8" fmla="*/ 0 60000 65536"/>
                    <a:gd name="T9" fmla="*/ 0 w 44"/>
                    <a:gd name="T10" fmla="*/ 0 h 29"/>
                    <a:gd name="T11" fmla="*/ 44 w 44"/>
                    <a:gd name="T12" fmla="*/ 29 h 29"/>
                  </a:gdLst>
                  <a:ahLst/>
                  <a:cxnLst>
                    <a:cxn ang="T6">
                      <a:pos x="T0" y="T1"/>
                    </a:cxn>
                    <a:cxn ang="T7">
                      <a:pos x="T2" y="T3"/>
                    </a:cxn>
                    <a:cxn ang="T8">
                      <a:pos x="T4" y="T5"/>
                    </a:cxn>
                  </a:cxnLst>
                  <a:rect l="T9" t="T10" r="T11" b="T12"/>
                  <a:pathLst>
                    <a:path w="44" h="29">
                      <a:moveTo>
                        <a:pt x="0" y="29"/>
                      </a:moveTo>
                      <a:lnTo>
                        <a:pt x="20" y="15"/>
                      </a:lnTo>
                      <a:lnTo>
                        <a:pt x="44" y="0"/>
                      </a:lnTo>
                    </a:path>
                  </a:pathLst>
                </a:custGeom>
                <a:noFill/>
                <a:ln w="15875">
                  <a:solidFill>
                    <a:srgbClr val="0000FF"/>
                  </a:solidFill>
                  <a:round/>
                  <a:headEnd/>
                  <a:tailEnd/>
                </a:ln>
              </p:spPr>
              <p:txBody>
                <a:bodyPr/>
                <a:lstStyle/>
                <a:p>
                  <a:endParaRPr lang="en-US"/>
                </a:p>
              </p:txBody>
            </p:sp>
            <p:sp>
              <p:nvSpPr>
                <p:cNvPr id="39" name="Line 45"/>
                <p:cNvSpPr>
                  <a:spLocks noChangeShapeType="1"/>
                </p:cNvSpPr>
                <p:nvPr/>
              </p:nvSpPr>
              <p:spPr bwMode="auto">
                <a:xfrm flipV="1">
                  <a:off x="3697287" y="5060950"/>
                  <a:ext cx="60325" cy="53975"/>
                </a:xfrm>
                <a:prstGeom prst="line">
                  <a:avLst/>
                </a:prstGeom>
                <a:noFill/>
                <a:ln w="15875">
                  <a:solidFill>
                    <a:srgbClr val="0000FF"/>
                  </a:solidFill>
                  <a:round/>
                  <a:headEnd/>
                  <a:tailEnd/>
                </a:ln>
              </p:spPr>
              <p:txBody>
                <a:bodyPr/>
                <a:lstStyle/>
                <a:p>
                  <a:endParaRPr lang="en-GB"/>
                </a:p>
              </p:txBody>
            </p:sp>
            <p:sp>
              <p:nvSpPr>
                <p:cNvPr id="40" name="Line 46"/>
                <p:cNvSpPr>
                  <a:spLocks noChangeShapeType="1"/>
                </p:cNvSpPr>
                <p:nvPr/>
              </p:nvSpPr>
              <p:spPr bwMode="auto">
                <a:xfrm flipV="1">
                  <a:off x="3757612" y="5000625"/>
                  <a:ext cx="61913" cy="60325"/>
                </a:xfrm>
                <a:prstGeom prst="line">
                  <a:avLst/>
                </a:prstGeom>
                <a:noFill/>
                <a:ln w="15875">
                  <a:solidFill>
                    <a:srgbClr val="0000FF"/>
                  </a:solidFill>
                  <a:round/>
                  <a:headEnd/>
                  <a:tailEnd/>
                </a:ln>
              </p:spPr>
              <p:txBody>
                <a:bodyPr/>
                <a:lstStyle/>
                <a:p>
                  <a:endParaRPr lang="en-GB"/>
                </a:p>
              </p:txBody>
            </p:sp>
            <p:sp>
              <p:nvSpPr>
                <p:cNvPr id="41" name="Line 47"/>
                <p:cNvSpPr>
                  <a:spLocks noChangeShapeType="1"/>
                </p:cNvSpPr>
                <p:nvPr/>
              </p:nvSpPr>
              <p:spPr bwMode="auto">
                <a:xfrm flipV="1">
                  <a:off x="3819525" y="4922837"/>
                  <a:ext cx="61912" cy="77788"/>
                </a:xfrm>
                <a:prstGeom prst="line">
                  <a:avLst/>
                </a:prstGeom>
                <a:noFill/>
                <a:ln w="15875">
                  <a:solidFill>
                    <a:srgbClr val="0000FF"/>
                  </a:solidFill>
                  <a:round/>
                  <a:headEnd/>
                  <a:tailEnd/>
                </a:ln>
              </p:spPr>
              <p:txBody>
                <a:bodyPr/>
                <a:lstStyle/>
                <a:p>
                  <a:endParaRPr lang="en-GB"/>
                </a:p>
              </p:txBody>
            </p:sp>
            <p:sp>
              <p:nvSpPr>
                <p:cNvPr id="42" name="Line 48"/>
                <p:cNvSpPr>
                  <a:spLocks noChangeShapeType="1"/>
                </p:cNvSpPr>
                <p:nvPr/>
              </p:nvSpPr>
              <p:spPr bwMode="auto">
                <a:xfrm flipV="1">
                  <a:off x="3881437" y="4838700"/>
                  <a:ext cx="61913" cy="84137"/>
                </a:xfrm>
                <a:prstGeom prst="line">
                  <a:avLst/>
                </a:prstGeom>
                <a:noFill/>
                <a:ln w="15875">
                  <a:solidFill>
                    <a:srgbClr val="0000FF"/>
                  </a:solidFill>
                  <a:round/>
                  <a:headEnd/>
                  <a:tailEnd/>
                </a:ln>
              </p:spPr>
              <p:txBody>
                <a:bodyPr/>
                <a:lstStyle/>
                <a:p>
                  <a:endParaRPr lang="en-GB"/>
                </a:p>
              </p:txBody>
            </p:sp>
            <p:sp>
              <p:nvSpPr>
                <p:cNvPr id="43" name="Freeform 49"/>
                <p:cNvSpPr>
                  <a:spLocks/>
                </p:cNvSpPr>
                <p:nvPr/>
              </p:nvSpPr>
              <p:spPr bwMode="auto">
                <a:xfrm>
                  <a:off x="3943350" y="4746625"/>
                  <a:ext cx="68262" cy="92075"/>
                </a:xfrm>
                <a:custGeom>
                  <a:avLst/>
                  <a:gdLst>
                    <a:gd name="T0" fmla="*/ 0 w 43"/>
                    <a:gd name="T1" fmla="*/ 58 h 58"/>
                    <a:gd name="T2" fmla="*/ 19 w 43"/>
                    <a:gd name="T3" fmla="*/ 29 h 58"/>
                    <a:gd name="T4" fmla="*/ 43 w 43"/>
                    <a:gd name="T5" fmla="*/ 0 h 58"/>
                    <a:gd name="T6" fmla="*/ 0 60000 65536"/>
                    <a:gd name="T7" fmla="*/ 0 60000 65536"/>
                    <a:gd name="T8" fmla="*/ 0 60000 65536"/>
                    <a:gd name="T9" fmla="*/ 0 w 43"/>
                    <a:gd name="T10" fmla="*/ 0 h 58"/>
                    <a:gd name="T11" fmla="*/ 43 w 43"/>
                    <a:gd name="T12" fmla="*/ 58 h 58"/>
                  </a:gdLst>
                  <a:ahLst/>
                  <a:cxnLst>
                    <a:cxn ang="T6">
                      <a:pos x="T0" y="T1"/>
                    </a:cxn>
                    <a:cxn ang="T7">
                      <a:pos x="T2" y="T3"/>
                    </a:cxn>
                    <a:cxn ang="T8">
                      <a:pos x="T4" y="T5"/>
                    </a:cxn>
                  </a:cxnLst>
                  <a:rect l="T9" t="T10" r="T11" b="T12"/>
                  <a:pathLst>
                    <a:path w="43" h="58">
                      <a:moveTo>
                        <a:pt x="0" y="58"/>
                      </a:moveTo>
                      <a:lnTo>
                        <a:pt x="19" y="29"/>
                      </a:lnTo>
                      <a:lnTo>
                        <a:pt x="43" y="0"/>
                      </a:lnTo>
                    </a:path>
                  </a:pathLst>
                </a:custGeom>
                <a:noFill/>
                <a:ln w="15875">
                  <a:solidFill>
                    <a:srgbClr val="0000FF"/>
                  </a:solidFill>
                  <a:round/>
                  <a:headEnd/>
                  <a:tailEnd/>
                </a:ln>
              </p:spPr>
              <p:txBody>
                <a:bodyPr/>
                <a:lstStyle/>
                <a:p>
                  <a:endParaRPr lang="en-US"/>
                </a:p>
              </p:txBody>
            </p:sp>
            <p:sp>
              <p:nvSpPr>
                <p:cNvPr id="44" name="Freeform 50"/>
                <p:cNvSpPr>
                  <a:spLocks/>
                </p:cNvSpPr>
                <p:nvPr/>
              </p:nvSpPr>
              <p:spPr bwMode="auto">
                <a:xfrm>
                  <a:off x="4011612" y="4630737"/>
                  <a:ext cx="61913" cy="115888"/>
                </a:xfrm>
                <a:custGeom>
                  <a:avLst/>
                  <a:gdLst>
                    <a:gd name="T0" fmla="*/ 0 w 39"/>
                    <a:gd name="T1" fmla="*/ 73 h 73"/>
                    <a:gd name="T2" fmla="*/ 20 w 39"/>
                    <a:gd name="T3" fmla="*/ 39 h 73"/>
                    <a:gd name="T4" fmla="*/ 39 w 39"/>
                    <a:gd name="T5" fmla="*/ 0 h 73"/>
                    <a:gd name="T6" fmla="*/ 0 60000 65536"/>
                    <a:gd name="T7" fmla="*/ 0 60000 65536"/>
                    <a:gd name="T8" fmla="*/ 0 60000 65536"/>
                    <a:gd name="T9" fmla="*/ 0 w 39"/>
                    <a:gd name="T10" fmla="*/ 0 h 73"/>
                    <a:gd name="T11" fmla="*/ 39 w 39"/>
                    <a:gd name="T12" fmla="*/ 73 h 73"/>
                  </a:gdLst>
                  <a:ahLst/>
                  <a:cxnLst>
                    <a:cxn ang="T6">
                      <a:pos x="T0" y="T1"/>
                    </a:cxn>
                    <a:cxn ang="T7">
                      <a:pos x="T2" y="T3"/>
                    </a:cxn>
                    <a:cxn ang="T8">
                      <a:pos x="T4" y="T5"/>
                    </a:cxn>
                  </a:cxnLst>
                  <a:rect l="T9" t="T10" r="T11" b="T12"/>
                  <a:pathLst>
                    <a:path w="39" h="73">
                      <a:moveTo>
                        <a:pt x="0" y="73"/>
                      </a:moveTo>
                      <a:lnTo>
                        <a:pt x="20" y="39"/>
                      </a:lnTo>
                      <a:lnTo>
                        <a:pt x="39" y="0"/>
                      </a:lnTo>
                    </a:path>
                  </a:pathLst>
                </a:custGeom>
                <a:noFill/>
                <a:ln w="15875">
                  <a:solidFill>
                    <a:srgbClr val="0000FF"/>
                  </a:solidFill>
                  <a:round/>
                  <a:headEnd/>
                  <a:tailEnd/>
                </a:ln>
              </p:spPr>
              <p:txBody>
                <a:bodyPr/>
                <a:lstStyle/>
                <a:p>
                  <a:endParaRPr lang="en-US"/>
                </a:p>
              </p:txBody>
            </p:sp>
            <p:sp>
              <p:nvSpPr>
                <p:cNvPr id="45" name="Line 51"/>
                <p:cNvSpPr>
                  <a:spLocks noChangeShapeType="1"/>
                </p:cNvSpPr>
                <p:nvPr/>
              </p:nvSpPr>
              <p:spPr bwMode="auto">
                <a:xfrm flipV="1">
                  <a:off x="4073525" y="4508500"/>
                  <a:ext cx="61912" cy="122237"/>
                </a:xfrm>
                <a:prstGeom prst="line">
                  <a:avLst/>
                </a:prstGeom>
                <a:noFill/>
                <a:ln w="15875">
                  <a:solidFill>
                    <a:srgbClr val="0000FF"/>
                  </a:solidFill>
                  <a:round/>
                  <a:headEnd/>
                  <a:tailEnd/>
                </a:ln>
              </p:spPr>
              <p:txBody>
                <a:bodyPr/>
                <a:lstStyle/>
                <a:p>
                  <a:endParaRPr lang="en-GB"/>
                </a:p>
              </p:txBody>
            </p:sp>
            <p:sp>
              <p:nvSpPr>
                <p:cNvPr id="46" name="Line 52"/>
                <p:cNvSpPr>
                  <a:spLocks noChangeShapeType="1"/>
                </p:cNvSpPr>
                <p:nvPr/>
              </p:nvSpPr>
              <p:spPr bwMode="auto">
                <a:xfrm flipV="1">
                  <a:off x="4135437" y="4378325"/>
                  <a:ext cx="61913" cy="130175"/>
                </a:xfrm>
                <a:prstGeom prst="line">
                  <a:avLst/>
                </a:prstGeom>
                <a:noFill/>
                <a:ln w="15875">
                  <a:solidFill>
                    <a:srgbClr val="0000FF"/>
                  </a:solidFill>
                  <a:round/>
                  <a:headEnd/>
                  <a:tailEnd/>
                </a:ln>
              </p:spPr>
              <p:txBody>
                <a:bodyPr/>
                <a:lstStyle/>
                <a:p>
                  <a:endParaRPr lang="en-GB"/>
                </a:p>
              </p:txBody>
            </p:sp>
            <p:sp>
              <p:nvSpPr>
                <p:cNvPr id="47" name="Line 53"/>
                <p:cNvSpPr>
                  <a:spLocks noChangeShapeType="1"/>
                </p:cNvSpPr>
                <p:nvPr/>
              </p:nvSpPr>
              <p:spPr bwMode="auto">
                <a:xfrm flipV="1">
                  <a:off x="4197350" y="4232275"/>
                  <a:ext cx="60325" cy="146050"/>
                </a:xfrm>
                <a:prstGeom prst="line">
                  <a:avLst/>
                </a:prstGeom>
                <a:noFill/>
                <a:ln w="15875">
                  <a:solidFill>
                    <a:srgbClr val="0000FF"/>
                  </a:solidFill>
                  <a:round/>
                  <a:headEnd/>
                  <a:tailEnd/>
                </a:ln>
              </p:spPr>
              <p:txBody>
                <a:bodyPr/>
                <a:lstStyle/>
                <a:p>
                  <a:endParaRPr lang="en-GB"/>
                </a:p>
              </p:txBody>
            </p:sp>
            <p:sp>
              <p:nvSpPr>
                <p:cNvPr id="48" name="Line 54"/>
                <p:cNvSpPr>
                  <a:spLocks noChangeShapeType="1"/>
                </p:cNvSpPr>
                <p:nvPr/>
              </p:nvSpPr>
              <p:spPr bwMode="auto">
                <a:xfrm flipV="1">
                  <a:off x="4257675" y="4078287"/>
                  <a:ext cx="61912" cy="153988"/>
                </a:xfrm>
                <a:prstGeom prst="line">
                  <a:avLst/>
                </a:prstGeom>
                <a:noFill/>
                <a:ln w="15875">
                  <a:solidFill>
                    <a:srgbClr val="0000FF"/>
                  </a:solidFill>
                  <a:round/>
                  <a:headEnd/>
                  <a:tailEnd/>
                </a:ln>
              </p:spPr>
              <p:txBody>
                <a:bodyPr/>
                <a:lstStyle/>
                <a:p>
                  <a:endParaRPr lang="en-GB"/>
                </a:p>
              </p:txBody>
            </p:sp>
            <p:sp>
              <p:nvSpPr>
                <p:cNvPr id="49" name="Freeform 55"/>
                <p:cNvSpPr>
                  <a:spLocks/>
                </p:cNvSpPr>
                <p:nvPr/>
              </p:nvSpPr>
              <p:spPr bwMode="auto">
                <a:xfrm>
                  <a:off x="4319587" y="3916362"/>
                  <a:ext cx="69850" cy="161925"/>
                </a:xfrm>
                <a:custGeom>
                  <a:avLst/>
                  <a:gdLst>
                    <a:gd name="T0" fmla="*/ 0 w 44"/>
                    <a:gd name="T1" fmla="*/ 102 h 102"/>
                    <a:gd name="T2" fmla="*/ 19 w 44"/>
                    <a:gd name="T3" fmla="*/ 53 h 102"/>
                    <a:gd name="T4" fmla="*/ 44 w 44"/>
                    <a:gd name="T5" fmla="*/ 0 h 102"/>
                    <a:gd name="T6" fmla="*/ 0 60000 65536"/>
                    <a:gd name="T7" fmla="*/ 0 60000 65536"/>
                    <a:gd name="T8" fmla="*/ 0 60000 65536"/>
                    <a:gd name="T9" fmla="*/ 0 w 44"/>
                    <a:gd name="T10" fmla="*/ 0 h 102"/>
                    <a:gd name="T11" fmla="*/ 44 w 44"/>
                    <a:gd name="T12" fmla="*/ 102 h 102"/>
                  </a:gdLst>
                  <a:ahLst/>
                  <a:cxnLst>
                    <a:cxn ang="T6">
                      <a:pos x="T0" y="T1"/>
                    </a:cxn>
                    <a:cxn ang="T7">
                      <a:pos x="T2" y="T3"/>
                    </a:cxn>
                    <a:cxn ang="T8">
                      <a:pos x="T4" y="T5"/>
                    </a:cxn>
                  </a:cxnLst>
                  <a:rect l="T9" t="T10" r="T11" b="T12"/>
                  <a:pathLst>
                    <a:path w="44" h="102">
                      <a:moveTo>
                        <a:pt x="0" y="102"/>
                      </a:moveTo>
                      <a:lnTo>
                        <a:pt x="19" y="53"/>
                      </a:lnTo>
                      <a:lnTo>
                        <a:pt x="44" y="0"/>
                      </a:lnTo>
                    </a:path>
                  </a:pathLst>
                </a:custGeom>
                <a:noFill/>
                <a:ln w="15875">
                  <a:solidFill>
                    <a:srgbClr val="0000FF"/>
                  </a:solidFill>
                  <a:round/>
                  <a:headEnd/>
                  <a:tailEnd/>
                </a:ln>
              </p:spPr>
              <p:txBody>
                <a:bodyPr/>
                <a:lstStyle/>
                <a:p>
                  <a:endParaRPr lang="en-US"/>
                </a:p>
              </p:txBody>
            </p:sp>
            <p:sp>
              <p:nvSpPr>
                <p:cNvPr id="50" name="Line 56"/>
                <p:cNvSpPr>
                  <a:spLocks noChangeShapeType="1"/>
                </p:cNvSpPr>
                <p:nvPr/>
              </p:nvSpPr>
              <p:spPr bwMode="auto">
                <a:xfrm flipV="1">
                  <a:off x="4389437" y="3754437"/>
                  <a:ext cx="60325" cy="161925"/>
                </a:xfrm>
                <a:prstGeom prst="line">
                  <a:avLst/>
                </a:prstGeom>
                <a:noFill/>
                <a:ln w="15875">
                  <a:solidFill>
                    <a:srgbClr val="0000FF"/>
                  </a:solidFill>
                  <a:round/>
                  <a:headEnd/>
                  <a:tailEnd/>
                </a:ln>
              </p:spPr>
              <p:txBody>
                <a:bodyPr/>
                <a:lstStyle/>
                <a:p>
                  <a:endParaRPr lang="en-GB"/>
                </a:p>
              </p:txBody>
            </p:sp>
            <p:sp>
              <p:nvSpPr>
                <p:cNvPr id="51" name="Line 57"/>
                <p:cNvSpPr>
                  <a:spLocks noChangeShapeType="1"/>
                </p:cNvSpPr>
                <p:nvPr/>
              </p:nvSpPr>
              <p:spPr bwMode="auto">
                <a:xfrm flipV="1">
                  <a:off x="4449762" y="3586162"/>
                  <a:ext cx="61913" cy="168275"/>
                </a:xfrm>
                <a:prstGeom prst="line">
                  <a:avLst/>
                </a:prstGeom>
                <a:noFill/>
                <a:ln w="15875">
                  <a:solidFill>
                    <a:srgbClr val="0000FF"/>
                  </a:solidFill>
                  <a:round/>
                  <a:headEnd/>
                  <a:tailEnd/>
                </a:ln>
              </p:spPr>
              <p:txBody>
                <a:bodyPr/>
                <a:lstStyle/>
                <a:p>
                  <a:endParaRPr lang="en-GB"/>
                </a:p>
              </p:txBody>
            </p:sp>
            <p:sp>
              <p:nvSpPr>
                <p:cNvPr id="52" name="Line 58"/>
                <p:cNvSpPr>
                  <a:spLocks noChangeShapeType="1"/>
                </p:cNvSpPr>
                <p:nvPr/>
              </p:nvSpPr>
              <p:spPr bwMode="auto">
                <a:xfrm flipV="1">
                  <a:off x="4511675" y="3416300"/>
                  <a:ext cx="61912" cy="169862"/>
                </a:xfrm>
                <a:prstGeom prst="line">
                  <a:avLst/>
                </a:prstGeom>
                <a:noFill/>
                <a:ln w="15875">
                  <a:solidFill>
                    <a:srgbClr val="0000FF"/>
                  </a:solidFill>
                  <a:round/>
                  <a:headEnd/>
                  <a:tailEnd/>
                </a:ln>
              </p:spPr>
              <p:txBody>
                <a:bodyPr/>
                <a:lstStyle/>
                <a:p>
                  <a:endParaRPr lang="en-GB"/>
                </a:p>
              </p:txBody>
            </p:sp>
            <p:sp>
              <p:nvSpPr>
                <p:cNvPr id="53" name="Freeform 59"/>
                <p:cNvSpPr>
                  <a:spLocks/>
                </p:cNvSpPr>
                <p:nvPr/>
              </p:nvSpPr>
              <p:spPr bwMode="auto">
                <a:xfrm>
                  <a:off x="4573587" y="3255962"/>
                  <a:ext cx="61913" cy="160338"/>
                </a:xfrm>
                <a:custGeom>
                  <a:avLst/>
                  <a:gdLst>
                    <a:gd name="T0" fmla="*/ 0 w 39"/>
                    <a:gd name="T1" fmla="*/ 101 h 101"/>
                    <a:gd name="T2" fmla="*/ 19 w 39"/>
                    <a:gd name="T3" fmla="*/ 48 h 101"/>
                    <a:gd name="T4" fmla="*/ 39 w 39"/>
                    <a:gd name="T5" fmla="*/ 0 h 101"/>
                    <a:gd name="T6" fmla="*/ 0 60000 65536"/>
                    <a:gd name="T7" fmla="*/ 0 60000 65536"/>
                    <a:gd name="T8" fmla="*/ 0 60000 65536"/>
                    <a:gd name="T9" fmla="*/ 0 w 39"/>
                    <a:gd name="T10" fmla="*/ 0 h 101"/>
                    <a:gd name="T11" fmla="*/ 39 w 39"/>
                    <a:gd name="T12" fmla="*/ 101 h 101"/>
                  </a:gdLst>
                  <a:ahLst/>
                  <a:cxnLst>
                    <a:cxn ang="T6">
                      <a:pos x="T0" y="T1"/>
                    </a:cxn>
                    <a:cxn ang="T7">
                      <a:pos x="T2" y="T3"/>
                    </a:cxn>
                    <a:cxn ang="T8">
                      <a:pos x="T4" y="T5"/>
                    </a:cxn>
                  </a:cxnLst>
                  <a:rect l="T9" t="T10" r="T11" b="T12"/>
                  <a:pathLst>
                    <a:path w="39" h="101">
                      <a:moveTo>
                        <a:pt x="0" y="101"/>
                      </a:moveTo>
                      <a:lnTo>
                        <a:pt x="19" y="48"/>
                      </a:lnTo>
                      <a:lnTo>
                        <a:pt x="39" y="0"/>
                      </a:lnTo>
                    </a:path>
                  </a:pathLst>
                </a:custGeom>
                <a:noFill/>
                <a:ln w="15875">
                  <a:solidFill>
                    <a:srgbClr val="0000FF"/>
                  </a:solidFill>
                  <a:round/>
                  <a:headEnd/>
                  <a:tailEnd/>
                </a:ln>
              </p:spPr>
              <p:txBody>
                <a:bodyPr/>
                <a:lstStyle/>
                <a:p>
                  <a:endParaRPr lang="en-US"/>
                </a:p>
              </p:txBody>
            </p:sp>
            <p:sp>
              <p:nvSpPr>
                <p:cNvPr id="54" name="Freeform 60"/>
                <p:cNvSpPr>
                  <a:spLocks/>
                </p:cNvSpPr>
                <p:nvPr/>
              </p:nvSpPr>
              <p:spPr bwMode="auto">
                <a:xfrm>
                  <a:off x="4635500" y="3109912"/>
                  <a:ext cx="68262" cy="146050"/>
                </a:xfrm>
                <a:custGeom>
                  <a:avLst/>
                  <a:gdLst>
                    <a:gd name="T0" fmla="*/ 0 w 43"/>
                    <a:gd name="T1" fmla="*/ 92 h 92"/>
                    <a:gd name="T2" fmla="*/ 19 w 43"/>
                    <a:gd name="T3" fmla="*/ 43 h 92"/>
                    <a:gd name="T4" fmla="*/ 43 w 43"/>
                    <a:gd name="T5" fmla="*/ 0 h 92"/>
                    <a:gd name="T6" fmla="*/ 0 60000 65536"/>
                    <a:gd name="T7" fmla="*/ 0 60000 65536"/>
                    <a:gd name="T8" fmla="*/ 0 60000 65536"/>
                    <a:gd name="T9" fmla="*/ 0 w 43"/>
                    <a:gd name="T10" fmla="*/ 0 h 92"/>
                    <a:gd name="T11" fmla="*/ 43 w 43"/>
                    <a:gd name="T12" fmla="*/ 92 h 92"/>
                  </a:gdLst>
                  <a:ahLst/>
                  <a:cxnLst>
                    <a:cxn ang="T6">
                      <a:pos x="T0" y="T1"/>
                    </a:cxn>
                    <a:cxn ang="T7">
                      <a:pos x="T2" y="T3"/>
                    </a:cxn>
                    <a:cxn ang="T8">
                      <a:pos x="T4" y="T5"/>
                    </a:cxn>
                  </a:cxnLst>
                  <a:rect l="T9" t="T10" r="T11" b="T12"/>
                  <a:pathLst>
                    <a:path w="43" h="92">
                      <a:moveTo>
                        <a:pt x="0" y="92"/>
                      </a:moveTo>
                      <a:lnTo>
                        <a:pt x="19" y="43"/>
                      </a:lnTo>
                      <a:lnTo>
                        <a:pt x="43" y="0"/>
                      </a:lnTo>
                    </a:path>
                  </a:pathLst>
                </a:custGeom>
                <a:noFill/>
                <a:ln w="15875">
                  <a:solidFill>
                    <a:srgbClr val="0000FF"/>
                  </a:solidFill>
                  <a:round/>
                  <a:headEnd/>
                  <a:tailEnd/>
                </a:ln>
              </p:spPr>
              <p:txBody>
                <a:bodyPr/>
                <a:lstStyle/>
                <a:p>
                  <a:endParaRPr lang="en-US"/>
                </a:p>
              </p:txBody>
            </p:sp>
            <p:sp>
              <p:nvSpPr>
                <p:cNvPr id="55" name="Freeform 61"/>
                <p:cNvSpPr>
                  <a:spLocks/>
                </p:cNvSpPr>
                <p:nvPr/>
              </p:nvSpPr>
              <p:spPr bwMode="auto">
                <a:xfrm>
                  <a:off x="4703762" y="2963862"/>
                  <a:ext cx="61913" cy="146050"/>
                </a:xfrm>
                <a:custGeom>
                  <a:avLst/>
                  <a:gdLst>
                    <a:gd name="T0" fmla="*/ 0 w 39"/>
                    <a:gd name="T1" fmla="*/ 92 h 92"/>
                    <a:gd name="T2" fmla="*/ 20 w 39"/>
                    <a:gd name="T3" fmla="*/ 43 h 92"/>
                    <a:gd name="T4" fmla="*/ 39 w 39"/>
                    <a:gd name="T5" fmla="*/ 0 h 92"/>
                    <a:gd name="T6" fmla="*/ 0 60000 65536"/>
                    <a:gd name="T7" fmla="*/ 0 60000 65536"/>
                    <a:gd name="T8" fmla="*/ 0 60000 65536"/>
                    <a:gd name="T9" fmla="*/ 0 w 39"/>
                    <a:gd name="T10" fmla="*/ 0 h 92"/>
                    <a:gd name="T11" fmla="*/ 39 w 39"/>
                    <a:gd name="T12" fmla="*/ 92 h 92"/>
                  </a:gdLst>
                  <a:ahLst/>
                  <a:cxnLst>
                    <a:cxn ang="T6">
                      <a:pos x="T0" y="T1"/>
                    </a:cxn>
                    <a:cxn ang="T7">
                      <a:pos x="T2" y="T3"/>
                    </a:cxn>
                    <a:cxn ang="T8">
                      <a:pos x="T4" y="T5"/>
                    </a:cxn>
                  </a:cxnLst>
                  <a:rect l="T9" t="T10" r="T11" b="T12"/>
                  <a:pathLst>
                    <a:path w="39" h="92">
                      <a:moveTo>
                        <a:pt x="0" y="92"/>
                      </a:moveTo>
                      <a:lnTo>
                        <a:pt x="20" y="43"/>
                      </a:lnTo>
                      <a:lnTo>
                        <a:pt x="39" y="0"/>
                      </a:lnTo>
                    </a:path>
                  </a:pathLst>
                </a:custGeom>
                <a:noFill/>
                <a:ln w="15875">
                  <a:solidFill>
                    <a:srgbClr val="0000FF"/>
                  </a:solidFill>
                  <a:round/>
                  <a:headEnd/>
                  <a:tailEnd/>
                </a:ln>
              </p:spPr>
              <p:txBody>
                <a:bodyPr/>
                <a:lstStyle/>
                <a:p>
                  <a:endParaRPr lang="en-US"/>
                </a:p>
              </p:txBody>
            </p:sp>
            <p:sp>
              <p:nvSpPr>
                <p:cNvPr id="56" name="Freeform 62"/>
                <p:cNvSpPr>
                  <a:spLocks/>
                </p:cNvSpPr>
                <p:nvPr/>
              </p:nvSpPr>
              <p:spPr bwMode="auto">
                <a:xfrm>
                  <a:off x="4765675" y="2840037"/>
                  <a:ext cx="61912" cy="123825"/>
                </a:xfrm>
                <a:custGeom>
                  <a:avLst/>
                  <a:gdLst>
                    <a:gd name="T0" fmla="*/ 0 w 39"/>
                    <a:gd name="T1" fmla="*/ 78 h 78"/>
                    <a:gd name="T2" fmla="*/ 19 w 39"/>
                    <a:gd name="T3" fmla="*/ 39 h 78"/>
                    <a:gd name="T4" fmla="*/ 39 w 39"/>
                    <a:gd name="T5" fmla="*/ 0 h 78"/>
                    <a:gd name="T6" fmla="*/ 0 60000 65536"/>
                    <a:gd name="T7" fmla="*/ 0 60000 65536"/>
                    <a:gd name="T8" fmla="*/ 0 60000 65536"/>
                    <a:gd name="T9" fmla="*/ 0 w 39"/>
                    <a:gd name="T10" fmla="*/ 0 h 78"/>
                    <a:gd name="T11" fmla="*/ 39 w 39"/>
                    <a:gd name="T12" fmla="*/ 78 h 78"/>
                  </a:gdLst>
                  <a:ahLst/>
                  <a:cxnLst>
                    <a:cxn ang="T6">
                      <a:pos x="T0" y="T1"/>
                    </a:cxn>
                    <a:cxn ang="T7">
                      <a:pos x="T2" y="T3"/>
                    </a:cxn>
                    <a:cxn ang="T8">
                      <a:pos x="T4" y="T5"/>
                    </a:cxn>
                  </a:cxnLst>
                  <a:rect l="T9" t="T10" r="T11" b="T12"/>
                  <a:pathLst>
                    <a:path w="39" h="78">
                      <a:moveTo>
                        <a:pt x="0" y="78"/>
                      </a:moveTo>
                      <a:lnTo>
                        <a:pt x="19" y="39"/>
                      </a:lnTo>
                      <a:lnTo>
                        <a:pt x="39" y="0"/>
                      </a:lnTo>
                    </a:path>
                  </a:pathLst>
                </a:custGeom>
                <a:noFill/>
                <a:ln w="15875">
                  <a:solidFill>
                    <a:srgbClr val="0000FF"/>
                  </a:solidFill>
                  <a:round/>
                  <a:headEnd/>
                  <a:tailEnd/>
                </a:ln>
              </p:spPr>
              <p:txBody>
                <a:bodyPr/>
                <a:lstStyle/>
                <a:p>
                  <a:endParaRPr lang="en-US"/>
                </a:p>
              </p:txBody>
            </p:sp>
            <p:sp>
              <p:nvSpPr>
                <p:cNvPr id="57" name="Freeform 63"/>
                <p:cNvSpPr>
                  <a:spLocks/>
                </p:cNvSpPr>
                <p:nvPr/>
              </p:nvSpPr>
              <p:spPr bwMode="auto">
                <a:xfrm>
                  <a:off x="4827587" y="2740025"/>
                  <a:ext cx="60325" cy="100012"/>
                </a:xfrm>
                <a:custGeom>
                  <a:avLst/>
                  <a:gdLst>
                    <a:gd name="T0" fmla="*/ 0 w 38"/>
                    <a:gd name="T1" fmla="*/ 63 h 63"/>
                    <a:gd name="T2" fmla="*/ 19 w 38"/>
                    <a:gd name="T3" fmla="*/ 29 h 63"/>
                    <a:gd name="T4" fmla="*/ 38 w 38"/>
                    <a:gd name="T5" fmla="*/ 0 h 63"/>
                    <a:gd name="T6" fmla="*/ 0 60000 65536"/>
                    <a:gd name="T7" fmla="*/ 0 60000 65536"/>
                    <a:gd name="T8" fmla="*/ 0 60000 65536"/>
                    <a:gd name="T9" fmla="*/ 0 w 38"/>
                    <a:gd name="T10" fmla="*/ 0 h 63"/>
                    <a:gd name="T11" fmla="*/ 38 w 38"/>
                    <a:gd name="T12" fmla="*/ 63 h 63"/>
                  </a:gdLst>
                  <a:ahLst/>
                  <a:cxnLst>
                    <a:cxn ang="T6">
                      <a:pos x="T0" y="T1"/>
                    </a:cxn>
                    <a:cxn ang="T7">
                      <a:pos x="T2" y="T3"/>
                    </a:cxn>
                    <a:cxn ang="T8">
                      <a:pos x="T4" y="T5"/>
                    </a:cxn>
                  </a:cxnLst>
                  <a:rect l="T9" t="T10" r="T11" b="T12"/>
                  <a:pathLst>
                    <a:path w="38" h="63">
                      <a:moveTo>
                        <a:pt x="0" y="63"/>
                      </a:moveTo>
                      <a:lnTo>
                        <a:pt x="19" y="29"/>
                      </a:lnTo>
                      <a:lnTo>
                        <a:pt x="38" y="0"/>
                      </a:lnTo>
                    </a:path>
                  </a:pathLst>
                </a:custGeom>
                <a:noFill/>
                <a:ln w="15875">
                  <a:solidFill>
                    <a:srgbClr val="0000FF"/>
                  </a:solidFill>
                  <a:round/>
                  <a:headEnd/>
                  <a:tailEnd/>
                </a:ln>
              </p:spPr>
              <p:txBody>
                <a:bodyPr/>
                <a:lstStyle/>
                <a:p>
                  <a:endParaRPr lang="en-US"/>
                </a:p>
              </p:txBody>
            </p:sp>
            <p:sp>
              <p:nvSpPr>
                <p:cNvPr id="58" name="Freeform 64"/>
                <p:cNvSpPr>
                  <a:spLocks/>
                </p:cNvSpPr>
                <p:nvPr/>
              </p:nvSpPr>
              <p:spPr bwMode="auto">
                <a:xfrm>
                  <a:off x="4887912" y="2655887"/>
                  <a:ext cx="61913" cy="84138"/>
                </a:xfrm>
                <a:custGeom>
                  <a:avLst/>
                  <a:gdLst>
                    <a:gd name="T0" fmla="*/ 0 w 39"/>
                    <a:gd name="T1" fmla="*/ 53 h 53"/>
                    <a:gd name="T2" fmla="*/ 20 w 39"/>
                    <a:gd name="T3" fmla="*/ 24 h 53"/>
                    <a:gd name="T4" fmla="*/ 39 w 39"/>
                    <a:gd name="T5" fmla="*/ 0 h 53"/>
                    <a:gd name="T6" fmla="*/ 0 60000 65536"/>
                    <a:gd name="T7" fmla="*/ 0 60000 65536"/>
                    <a:gd name="T8" fmla="*/ 0 60000 65536"/>
                    <a:gd name="T9" fmla="*/ 0 w 39"/>
                    <a:gd name="T10" fmla="*/ 0 h 53"/>
                    <a:gd name="T11" fmla="*/ 39 w 39"/>
                    <a:gd name="T12" fmla="*/ 53 h 53"/>
                  </a:gdLst>
                  <a:ahLst/>
                  <a:cxnLst>
                    <a:cxn ang="T6">
                      <a:pos x="T0" y="T1"/>
                    </a:cxn>
                    <a:cxn ang="T7">
                      <a:pos x="T2" y="T3"/>
                    </a:cxn>
                    <a:cxn ang="T8">
                      <a:pos x="T4" y="T5"/>
                    </a:cxn>
                  </a:cxnLst>
                  <a:rect l="T9" t="T10" r="T11" b="T12"/>
                  <a:pathLst>
                    <a:path w="39" h="53">
                      <a:moveTo>
                        <a:pt x="0" y="53"/>
                      </a:moveTo>
                      <a:lnTo>
                        <a:pt x="20" y="24"/>
                      </a:lnTo>
                      <a:lnTo>
                        <a:pt x="39" y="0"/>
                      </a:lnTo>
                    </a:path>
                  </a:pathLst>
                </a:custGeom>
                <a:noFill/>
                <a:ln w="15875">
                  <a:solidFill>
                    <a:srgbClr val="0000FF"/>
                  </a:solidFill>
                  <a:round/>
                  <a:headEnd/>
                  <a:tailEnd/>
                </a:ln>
              </p:spPr>
              <p:txBody>
                <a:bodyPr/>
                <a:lstStyle/>
                <a:p>
                  <a:endParaRPr lang="en-US"/>
                </a:p>
              </p:txBody>
            </p:sp>
            <p:sp>
              <p:nvSpPr>
                <p:cNvPr id="59" name="Freeform 65"/>
                <p:cNvSpPr>
                  <a:spLocks/>
                </p:cNvSpPr>
                <p:nvPr/>
              </p:nvSpPr>
              <p:spPr bwMode="auto">
                <a:xfrm>
                  <a:off x="4949825" y="2601912"/>
                  <a:ext cx="69850" cy="53975"/>
                </a:xfrm>
                <a:custGeom>
                  <a:avLst/>
                  <a:gdLst>
                    <a:gd name="T0" fmla="*/ 0 w 44"/>
                    <a:gd name="T1" fmla="*/ 34 h 34"/>
                    <a:gd name="T2" fmla="*/ 20 w 44"/>
                    <a:gd name="T3" fmla="*/ 15 h 34"/>
                    <a:gd name="T4" fmla="*/ 44 w 44"/>
                    <a:gd name="T5" fmla="*/ 0 h 34"/>
                    <a:gd name="T6" fmla="*/ 0 60000 65536"/>
                    <a:gd name="T7" fmla="*/ 0 60000 65536"/>
                    <a:gd name="T8" fmla="*/ 0 60000 65536"/>
                    <a:gd name="T9" fmla="*/ 0 w 44"/>
                    <a:gd name="T10" fmla="*/ 0 h 34"/>
                    <a:gd name="T11" fmla="*/ 44 w 44"/>
                    <a:gd name="T12" fmla="*/ 34 h 34"/>
                  </a:gdLst>
                  <a:ahLst/>
                  <a:cxnLst>
                    <a:cxn ang="T6">
                      <a:pos x="T0" y="T1"/>
                    </a:cxn>
                    <a:cxn ang="T7">
                      <a:pos x="T2" y="T3"/>
                    </a:cxn>
                    <a:cxn ang="T8">
                      <a:pos x="T4" y="T5"/>
                    </a:cxn>
                  </a:cxnLst>
                  <a:rect l="T9" t="T10" r="T11" b="T12"/>
                  <a:pathLst>
                    <a:path w="44" h="34">
                      <a:moveTo>
                        <a:pt x="0" y="34"/>
                      </a:moveTo>
                      <a:lnTo>
                        <a:pt x="20" y="15"/>
                      </a:lnTo>
                      <a:lnTo>
                        <a:pt x="44" y="0"/>
                      </a:lnTo>
                    </a:path>
                  </a:pathLst>
                </a:custGeom>
                <a:noFill/>
                <a:ln w="15875">
                  <a:solidFill>
                    <a:srgbClr val="0000FF"/>
                  </a:solidFill>
                  <a:round/>
                  <a:headEnd/>
                  <a:tailEnd/>
                </a:ln>
              </p:spPr>
              <p:txBody>
                <a:bodyPr/>
                <a:lstStyle/>
                <a:p>
                  <a:endParaRPr lang="en-US"/>
                </a:p>
              </p:txBody>
            </p:sp>
            <p:sp>
              <p:nvSpPr>
                <p:cNvPr id="60" name="Freeform 66"/>
                <p:cNvSpPr>
                  <a:spLocks/>
                </p:cNvSpPr>
                <p:nvPr/>
              </p:nvSpPr>
              <p:spPr bwMode="auto">
                <a:xfrm>
                  <a:off x="5019675" y="2571750"/>
                  <a:ext cx="61912" cy="30162"/>
                </a:xfrm>
                <a:custGeom>
                  <a:avLst/>
                  <a:gdLst>
                    <a:gd name="T0" fmla="*/ 0 w 39"/>
                    <a:gd name="T1" fmla="*/ 19 h 19"/>
                    <a:gd name="T2" fmla="*/ 19 w 39"/>
                    <a:gd name="T3" fmla="*/ 9 h 19"/>
                    <a:gd name="T4" fmla="*/ 39 w 39"/>
                    <a:gd name="T5" fmla="*/ 0 h 19"/>
                    <a:gd name="T6" fmla="*/ 0 60000 65536"/>
                    <a:gd name="T7" fmla="*/ 0 60000 65536"/>
                    <a:gd name="T8" fmla="*/ 0 60000 65536"/>
                    <a:gd name="T9" fmla="*/ 0 w 39"/>
                    <a:gd name="T10" fmla="*/ 0 h 19"/>
                    <a:gd name="T11" fmla="*/ 39 w 39"/>
                    <a:gd name="T12" fmla="*/ 19 h 19"/>
                  </a:gdLst>
                  <a:ahLst/>
                  <a:cxnLst>
                    <a:cxn ang="T6">
                      <a:pos x="T0" y="T1"/>
                    </a:cxn>
                    <a:cxn ang="T7">
                      <a:pos x="T2" y="T3"/>
                    </a:cxn>
                    <a:cxn ang="T8">
                      <a:pos x="T4" y="T5"/>
                    </a:cxn>
                  </a:cxnLst>
                  <a:rect l="T9" t="T10" r="T11" b="T12"/>
                  <a:pathLst>
                    <a:path w="39" h="19">
                      <a:moveTo>
                        <a:pt x="0" y="19"/>
                      </a:moveTo>
                      <a:lnTo>
                        <a:pt x="19" y="9"/>
                      </a:lnTo>
                      <a:lnTo>
                        <a:pt x="39" y="0"/>
                      </a:lnTo>
                    </a:path>
                  </a:pathLst>
                </a:custGeom>
                <a:noFill/>
                <a:ln w="15875">
                  <a:solidFill>
                    <a:srgbClr val="0000FF"/>
                  </a:solidFill>
                  <a:round/>
                  <a:headEnd/>
                  <a:tailEnd/>
                </a:ln>
              </p:spPr>
              <p:txBody>
                <a:bodyPr/>
                <a:lstStyle/>
                <a:p>
                  <a:endParaRPr lang="en-US"/>
                </a:p>
              </p:txBody>
            </p:sp>
            <p:sp>
              <p:nvSpPr>
                <p:cNvPr id="61" name="Freeform 67"/>
                <p:cNvSpPr>
                  <a:spLocks/>
                </p:cNvSpPr>
                <p:nvPr/>
              </p:nvSpPr>
              <p:spPr bwMode="auto">
                <a:xfrm>
                  <a:off x="5081587" y="2563812"/>
                  <a:ext cx="60325" cy="7938"/>
                </a:xfrm>
                <a:custGeom>
                  <a:avLst/>
                  <a:gdLst>
                    <a:gd name="T0" fmla="*/ 0 w 38"/>
                    <a:gd name="T1" fmla="*/ 5 h 5"/>
                    <a:gd name="T2" fmla="*/ 19 w 38"/>
                    <a:gd name="T3" fmla="*/ 0 h 5"/>
                    <a:gd name="T4" fmla="*/ 38 w 38"/>
                    <a:gd name="T5" fmla="*/ 0 h 5"/>
                    <a:gd name="T6" fmla="*/ 0 60000 65536"/>
                    <a:gd name="T7" fmla="*/ 0 60000 65536"/>
                    <a:gd name="T8" fmla="*/ 0 60000 65536"/>
                    <a:gd name="T9" fmla="*/ 0 w 38"/>
                    <a:gd name="T10" fmla="*/ 0 h 5"/>
                    <a:gd name="T11" fmla="*/ 38 w 38"/>
                    <a:gd name="T12" fmla="*/ 5 h 5"/>
                  </a:gdLst>
                  <a:ahLst/>
                  <a:cxnLst>
                    <a:cxn ang="T6">
                      <a:pos x="T0" y="T1"/>
                    </a:cxn>
                    <a:cxn ang="T7">
                      <a:pos x="T2" y="T3"/>
                    </a:cxn>
                    <a:cxn ang="T8">
                      <a:pos x="T4" y="T5"/>
                    </a:cxn>
                  </a:cxnLst>
                  <a:rect l="T9" t="T10" r="T11" b="T12"/>
                  <a:pathLst>
                    <a:path w="38" h="5">
                      <a:moveTo>
                        <a:pt x="0" y="5"/>
                      </a:moveTo>
                      <a:lnTo>
                        <a:pt x="19" y="0"/>
                      </a:lnTo>
                      <a:lnTo>
                        <a:pt x="38" y="0"/>
                      </a:lnTo>
                    </a:path>
                  </a:pathLst>
                </a:custGeom>
                <a:noFill/>
                <a:ln w="15875">
                  <a:solidFill>
                    <a:srgbClr val="0000FF"/>
                  </a:solidFill>
                  <a:round/>
                  <a:headEnd/>
                  <a:tailEnd/>
                </a:ln>
              </p:spPr>
              <p:txBody>
                <a:bodyPr/>
                <a:lstStyle/>
                <a:p>
                  <a:endParaRPr lang="en-US"/>
                </a:p>
              </p:txBody>
            </p:sp>
            <p:sp>
              <p:nvSpPr>
                <p:cNvPr id="62" name="Freeform 68"/>
                <p:cNvSpPr>
                  <a:spLocks/>
                </p:cNvSpPr>
                <p:nvPr/>
              </p:nvSpPr>
              <p:spPr bwMode="auto">
                <a:xfrm>
                  <a:off x="5141912" y="2563812"/>
                  <a:ext cx="61913" cy="30163"/>
                </a:xfrm>
                <a:custGeom>
                  <a:avLst/>
                  <a:gdLst>
                    <a:gd name="T0" fmla="*/ 0 w 39"/>
                    <a:gd name="T1" fmla="*/ 0 h 19"/>
                    <a:gd name="T2" fmla="*/ 20 w 39"/>
                    <a:gd name="T3" fmla="*/ 10 h 19"/>
                    <a:gd name="T4" fmla="*/ 39 w 39"/>
                    <a:gd name="T5" fmla="*/ 19 h 19"/>
                    <a:gd name="T6" fmla="*/ 0 60000 65536"/>
                    <a:gd name="T7" fmla="*/ 0 60000 65536"/>
                    <a:gd name="T8" fmla="*/ 0 60000 65536"/>
                    <a:gd name="T9" fmla="*/ 0 w 39"/>
                    <a:gd name="T10" fmla="*/ 0 h 19"/>
                    <a:gd name="T11" fmla="*/ 39 w 39"/>
                    <a:gd name="T12" fmla="*/ 19 h 19"/>
                  </a:gdLst>
                  <a:ahLst/>
                  <a:cxnLst>
                    <a:cxn ang="T6">
                      <a:pos x="T0" y="T1"/>
                    </a:cxn>
                    <a:cxn ang="T7">
                      <a:pos x="T2" y="T3"/>
                    </a:cxn>
                    <a:cxn ang="T8">
                      <a:pos x="T4" y="T5"/>
                    </a:cxn>
                  </a:cxnLst>
                  <a:rect l="T9" t="T10" r="T11" b="T12"/>
                  <a:pathLst>
                    <a:path w="39" h="19">
                      <a:moveTo>
                        <a:pt x="0" y="0"/>
                      </a:moveTo>
                      <a:lnTo>
                        <a:pt x="20" y="10"/>
                      </a:lnTo>
                      <a:lnTo>
                        <a:pt x="39" y="19"/>
                      </a:lnTo>
                    </a:path>
                  </a:pathLst>
                </a:custGeom>
                <a:noFill/>
                <a:ln w="15875">
                  <a:solidFill>
                    <a:srgbClr val="0000FF"/>
                  </a:solidFill>
                  <a:round/>
                  <a:headEnd/>
                  <a:tailEnd/>
                </a:ln>
              </p:spPr>
              <p:txBody>
                <a:bodyPr/>
                <a:lstStyle/>
                <a:p>
                  <a:endParaRPr lang="en-US"/>
                </a:p>
              </p:txBody>
            </p:sp>
            <p:sp>
              <p:nvSpPr>
                <p:cNvPr id="63" name="Freeform 69"/>
                <p:cNvSpPr>
                  <a:spLocks/>
                </p:cNvSpPr>
                <p:nvPr/>
              </p:nvSpPr>
              <p:spPr bwMode="auto">
                <a:xfrm>
                  <a:off x="5203825" y="2593975"/>
                  <a:ext cx="61912" cy="46037"/>
                </a:xfrm>
                <a:custGeom>
                  <a:avLst/>
                  <a:gdLst>
                    <a:gd name="T0" fmla="*/ 0 w 39"/>
                    <a:gd name="T1" fmla="*/ 0 h 29"/>
                    <a:gd name="T2" fmla="*/ 19 w 39"/>
                    <a:gd name="T3" fmla="*/ 15 h 29"/>
                    <a:gd name="T4" fmla="*/ 39 w 39"/>
                    <a:gd name="T5" fmla="*/ 29 h 29"/>
                    <a:gd name="T6" fmla="*/ 0 60000 65536"/>
                    <a:gd name="T7" fmla="*/ 0 60000 65536"/>
                    <a:gd name="T8" fmla="*/ 0 60000 65536"/>
                    <a:gd name="T9" fmla="*/ 0 w 39"/>
                    <a:gd name="T10" fmla="*/ 0 h 29"/>
                    <a:gd name="T11" fmla="*/ 39 w 39"/>
                    <a:gd name="T12" fmla="*/ 29 h 29"/>
                  </a:gdLst>
                  <a:ahLst/>
                  <a:cxnLst>
                    <a:cxn ang="T6">
                      <a:pos x="T0" y="T1"/>
                    </a:cxn>
                    <a:cxn ang="T7">
                      <a:pos x="T2" y="T3"/>
                    </a:cxn>
                    <a:cxn ang="T8">
                      <a:pos x="T4" y="T5"/>
                    </a:cxn>
                  </a:cxnLst>
                  <a:rect l="T9" t="T10" r="T11" b="T12"/>
                  <a:pathLst>
                    <a:path w="39" h="29">
                      <a:moveTo>
                        <a:pt x="0" y="0"/>
                      </a:moveTo>
                      <a:lnTo>
                        <a:pt x="19" y="15"/>
                      </a:lnTo>
                      <a:lnTo>
                        <a:pt x="39" y="29"/>
                      </a:lnTo>
                    </a:path>
                  </a:pathLst>
                </a:custGeom>
                <a:noFill/>
                <a:ln w="15875">
                  <a:solidFill>
                    <a:srgbClr val="0000FF"/>
                  </a:solidFill>
                  <a:round/>
                  <a:headEnd/>
                  <a:tailEnd/>
                </a:ln>
              </p:spPr>
              <p:txBody>
                <a:bodyPr/>
                <a:lstStyle/>
                <a:p>
                  <a:endParaRPr lang="en-US"/>
                </a:p>
              </p:txBody>
            </p:sp>
            <p:sp>
              <p:nvSpPr>
                <p:cNvPr id="64" name="Freeform 70"/>
                <p:cNvSpPr>
                  <a:spLocks/>
                </p:cNvSpPr>
                <p:nvPr/>
              </p:nvSpPr>
              <p:spPr bwMode="auto">
                <a:xfrm>
                  <a:off x="5265737" y="2640012"/>
                  <a:ext cx="61913" cy="77788"/>
                </a:xfrm>
                <a:custGeom>
                  <a:avLst/>
                  <a:gdLst>
                    <a:gd name="T0" fmla="*/ 0 w 39"/>
                    <a:gd name="T1" fmla="*/ 0 h 49"/>
                    <a:gd name="T2" fmla="*/ 19 w 39"/>
                    <a:gd name="T3" fmla="*/ 25 h 49"/>
                    <a:gd name="T4" fmla="*/ 39 w 39"/>
                    <a:gd name="T5" fmla="*/ 49 h 49"/>
                    <a:gd name="T6" fmla="*/ 0 60000 65536"/>
                    <a:gd name="T7" fmla="*/ 0 60000 65536"/>
                    <a:gd name="T8" fmla="*/ 0 60000 65536"/>
                    <a:gd name="T9" fmla="*/ 0 w 39"/>
                    <a:gd name="T10" fmla="*/ 0 h 49"/>
                    <a:gd name="T11" fmla="*/ 39 w 39"/>
                    <a:gd name="T12" fmla="*/ 49 h 49"/>
                  </a:gdLst>
                  <a:ahLst/>
                  <a:cxnLst>
                    <a:cxn ang="T6">
                      <a:pos x="T0" y="T1"/>
                    </a:cxn>
                    <a:cxn ang="T7">
                      <a:pos x="T2" y="T3"/>
                    </a:cxn>
                    <a:cxn ang="T8">
                      <a:pos x="T4" y="T5"/>
                    </a:cxn>
                  </a:cxnLst>
                  <a:rect l="T9" t="T10" r="T11" b="T12"/>
                  <a:pathLst>
                    <a:path w="39" h="49">
                      <a:moveTo>
                        <a:pt x="0" y="0"/>
                      </a:moveTo>
                      <a:lnTo>
                        <a:pt x="19" y="25"/>
                      </a:lnTo>
                      <a:lnTo>
                        <a:pt x="39" y="49"/>
                      </a:lnTo>
                    </a:path>
                  </a:pathLst>
                </a:custGeom>
                <a:noFill/>
                <a:ln w="15875">
                  <a:solidFill>
                    <a:srgbClr val="0000FF"/>
                  </a:solidFill>
                  <a:round/>
                  <a:headEnd/>
                  <a:tailEnd/>
                </a:ln>
              </p:spPr>
              <p:txBody>
                <a:bodyPr/>
                <a:lstStyle/>
                <a:p>
                  <a:endParaRPr lang="en-US"/>
                </a:p>
              </p:txBody>
            </p:sp>
            <p:sp>
              <p:nvSpPr>
                <p:cNvPr id="65" name="Freeform 71"/>
                <p:cNvSpPr>
                  <a:spLocks/>
                </p:cNvSpPr>
                <p:nvPr/>
              </p:nvSpPr>
              <p:spPr bwMode="auto">
                <a:xfrm>
                  <a:off x="5327650" y="2717800"/>
                  <a:ext cx="68262" cy="100012"/>
                </a:xfrm>
                <a:custGeom>
                  <a:avLst/>
                  <a:gdLst>
                    <a:gd name="T0" fmla="*/ 0 w 43"/>
                    <a:gd name="T1" fmla="*/ 0 h 63"/>
                    <a:gd name="T2" fmla="*/ 19 w 43"/>
                    <a:gd name="T3" fmla="*/ 29 h 63"/>
                    <a:gd name="T4" fmla="*/ 43 w 43"/>
                    <a:gd name="T5" fmla="*/ 63 h 63"/>
                    <a:gd name="T6" fmla="*/ 0 60000 65536"/>
                    <a:gd name="T7" fmla="*/ 0 60000 65536"/>
                    <a:gd name="T8" fmla="*/ 0 60000 65536"/>
                    <a:gd name="T9" fmla="*/ 0 w 43"/>
                    <a:gd name="T10" fmla="*/ 0 h 63"/>
                    <a:gd name="T11" fmla="*/ 43 w 43"/>
                    <a:gd name="T12" fmla="*/ 63 h 63"/>
                  </a:gdLst>
                  <a:ahLst/>
                  <a:cxnLst>
                    <a:cxn ang="T6">
                      <a:pos x="T0" y="T1"/>
                    </a:cxn>
                    <a:cxn ang="T7">
                      <a:pos x="T2" y="T3"/>
                    </a:cxn>
                    <a:cxn ang="T8">
                      <a:pos x="T4" y="T5"/>
                    </a:cxn>
                  </a:cxnLst>
                  <a:rect l="T9" t="T10" r="T11" b="T12"/>
                  <a:pathLst>
                    <a:path w="43" h="63">
                      <a:moveTo>
                        <a:pt x="0" y="0"/>
                      </a:moveTo>
                      <a:lnTo>
                        <a:pt x="19" y="29"/>
                      </a:lnTo>
                      <a:lnTo>
                        <a:pt x="43" y="63"/>
                      </a:lnTo>
                    </a:path>
                  </a:pathLst>
                </a:custGeom>
                <a:noFill/>
                <a:ln w="15875">
                  <a:solidFill>
                    <a:srgbClr val="0000FF"/>
                  </a:solidFill>
                  <a:round/>
                  <a:headEnd/>
                  <a:tailEnd/>
                </a:ln>
              </p:spPr>
              <p:txBody>
                <a:bodyPr/>
                <a:lstStyle/>
                <a:p>
                  <a:endParaRPr lang="en-US"/>
                </a:p>
              </p:txBody>
            </p:sp>
            <p:sp>
              <p:nvSpPr>
                <p:cNvPr id="66" name="Freeform 72"/>
                <p:cNvSpPr>
                  <a:spLocks/>
                </p:cNvSpPr>
                <p:nvPr/>
              </p:nvSpPr>
              <p:spPr bwMode="auto">
                <a:xfrm>
                  <a:off x="5395912" y="2817812"/>
                  <a:ext cx="61913" cy="122238"/>
                </a:xfrm>
                <a:custGeom>
                  <a:avLst/>
                  <a:gdLst>
                    <a:gd name="T0" fmla="*/ 0 w 39"/>
                    <a:gd name="T1" fmla="*/ 0 h 77"/>
                    <a:gd name="T2" fmla="*/ 20 w 39"/>
                    <a:gd name="T3" fmla="*/ 38 h 77"/>
                    <a:gd name="T4" fmla="*/ 39 w 39"/>
                    <a:gd name="T5" fmla="*/ 77 h 77"/>
                    <a:gd name="T6" fmla="*/ 0 60000 65536"/>
                    <a:gd name="T7" fmla="*/ 0 60000 65536"/>
                    <a:gd name="T8" fmla="*/ 0 60000 65536"/>
                    <a:gd name="T9" fmla="*/ 0 w 39"/>
                    <a:gd name="T10" fmla="*/ 0 h 77"/>
                    <a:gd name="T11" fmla="*/ 39 w 39"/>
                    <a:gd name="T12" fmla="*/ 77 h 77"/>
                  </a:gdLst>
                  <a:ahLst/>
                  <a:cxnLst>
                    <a:cxn ang="T6">
                      <a:pos x="T0" y="T1"/>
                    </a:cxn>
                    <a:cxn ang="T7">
                      <a:pos x="T2" y="T3"/>
                    </a:cxn>
                    <a:cxn ang="T8">
                      <a:pos x="T4" y="T5"/>
                    </a:cxn>
                  </a:cxnLst>
                  <a:rect l="T9" t="T10" r="T11" b="T12"/>
                  <a:pathLst>
                    <a:path w="39" h="77">
                      <a:moveTo>
                        <a:pt x="0" y="0"/>
                      </a:moveTo>
                      <a:lnTo>
                        <a:pt x="20" y="38"/>
                      </a:lnTo>
                      <a:lnTo>
                        <a:pt x="39" y="77"/>
                      </a:lnTo>
                    </a:path>
                  </a:pathLst>
                </a:custGeom>
                <a:noFill/>
                <a:ln w="15875">
                  <a:solidFill>
                    <a:srgbClr val="0000FF"/>
                  </a:solidFill>
                  <a:round/>
                  <a:headEnd/>
                  <a:tailEnd/>
                </a:ln>
              </p:spPr>
              <p:txBody>
                <a:bodyPr/>
                <a:lstStyle/>
                <a:p>
                  <a:endParaRPr lang="en-US"/>
                </a:p>
              </p:txBody>
            </p:sp>
            <p:sp>
              <p:nvSpPr>
                <p:cNvPr id="67" name="Freeform 73"/>
                <p:cNvSpPr>
                  <a:spLocks/>
                </p:cNvSpPr>
                <p:nvPr/>
              </p:nvSpPr>
              <p:spPr bwMode="auto">
                <a:xfrm>
                  <a:off x="5457825" y="2940050"/>
                  <a:ext cx="61912" cy="138112"/>
                </a:xfrm>
                <a:custGeom>
                  <a:avLst/>
                  <a:gdLst>
                    <a:gd name="T0" fmla="*/ 0 w 39"/>
                    <a:gd name="T1" fmla="*/ 0 h 87"/>
                    <a:gd name="T2" fmla="*/ 19 w 39"/>
                    <a:gd name="T3" fmla="*/ 44 h 87"/>
                    <a:gd name="T4" fmla="*/ 39 w 39"/>
                    <a:gd name="T5" fmla="*/ 87 h 87"/>
                    <a:gd name="T6" fmla="*/ 0 60000 65536"/>
                    <a:gd name="T7" fmla="*/ 0 60000 65536"/>
                    <a:gd name="T8" fmla="*/ 0 60000 65536"/>
                    <a:gd name="T9" fmla="*/ 0 w 39"/>
                    <a:gd name="T10" fmla="*/ 0 h 87"/>
                    <a:gd name="T11" fmla="*/ 39 w 39"/>
                    <a:gd name="T12" fmla="*/ 87 h 87"/>
                  </a:gdLst>
                  <a:ahLst/>
                  <a:cxnLst>
                    <a:cxn ang="T6">
                      <a:pos x="T0" y="T1"/>
                    </a:cxn>
                    <a:cxn ang="T7">
                      <a:pos x="T2" y="T3"/>
                    </a:cxn>
                    <a:cxn ang="T8">
                      <a:pos x="T4" y="T5"/>
                    </a:cxn>
                  </a:cxnLst>
                  <a:rect l="T9" t="T10" r="T11" b="T12"/>
                  <a:pathLst>
                    <a:path w="39" h="87">
                      <a:moveTo>
                        <a:pt x="0" y="0"/>
                      </a:moveTo>
                      <a:lnTo>
                        <a:pt x="19" y="44"/>
                      </a:lnTo>
                      <a:lnTo>
                        <a:pt x="39" y="87"/>
                      </a:lnTo>
                    </a:path>
                  </a:pathLst>
                </a:custGeom>
                <a:noFill/>
                <a:ln w="15875">
                  <a:solidFill>
                    <a:srgbClr val="0000FF"/>
                  </a:solidFill>
                  <a:round/>
                  <a:headEnd/>
                  <a:tailEnd/>
                </a:ln>
              </p:spPr>
              <p:txBody>
                <a:bodyPr/>
                <a:lstStyle/>
                <a:p>
                  <a:endParaRPr lang="en-US"/>
                </a:p>
              </p:txBody>
            </p:sp>
            <p:sp>
              <p:nvSpPr>
                <p:cNvPr id="68" name="Line 74"/>
                <p:cNvSpPr>
                  <a:spLocks noChangeShapeType="1"/>
                </p:cNvSpPr>
                <p:nvPr/>
              </p:nvSpPr>
              <p:spPr bwMode="auto">
                <a:xfrm>
                  <a:off x="5519737" y="3078162"/>
                  <a:ext cx="60325" cy="146050"/>
                </a:xfrm>
                <a:prstGeom prst="line">
                  <a:avLst/>
                </a:prstGeom>
                <a:noFill/>
                <a:ln w="15875">
                  <a:solidFill>
                    <a:srgbClr val="0000FF"/>
                  </a:solidFill>
                  <a:round/>
                  <a:headEnd/>
                  <a:tailEnd/>
                </a:ln>
              </p:spPr>
              <p:txBody>
                <a:bodyPr/>
                <a:lstStyle/>
                <a:p>
                  <a:endParaRPr lang="en-GB"/>
                </a:p>
              </p:txBody>
            </p:sp>
            <p:sp>
              <p:nvSpPr>
                <p:cNvPr id="69" name="Freeform 75"/>
                <p:cNvSpPr>
                  <a:spLocks/>
                </p:cNvSpPr>
                <p:nvPr/>
              </p:nvSpPr>
              <p:spPr bwMode="auto">
                <a:xfrm>
                  <a:off x="5580062" y="3224212"/>
                  <a:ext cx="61913" cy="161925"/>
                </a:xfrm>
                <a:custGeom>
                  <a:avLst/>
                  <a:gdLst>
                    <a:gd name="T0" fmla="*/ 0 w 39"/>
                    <a:gd name="T1" fmla="*/ 0 h 102"/>
                    <a:gd name="T2" fmla="*/ 20 w 39"/>
                    <a:gd name="T3" fmla="*/ 49 h 102"/>
                    <a:gd name="T4" fmla="*/ 39 w 39"/>
                    <a:gd name="T5" fmla="*/ 102 h 102"/>
                    <a:gd name="T6" fmla="*/ 0 60000 65536"/>
                    <a:gd name="T7" fmla="*/ 0 60000 65536"/>
                    <a:gd name="T8" fmla="*/ 0 60000 65536"/>
                    <a:gd name="T9" fmla="*/ 0 w 39"/>
                    <a:gd name="T10" fmla="*/ 0 h 102"/>
                    <a:gd name="T11" fmla="*/ 39 w 39"/>
                    <a:gd name="T12" fmla="*/ 102 h 102"/>
                  </a:gdLst>
                  <a:ahLst/>
                  <a:cxnLst>
                    <a:cxn ang="T6">
                      <a:pos x="T0" y="T1"/>
                    </a:cxn>
                    <a:cxn ang="T7">
                      <a:pos x="T2" y="T3"/>
                    </a:cxn>
                    <a:cxn ang="T8">
                      <a:pos x="T4" y="T5"/>
                    </a:cxn>
                  </a:cxnLst>
                  <a:rect l="T9" t="T10" r="T11" b="T12"/>
                  <a:pathLst>
                    <a:path w="39" h="102">
                      <a:moveTo>
                        <a:pt x="0" y="0"/>
                      </a:moveTo>
                      <a:lnTo>
                        <a:pt x="20" y="49"/>
                      </a:lnTo>
                      <a:lnTo>
                        <a:pt x="39" y="102"/>
                      </a:lnTo>
                    </a:path>
                  </a:pathLst>
                </a:custGeom>
                <a:noFill/>
                <a:ln w="15875">
                  <a:solidFill>
                    <a:srgbClr val="0000FF"/>
                  </a:solidFill>
                  <a:round/>
                  <a:headEnd/>
                  <a:tailEnd/>
                </a:ln>
              </p:spPr>
              <p:txBody>
                <a:bodyPr/>
                <a:lstStyle/>
                <a:p>
                  <a:endParaRPr lang="en-US"/>
                </a:p>
              </p:txBody>
            </p:sp>
            <p:sp>
              <p:nvSpPr>
                <p:cNvPr id="70" name="Freeform 76"/>
                <p:cNvSpPr>
                  <a:spLocks/>
                </p:cNvSpPr>
                <p:nvPr/>
              </p:nvSpPr>
              <p:spPr bwMode="auto">
                <a:xfrm>
                  <a:off x="5641975" y="3386137"/>
                  <a:ext cx="69850" cy="168275"/>
                </a:xfrm>
                <a:custGeom>
                  <a:avLst/>
                  <a:gdLst>
                    <a:gd name="T0" fmla="*/ 0 w 44"/>
                    <a:gd name="T1" fmla="*/ 0 h 106"/>
                    <a:gd name="T2" fmla="*/ 20 w 44"/>
                    <a:gd name="T3" fmla="*/ 53 h 106"/>
                    <a:gd name="T4" fmla="*/ 44 w 44"/>
                    <a:gd name="T5" fmla="*/ 106 h 106"/>
                    <a:gd name="T6" fmla="*/ 0 60000 65536"/>
                    <a:gd name="T7" fmla="*/ 0 60000 65536"/>
                    <a:gd name="T8" fmla="*/ 0 60000 65536"/>
                    <a:gd name="T9" fmla="*/ 0 w 44"/>
                    <a:gd name="T10" fmla="*/ 0 h 106"/>
                    <a:gd name="T11" fmla="*/ 44 w 44"/>
                    <a:gd name="T12" fmla="*/ 106 h 106"/>
                  </a:gdLst>
                  <a:ahLst/>
                  <a:cxnLst>
                    <a:cxn ang="T6">
                      <a:pos x="T0" y="T1"/>
                    </a:cxn>
                    <a:cxn ang="T7">
                      <a:pos x="T2" y="T3"/>
                    </a:cxn>
                    <a:cxn ang="T8">
                      <a:pos x="T4" y="T5"/>
                    </a:cxn>
                  </a:cxnLst>
                  <a:rect l="T9" t="T10" r="T11" b="T12"/>
                  <a:pathLst>
                    <a:path w="44" h="106">
                      <a:moveTo>
                        <a:pt x="0" y="0"/>
                      </a:moveTo>
                      <a:lnTo>
                        <a:pt x="20" y="53"/>
                      </a:lnTo>
                      <a:lnTo>
                        <a:pt x="44" y="106"/>
                      </a:lnTo>
                    </a:path>
                  </a:pathLst>
                </a:custGeom>
                <a:noFill/>
                <a:ln w="15875">
                  <a:solidFill>
                    <a:srgbClr val="0000FF"/>
                  </a:solidFill>
                  <a:round/>
                  <a:headEnd/>
                  <a:tailEnd/>
                </a:ln>
              </p:spPr>
              <p:txBody>
                <a:bodyPr/>
                <a:lstStyle/>
                <a:p>
                  <a:endParaRPr lang="en-US"/>
                </a:p>
              </p:txBody>
            </p:sp>
            <p:sp>
              <p:nvSpPr>
                <p:cNvPr id="71" name="Line 77"/>
                <p:cNvSpPr>
                  <a:spLocks noChangeShapeType="1"/>
                </p:cNvSpPr>
                <p:nvPr/>
              </p:nvSpPr>
              <p:spPr bwMode="auto">
                <a:xfrm>
                  <a:off x="5711825" y="3554412"/>
                  <a:ext cx="60325" cy="161925"/>
                </a:xfrm>
                <a:prstGeom prst="line">
                  <a:avLst/>
                </a:prstGeom>
                <a:noFill/>
                <a:ln w="15875">
                  <a:solidFill>
                    <a:srgbClr val="0000FF"/>
                  </a:solidFill>
                  <a:round/>
                  <a:headEnd/>
                  <a:tailEnd/>
                </a:ln>
              </p:spPr>
              <p:txBody>
                <a:bodyPr/>
                <a:lstStyle/>
                <a:p>
                  <a:endParaRPr lang="en-GB"/>
                </a:p>
              </p:txBody>
            </p:sp>
            <p:sp>
              <p:nvSpPr>
                <p:cNvPr id="72" name="Freeform 78"/>
                <p:cNvSpPr>
                  <a:spLocks/>
                </p:cNvSpPr>
                <p:nvPr/>
              </p:nvSpPr>
              <p:spPr bwMode="auto">
                <a:xfrm>
                  <a:off x="5772150" y="3716337"/>
                  <a:ext cx="61912" cy="169863"/>
                </a:xfrm>
                <a:custGeom>
                  <a:avLst/>
                  <a:gdLst>
                    <a:gd name="T0" fmla="*/ 0 w 39"/>
                    <a:gd name="T1" fmla="*/ 0 h 107"/>
                    <a:gd name="T2" fmla="*/ 20 w 39"/>
                    <a:gd name="T3" fmla="*/ 53 h 107"/>
                    <a:gd name="T4" fmla="*/ 39 w 39"/>
                    <a:gd name="T5" fmla="*/ 107 h 107"/>
                    <a:gd name="T6" fmla="*/ 0 60000 65536"/>
                    <a:gd name="T7" fmla="*/ 0 60000 65536"/>
                    <a:gd name="T8" fmla="*/ 0 60000 65536"/>
                    <a:gd name="T9" fmla="*/ 0 w 39"/>
                    <a:gd name="T10" fmla="*/ 0 h 107"/>
                    <a:gd name="T11" fmla="*/ 39 w 39"/>
                    <a:gd name="T12" fmla="*/ 107 h 107"/>
                  </a:gdLst>
                  <a:ahLst/>
                  <a:cxnLst>
                    <a:cxn ang="T6">
                      <a:pos x="T0" y="T1"/>
                    </a:cxn>
                    <a:cxn ang="T7">
                      <a:pos x="T2" y="T3"/>
                    </a:cxn>
                    <a:cxn ang="T8">
                      <a:pos x="T4" y="T5"/>
                    </a:cxn>
                  </a:cxnLst>
                  <a:rect l="T9" t="T10" r="T11" b="T12"/>
                  <a:pathLst>
                    <a:path w="39" h="107">
                      <a:moveTo>
                        <a:pt x="0" y="0"/>
                      </a:moveTo>
                      <a:lnTo>
                        <a:pt x="20" y="53"/>
                      </a:lnTo>
                      <a:lnTo>
                        <a:pt x="39" y="107"/>
                      </a:lnTo>
                    </a:path>
                  </a:pathLst>
                </a:custGeom>
                <a:noFill/>
                <a:ln w="15875">
                  <a:solidFill>
                    <a:srgbClr val="0000FF"/>
                  </a:solidFill>
                  <a:round/>
                  <a:headEnd/>
                  <a:tailEnd/>
                </a:ln>
              </p:spPr>
              <p:txBody>
                <a:bodyPr/>
                <a:lstStyle/>
                <a:p>
                  <a:endParaRPr lang="en-US"/>
                </a:p>
              </p:txBody>
            </p:sp>
            <p:sp>
              <p:nvSpPr>
                <p:cNvPr id="73" name="Line 79"/>
                <p:cNvSpPr>
                  <a:spLocks noChangeShapeType="1"/>
                </p:cNvSpPr>
                <p:nvPr/>
              </p:nvSpPr>
              <p:spPr bwMode="auto">
                <a:xfrm>
                  <a:off x="5834062" y="3886200"/>
                  <a:ext cx="61913" cy="160337"/>
                </a:xfrm>
                <a:prstGeom prst="line">
                  <a:avLst/>
                </a:prstGeom>
                <a:noFill/>
                <a:ln w="15875">
                  <a:solidFill>
                    <a:srgbClr val="0000FF"/>
                  </a:solidFill>
                  <a:round/>
                  <a:headEnd/>
                  <a:tailEnd/>
                </a:ln>
              </p:spPr>
              <p:txBody>
                <a:bodyPr/>
                <a:lstStyle/>
                <a:p>
                  <a:endParaRPr lang="en-GB"/>
                </a:p>
              </p:txBody>
            </p:sp>
            <p:sp>
              <p:nvSpPr>
                <p:cNvPr id="74" name="Line 80"/>
                <p:cNvSpPr>
                  <a:spLocks noChangeShapeType="1"/>
                </p:cNvSpPr>
                <p:nvPr/>
              </p:nvSpPr>
              <p:spPr bwMode="auto">
                <a:xfrm>
                  <a:off x="5895975" y="4046537"/>
                  <a:ext cx="61912" cy="153988"/>
                </a:xfrm>
                <a:prstGeom prst="line">
                  <a:avLst/>
                </a:prstGeom>
                <a:noFill/>
                <a:ln w="15875">
                  <a:solidFill>
                    <a:srgbClr val="0000FF"/>
                  </a:solidFill>
                  <a:round/>
                  <a:headEnd/>
                  <a:tailEnd/>
                </a:ln>
              </p:spPr>
              <p:txBody>
                <a:bodyPr/>
                <a:lstStyle/>
                <a:p>
                  <a:endParaRPr lang="en-GB"/>
                </a:p>
              </p:txBody>
            </p:sp>
            <p:sp>
              <p:nvSpPr>
                <p:cNvPr id="75" name="Freeform 81"/>
                <p:cNvSpPr>
                  <a:spLocks/>
                </p:cNvSpPr>
                <p:nvPr/>
              </p:nvSpPr>
              <p:spPr bwMode="auto">
                <a:xfrm>
                  <a:off x="5957887" y="4200525"/>
                  <a:ext cx="68263" cy="146050"/>
                </a:xfrm>
                <a:custGeom>
                  <a:avLst/>
                  <a:gdLst>
                    <a:gd name="T0" fmla="*/ 0 w 43"/>
                    <a:gd name="T1" fmla="*/ 0 h 92"/>
                    <a:gd name="T2" fmla="*/ 19 w 43"/>
                    <a:gd name="T3" fmla="*/ 49 h 92"/>
                    <a:gd name="T4" fmla="*/ 43 w 43"/>
                    <a:gd name="T5" fmla="*/ 92 h 92"/>
                    <a:gd name="T6" fmla="*/ 0 60000 65536"/>
                    <a:gd name="T7" fmla="*/ 0 60000 65536"/>
                    <a:gd name="T8" fmla="*/ 0 60000 65536"/>
                    <a:gd name="T9" fmla="*/ 0 w 43"/>
                    <a:gd name="T10" fmla="*/ 0 h 92"/>
                    <a:gd name="T11" fmla="*/ 43 w 43"/>
                    <a:gd name="T12" fmla="*/ 92 h 92"/>
                  </a:gdLst>
                  <a:ahLst/>
                  <a:cxnLst>
                    <a:cxn ang="T6">
                      <a:pos x="T0" y="T1"/>
                    </a:cxn>
                    <a:cxn ang="T7">
                      <a:pos x="T2" y="T3"/>
                    </a:cxn>
                    <a:cxn ang="T8">
                      <a:pos x="T4" y="T5"/>
                    </a:cxn>
                  </a:cxnLst>
                  <a:rect l="T9" t="T10" r="T11" b="T12"/>
                  <a:pathLst>
                    <a:path w="43" h="92">
                      <a:moveTo>
                        <a:pt x="0" y="0"/>
                      </a:moveTo>
                      <a:lnTo>
                        <a:pt x="19" y="49"/>
                      </a:lnTo>
                      <a:lnTo>
                        <a:pt x="43" y="92"/>
                      </a:lnTo>
                    </a:path>
                  </a:pathLst>
                </a:custGeom>
                <a:noFill/>
                <a:ln w="15875">
                  <a:solidFill>
                    <a:srgbClr val="0000FF"/>
                  </a:solidFill>
                  <a:round/>
                  <a:headEnd/>
                  <a:tailEnd/>
                </a:ln>
              </p:spPr>
              <p:txBody>
                <a:bodyPr/>
                <a:lstStyle/>
                <a:p>
                  <a:endParaRPr lang="en-US"/>
                </a:p>
              </p:txBody>
            </p:sp>
            <p:sp>
              <p:nvSpPr>
                <p:cNvPr id="76" name="Freeform 82"/>
                <p:cNvSpPr>
                  <a:spLocks/>
                </p:cNvSpPr>
                <p:nvPr/>
              </p:nvSpPr>
              <p:spPr bwMode="auto">
                <a:xfrm>
                  <a:off x="6026150" y="4346575"/>
                  <a:ext cx="61912" cy="138112"/>
                </a:xfrm>
                <a:custGeom>
                  <a:avLst/>
                  <a:gdLst>
                    <a:gd name="T0" fmla="*/ 0 w 39"/>
                    <a:gd name="T1" fmla="*/ 0 h 87"/>
                    <a:gd name="T2" fmla="*/ 20 w 39"/>
                    <a:gd name="T3" fmla="*/ 44 h 87"/>
                    <a:gd name="T4" fmla="*/ 39 w 39"/>
                    <a:gd name="T5" fmla="*/ 87 h 87"/>
                    <a:gd name="T6" fmla="*/ 0 60000 65536"/>
                    <a:gd name="T7" fmla="*/ 0 60000 65536"/>
                    <a:gd name="T8" fmla="*/ 0 60000 65536"/>
                    <a:gd name="T9" fmla="*/ 0 w 39"/>
                    <a:gd name="T10" fmla="*/ 0 h 87"/>
                    <a:gd name="T11" fmla="*/ 39 w 39"/>
                    <a:gd name="T12" fmla="*/ 87 h 87"/>
                  </a:gdLst>
                  <a:ahLst/>
                  <a:cxnLst>
                    <a:cxn ang="T6">
                      <a:pos x="T0" y="T1"/>
                    </a:cxn>
                    <a:cxn ang="T7">
                      <a:pos x="T2" y="T3"/>
                    </a:cxn>
                    <a:cxn ang="T8">
                      <a:pos x="T4" y="T5"/>
                    </a:cxn>
                  </a:cxnLst>
                  <a:rect l="T9" t="T10" r="T11" b="T12"/>
                  <a:pathLst>
                    <a:path w="39" h="87">
                      <a:moveTo>
                        <a:pt x="0" y="0"/>
                      </a:moveTo>
                      <a:lnTo>
                        <a:pt x="20" y="44"/>
                      </a:lnTo>
                      <a:lnTo>
                        <a:pt x="39" y="87"/>
                      </a:lnTo>
                    </a:path>
                  </a:pathLst>
                </a:custGeom>
                <a:noFill/>
                <a:ln w="15875">
                  <a:solidFill>
                    <a:srgbClr val="0000FF"/>
                  </a:solidFill>
                  <a:round/>
                  <a:headEnd/>
                  <a:tailEnd/>
                </a:ln>
              </p:spPr>
              <p:txBody>
                <a:bodyPr/>
                <a:lstStyle/>
                <a:p>
                  <a:endParaRPr lang="en-US"/>
                </a:p>
              </p:txBody>
            </p:sp>
            <p:sp>
              <p:nvSpPr>
                <p:cNvPr id="77" name="Line 83"/>
                <p:cNvSpPr>
                  <a:spLocks noChangeShapeType="1"/>
                </p:cNvSpPr>
                <p:nvPr/>
              </p:nvSpPr>
              <p:spPr bwMode="auto">
                <a:xfrm>
                  <a:off x="6088062" y="4484687"/>
                  <a:ext cx="61913" cy="123825"/>
                </a:xfrm>
                <a:prstGeom prst="line">
                  <a:avLst/>
                </a:prstGeom>
                <a:noFill/>
                <a:ln w="15875">
                  <a:solidFill>
                    <a:srgbClr val="0000FF"/>
                  </a:solidFill>
                  <a:round/>
                  <a:headEnd/>
                  <a:tailEnd/>
                </a:ln>
              </p:spPr>
              <p:txBody>
                <a:bodyPr/>
                <a:lstStyle/>
                <a:p>
                  <a:endParaRPr lang="en-GB"/>
                </a:p>
              </p:txBody>
            </p:sp>
            <p:sp>
              <p:nvSpPr>
                <p:cNvPr id="78" name="Freeform 84"/>
                <p:cNvSpPr>
                  <a:spLocks/>
                </p:cNvSpPr>
                <p:nvPr/>
              </p:nvSpPr>
              <p:spPr bwMode="auto">
                <a:xfrm>
                  <a:off x="6149975" y="4608512"/>
                  <a:ext cx="61912" cy="114300"/>
                </a:xfrm>
                <a:custGeom>
                  <a:avLst/>
                  <a:gdLst>
                    <a:gd name="T0" fmla="*/ 0 w 39"/>
                    <a:gd name="T1" fmla="*/ 0 h 72"/>
                    <a:gd name="T2" fmla="*/ 19 w 39"/>
                    <a:gd name="T3" fmla="*/ 39 h 72"/>
                    <a:gd name="T4" fmla="*/ 39 w 39"/>
                    <a:gd name="T5" fmla="*/ 72 h 72"/>
                    <a:gd name="T6" fmla="*/ 0 60000 65536"/>
                    <a:gd name="T7" fmla="*/ 0 60000 65536"/>
                    <a:gd name="T8" fmla="*/ 0 60000 65536"/>
                    <a:gd name="T9" fmla="*/ 0 w 39"/>
                    <a:gd name="T10" fmla="*/ 0 h 72"/>
                    <a:gd name="T11" fmla="*/ 39 w 39"/>
                    <a:gd name="T12" fmla="*/ 72 h 72"/>
                  </a:gdLst>
                  <a:ahLst/>
                  <a:cxnLst>
                    <a:cxn ang="T6">
                      <a:pos x="T0" y="T1"/>
                    </a:cxn>
                    <a:cxn ang="T7">
                      <a:pos x="T2" y="T3"/>
                    </a:cxn>
                    <a:cxn ang="T8">
                      <a:pos x="T4" y="T5"/>
                    </a:cxn>
                  </a:cxnLst>
                  <a:rect l="T9" t="T10" r="T11" b="T12"/>
                  <a:pathLst>
                    <a:path w="39" h="72">
                      <a:moveTo>
                        <a:pt x="0" y="0"/>
                      </a:moveTo>
                      <a:lnTo>
                        <a:pt x="19" y="39"/>
                      </a:lnTo>
                      <a:lnTo>
                        <a:pt x="39" y="72"/>
                      </a:lnTo>
                    </a:path>
                  </a:pathLst>
                </a:custGeom>
                <a:noFill/>
                <a:ln w="15875">
                  <a:solidFill>
                    <a:srgbClr val="0000FF"/>
                  </a:solidFill>
                  <a:round/>
                  <a:headEnd/>
                  <a:tailEnd/>
                </a:ln>
              </p:spPr>
              <p:txBody>
                <a:bodyPr/>
                <a:lstStyle/>
                <a:p>
                  <a:endParaRPr lang="en-US"/>
                </a:p>
              </p:txBody>
            </p:sp>
            <p:sp>
              <p:nvSpPr>
                <p:cNvPr id="79" name="Line 85"/>
                <p:cNvSpPr>
                  <a:spLocks noChangeShapeType="1"/>
                </p:cNvSpPr>
                <p:nvPr/>
              </p:nvSpPr>
              <p:spPr bwMode="auto">
                <a:xfrm>
                  <a:off x="6211887" y="4722812"/>
                  <a:ext cx="60325" cy="100013"/>
                </a:xfrm>
                <a:prstGeom prst="line">
                  <a:avLst/>
                </a:prstGeom>
                <a:noFill/>
                <a:ln w="15875">
                  <a:solidFill>
                    <a:srgbClr val="0000FF"/>
                  </a:solidFill>
                  <a:round/>
                  <a:headEnd/>
                  <a:tailEnd/>
                </a:ln>
              </p:spPr>
              <p:txBody>
                <a:bodyPr/>
                <a:lstStyle/>
                <a:p>
                  <a:endParaRPr lang="en-GB"/>
                </a:p>
              </p:txBody>
            </p:sp>
            <p:sp>
              <p:nvSpPr>
                <p:cNvPr id="80" name="Line 86"/>
                <p:cNvSpPr>
                  <a:spLocks noChangeShapeType="1"/>
                </p:cNvSpPr>
                <p:nvPr/>
              </p:nvSpPr>
              <p:spPr bwMode="auto">
                <a:xfrm>
                  <a:off x="6272212" y="4822825"/>
                  <a:ext cx="61913" cy="85725"/>
                </a:xfrm>
                <a:prstGeom prst="line">
                  <a:avLst/>
                </a:prstGeom>
                <a:noFill/>
                <a:ln w="15875">
                  <a:solidFill>
                    <a:srgbClr val="0000FF"/>
                  </a:solidFill>
                  <a:round/>
                  <a:headEnd/>
                  <a:tailEnd/>
                </a:ln>
              </p:spPr>
              <p:txBody>
                <a:bodyPr/>
                <a:lstStyle/>
                <a:p>
                  <a:endParaRPr lang="en-GB"/>
                </a:p>
              </p:txBody>
            </p:sp>
            <p:sp>
              <p:nvSpPr>
                <p:cNvPr id="81" name="Freeform 87"/>
                <p:cNvSpPr>
                  <a:spLocks/>
                </p:cNvSpPr>
                <p:nvPr/>
              </p:nvSpPr>
              <p:spPr bwMode="auto">
                <a:xfrm>
                  <a:off x="6334125" y="4908550"/>
                  <a:ext cx="69850" cy="76200"/>
                </a:xfrm>
                <a:custGeom>
                  <a:avLst/>
                  <a:gdLst>
                    <a:gd name="T0" fmla="*/ 0 w 44"/>
                    <a:gd name="T1" fmla="*/ 0 h 48"/>
                    <a:gd name="T2" fmla="*/ 19 w 44"/>
                    <a:gd name="T3" fmla="*/ 24 h 48"/>
                    <a:gd name="T4" fmla="*/ 44 w 44"/>
                    <a:gd name="T5" fmla="*/ 48 h 48"/>
                    <a:gd name="T6" fmla="*/ 0 60000 65536"/>
                    <a:gd name="T7" fmla="*/ 0 60000 65536"/>
                    <a:gd name="T8" fmla="*/ 0 60000 65536"/>
                    <a:gd name="T9" fmla="*/ 0 w 44"/>
                    <a:gd name="T10" fmla="*/ 0 h 48"/>
                    <a:gd name="T11" fmla="*/ 44 w 44"/>
                    <a:gd name="T12" fmla="*/ 48 h 48"/>
                  </a:gdLst>
                  <a:ahLst/>
                  <a:cxnLst>
                    <a:cxn ang="T6">
                      <a:pos x="T0" y="T1"/>
                    </a:cxn>
                    <a:cxn ang="T7">
                      <a:pos x="T2" y="T3"/>
                    </a:cxn>
                    <a:cxn ang="T8">
                      <a:pos x="T4" y="T5"/>
                    </a:cxn>
                  </a:cxnLst>
                  <a:rect l="T9" t="T10" r="T11" b="T12"/>
                  <a:pathLst>
                    <a:path w="44" h="48">
                      <a:moveTo>
                        <a:pt x="0" y="0"/>
                      </a:moveTo>
                      <a:lnTo>
                        <a:pt x="19" y="24"/>
                      </a:lnTo>
                      <a:lnTo>
                        <a:pt x="44" y="48"/>
                      </a:lnTo>
                    </a:path>
                  </a:pathLst>
                </a:custGeom>
                <a:noFill/>
                <a:ln w="15875">
                  <a:solidFill>
                    <a:srgbClr val="0000FF"/>
                  </a:solidFill>
                  <a:round/>
                  <a:headEnd/>
                  <a:tailEnd/>
                </a:ln>
              </p:spPr>
              <p:txBody>
                <a:bodyPr/>
                <a:lstStyle/>
                <a:p>
                  <a:endParaRPr lang="en-US"/>
                </a:p>
              </p:txBody>
            </p:sp>
            <p:sp>
              <p:nvSpPr>
                <p:cNvPr id="82" name="Freeform 88"/>
                <p:cNvSpPr>
                  <a:spLocks/>
                </p:cNvSpPr>
                <p:nvPr/>
              </p:nvSpPr>
              <p:spPr bwMode="auto">
                <a:xfrm>
                  <a:off x="6403975" y="4984750"/>
                  <a:ext cx="60325" cy="69850"/>
                </a:xfrm>
                <a:custGeom>
                  <a:avLst/>
                  <a:gdLst>
                    <a:gd name="T0" fmla="*/ 0 w 38"/>
                    <a:gd name="T1" fmla="*/ 0 h 44"/>
                    <a:gd name="T2" fmla="*/ 19 w 38"/>
                    <a:gd name="T3" fmla="*/ 24 h 44"/>
                    <a:gd name="T4" fmla="*/ 38 w 38"/>
                    <a:gd name="T5" fmla="*/ 44 h 44"/>
                    <a:gd name="T6" fmla="*/ 0 60000 65536"/>
                    <a:gd name="T7" fmla="*/ 0 60000 65536"/>
                    <a:gd name="T8" fmla="*/ 0 60000 65536"/>
                    <a:gd name="T9" fmla="*/ 0 w 38"/>
                    <a:gd name="T10" fmla="*/ 0 h 44"/>
                    <a:gd name="T11" fmla="*/ 38 w 38"/>
                    <a:gd name="T12" fmla="*/ 44 h 44"/>
                  </a:gdLst>
                  <a:ahLst/>
                  <a:cxnLst>
                    <a:cxn ang="T6">
                      <a:pos x="T0" y="T1"/>
                    </a:cxn>
                    <a:cxn ang="T7">
                      <a:pos x="T2" y="T3"/>
                    </a:cxn>
                    <a:cxn ang="T8">
                      <a:pos x="T4" y="T5"/>
                    </a:cxn>
                  </a:cxnLst>
                  <a:rect l="T9" t="T10" r="T11" b="T12"/>
                  <a:pathLst>
                    <a:path w="38" h="44">
                      <a:moveTo>
                        <a:pt x="0" y="0"/>
                      </a:moveTo>
                      <a:lnTo>
                        <a:pt x="19" y="24"/>
                      </a:lnTo>
                      <a:lnTo>
                        <a:pt x="38" y="44"/>
                      </a:lnTo>
                    </a:path>
                  </a:pathLst>
                </a:custGeom>
                <a:noFill/>
                <a:ln w="15875">
                  <a:solidFill>
                    <a:srgbClr val="0000FF"/>
                  </a:solidFill>
                  <a:round/>
                  <a:headEnd/>
                  <a:tailEnd/>
                </a:ln>
              </p:spPr>
              <p:txBody>
                <a:bodyPr/>
                <a:lstStyle/>
                <a:p>
                  <a:endParaRPr lang="en-US"/>
                </a:p>
              </p:txBody>
            </p:sp>
            <p:sp>
              <p:nvSpPr>
                <p:cNvPr id="83" name="Line 89"/>
                <p:cNvSpPr>
                  <a:spLocks noChangeShapeType="1"/>
                </p:cNvSpPr>
                <p:nvPr/>
              </p:nvSpPr>
              <p:spPr bwMode="auto">
                <a:xfrm>
                  <a:off x="6464300" y="5054600"/>
                  <a:ext cx="61912" cy="52387"/>
                </a:xfrm>
                <a:prstGeom prst="line">
                  <a:avLst/>
                </a:prstGeom>
                <a:noFill/>
                <a:ln w="15875">
                  <a:solidFill>
                    <a:srgbClr val="0000FF"/>
                  </a:solidFill>
                  <a:round/>
                  <a:headEnd/>
                  <a:tailEnd/>
                </a:ln>
              </p:spPr>
              <p:txBody>
                <a:bodyPr/>
                <a:lstStyle/>
                <a:p>
                  <a:endParaRPr lang="en-GB"/>
                </a:p>
              </p:txBody>
            </p:sp>
            <p:sp>
              <p:nvSpPr>
                <p:cNvPr id="84" name="Line 90"/>
                <p:cNvSpPr>
                  <a:spLocks noChangeShapeType="1"/>
                </p:cNvSpPr>
                <p:nvPr/>
              </p:nvSpPr>
              <p:spPr bwMode="auto">
                <a:xfrm>
                  <a:off x="6526212" y="5106987"/>
                  <a:ext cx="61913" cy="47625"/>
                </a:xfrm>
                <a:prstGeom prst="line">
                  <a:avLst/>
                </a:prstGeom>
                <a:noFill/>
                <a:ln w="15875">
                  <a:solidFill>
                    <a:srgbClr val="0000FF"/>
                  </a:solidFill>
                  <a:round/>
                  <a:headEnd/>
                  <a:tailEnd/>
                </a:ln>
              </p:spPr>
              <p:txBody>
                <a:bodyPr/>
                <a:lstStyle/>
                <a:p>
                  <a:endParaRPr lang="en-GB"/>
                </a:p>
              </p:txBody>
            </p:sp>
            <p:sp>
              <p:nvSpPr>
                <p:cNvPr id="85" name="Line 91"/>
                <p:cNvSpPr>
                  <a:spLocks noChangeShapeType="1"/>
                </p:cNvSpPr>
                <p:nvPr/>
              </p:nvSpPr>
              <p:spPr bwMode="auto">
                <a:xfrm>
                  <a:off x="6588125" y="5154612"/>
                  <a:ext cx="61912" cy="38100"/>
                </a:xfrm>
                <a:prstGeom prst="line">
                  <a:avLst/>
                </a:prstGeom>
                <a:noFill/>
                <a:ln w="15875">
                  <a:solidFill>
                    <a:srgbClr val="0000FF"/>
                  </a:solidFill>
                  <a:round/>
                  <a:headEnd/>
                  <a:tailEnd/>
                </a:ln>
              </p:spPr>
              <p:txBody>
                <a:bodyPr/>
                <a:lstStyle/>
                <a:p>
                  <a:endParaRPr lang="en-GB"/>
                </a:p>
              </p:txBody>
            </p:sp>
            <p:sp>
              <p:nvSpPr>
                <p:cNvPr id="86" name="Freeform 92"/>
                <p:cNvSpPr>
                  <a:spLocks/>
                </p:cNvSpPr>
                <p:nvPr/>
              </p:nvSpPr>
              <p:spPr bwMode="auto">
                <a:xfrm>
                  <a:off x="6650037" y="5192712"/>
                  <a:ext cx="68263" cy="30163"/>
                </a:xfrm>
                <a:custGeom>
                  <a:avLst/>
                  <a:gdLst>
                    <a:gd name="T0" fmla="*/ 0 w 43"/>
                    <a:gd name="T1" fmla="*/ 0 h 19"/>
                    <a:gd name="T2" fmla="*/ 19 w 43"/>
                    <a:gd name="T3" fmla="*/ 9 h 19"/>
                    <a:gd name="T4" fmla="*/ 43 w 43"/>
                    <a:gd name="T5" fmla="*/ 19 h 19"/>
                    <a:gd name="T6" fmla="*/ 0 60000 65536"/>
                    <a:gd name="T7" fmla="*/ 0 60000 65536"/>
                    <a:gd name="T8" fmla="*/ 0 60000 65536"/>
                    <a:gd name="T9" fmla="*/ 0 w 43"/>
                    <a:gd name="T10" fmla="*/ 0 h 19"/>
                    <a:gd name="T11" fmla="*/ 43 w 43"/>
                    <a:gd name="T12" fmla="*/ 19 h 19"/>
                  </a:gdLst>
                  <a:ahLst/>
                  <a:cxnLst>
                    <a:cxn ang="T6">
                      <a:pos x="T0" y="T1"/>
                    </a:cxn>
                    <a:cxn ang="T7">
                      <a:pos x="T2" y="T3"/>
                    </a:cxn>
                    <a:cxn ang="T8">
                      <a:pos x="T4" y="T5"/>
                    </a:cxn>
                  </a:cxnLst>
                  <a:rect l="T9" t="T10" r="T11" b="T12"/>
                  <a:pathLst>
                    <a:path w="43" h="19">
                      <a:moveTo>
                        <a:pt x="0" y="0"/>
                      </a:moveTo>
                      <a:lnTo>
                        <a:pt x="19" y="9"/>
                      </a:lnTo>
                      <a:lnTo>
                        <a:pt x="43" y="19"/>
                      </a:lnTo>
                    </a:path>
                  </a:pathLst>
                </a:custGeom>
                <a:noFill/>
                <a:ln w="15875">
                  <a:solidFill>
                    <a:srgbClr val="0000FF"/>
                  </a:solidFill>
                  <a:round/>
                  <a:headEnd/>
                  <a:tailEnd/>
                </a:ln>
              </p:spPr>
              <p:txBody>
                <a:bodyPr/>
                <a:lstStyle/>
                <a:p>
                  <a:endParaRPr lang="en-US"/>
                </a:p>
              </p:txBody>
            </p:sp>
            <p:sp>
              <p:nvSpPr>
                <p:cNvPr id="87" name="Line 93"/>
                <p:cNvSpPr>
                  <a:spLocks noChangeShapeType="1"/>
                </p:cNvSpPr>
                <p:nvPr/>
              </p:nvSpPr>
              <p:spPr bwMode="auto">
                <a:xfrm>
                  <a:off x="6718300" y="5222875"/>
                  <a:ext cx="61912" cy="23812"/>
                </a:xfrm>
                <a:prstGeom prst="line">
                  <a:avLst/>
                </a:prstGeom>
                <a:noFill/>
                <a:ln w="15875">
                  <a:solidFill>
                    <a:srgbClr val="0000FF"/>
                  </a:solidFill>
                  <a:round/>
                  <a:headEnd/>
                  <a:tailEnd/>
                </a:ln>
              </p:spPr>
              <p:txBody>
                <a:bodyPr/>
                <a:lstStyle/>
                <a:p>
                  <a:endParaRPr lang="en-GB"/>
                </a:p>
              </p:txBody>
            </p:sp>
            <p:sp>
              <p:nvSpPr>
                <p:cNvPr id="88" name="Line 94"/>
                <p:cNvSpPr>
                  <a:spLocks noChangeShapeType="1"/>
                </p:cNvSpPr>
                <p:nvPr/>
              </p:nvSpPr>
              <p:spPr bwMode="auto">
                <a:xfrm>
                  <a:off x="6780212" y="5246687"/>
                  <a:ext cx="61913" cy="22225"/>
                </a:xfrm>
                <a:prstGeom prst="line">
                  <a:avLst/>
                </a:prstGeom>
                <a:noFill/>
                <a:ln w="15875">
                  <a:solidFill>
                    <a:srgbClr val="0000FF"/>
                  </a:solidFill>
                  <a:round/>
                  <a:headEnd/>
                  <a:tailEnd/>
                </a:ln>
              </p:spPr>
              <p:txBody>
                <a:bodyPr/>
                <a:lstStyle/>
                <a:p>
                  <a:endParaRPr lang="en-GB"/>
                </a:p>
              </p:txBody>
            </p:sp>
            <p:sp>
              <p:nvSpPr>
                <p:cNvPr id="89" name="Line 95"/>
                <p:cNvSpPr>
                  <a:spLocks noChangeShapeType="1"/>
                </p:cNvSpPr>
                <p:nvPr/>
              </p:nvSpPr>
              <p:spPr bwMode="auto">
                <a:xfrm>
                  <a:off x="6842125" y="5268912"/>
                  <a:ext cx="60325" cy="15875"/>
                </a:xfrm>
                <a:prstGeom prst="line">
                  <a:avLst/>
                </a:prstGeom>
                <a:noFill/>
                <a:ln w="15875">
                  <a:solidFill>
                    <a:srgbClr val="0000FF"/>
                  </a:solidFill>
                  <a:round/>
                  <a:headEnd/>
                  <a:tailEnd/>
                </a:ln>
              </p:spPr>
              <p:txBody>
                <a:bodyPr/>
                <a:lstStyle/>
                <a:p>
                  <a:endParaRPr lang="en-GB"/>
                </a:p>
              </p:txBody>
            </p:sp>
            <p:sp>
              <p:nvSpPr>
                <p:cNvPr id="90" name="Line 96"/>
                <p:cNvSpPr>
                  <a:spLocks noChangeShapeType="1"/>
                </p:cNvSpPr>
                <p:nvPr/>
              </p:nvSpPr>
              <p:spPr bwMode="auto">
                <a:xfrm>
                  <a:off x="6902450" y="5284787"/>
                  <a:ext cx="61912" cy="7938"/>
                </a:xfrm>
                <a:prstGeom prst="line">
                  <a:avLst/>
                </a:prstGeom>
                <a:noFill/>
                <a:ln w="15875">
                  <a:solidFill>
                    <a:srgbClr val="0000FF"/>
                  </a:solidFill>
                  <a:round/>
                  <a:headEnd/>
                  <a:tailEnd/>
                </a:ln>
              </p:spPr>
              <p:txBody>
                <a:bodyPr/>
                <a:lstStyle/>
                <a:p>
                  <a:endParaRPr lang="en-GB"/>
                </a:p>
              </p:txBody>
            </p:sp>
            <p:sp>
              <p:nvSpPr>
                <p:cNvPr id="91" name="Freeform 97"/>
                <p:cNvSpPr>
                  <a:spLocks/>
                </p:cNvSpPr>
                <p:nvPr/>
              </p:nvSpPr>
              <p:spPr bwMode="auto">
                <a:xfrm>
                  <a:off x="6964362" y="5292725"/>
                  <a:ext cx="69850" cy="7937"/>
                </a:xfrm>
                <a:custGeom>
                  <a:avLst/>
                  <a:gdLst>
                    <a:gd name="T0" fmla="*/ 0 w 44"/>
                    <a:gd name="T1" fmla="*/ 0 h 5"/>
                    <a:gd name="T2" fmla="*/ 20 w 44"/>
                    <a:gd name="T3" fmla="*/ 0 h 5"/>
                    <a:gd name="T4" fmla="*/ 44 w 44"/>
                    <a:gd name="T5" fmla="*/ 5 h 5"/>
                    <a:gd name="T6" fmla="*/ 0 60000 65536"/>
                    <a:gd name="T7" fmla="*/ 0 60000 65536"/>
                    <a:gd name="T8" fmla="*/ 0 60000 65536"/>
                    <a:gd name="T9" fmla="*/ 0 w 44"/>
                    <a:gd name="T10" fmla="*/ 0 h 5"/>
                    <a:gd name="T11" fmla="*/ 44 w 44"/>
                    <a:gd name="T12" fmla="*/ 5 h 5"/>
                  </a:gdLst>
                  <a:ahLst/>
                  <a:cxnLst>
                    <a:cxn ang="T6">
                      <a:pos x="T0" y="T1"/>
                    </a:cxn>
                    <a:cxn ang="T7">
                      <a:pos x="T2" y="T3"/>
                    </a:cxn>
                    <a:cxn ang="T8">
                      <a:pos x="T4" y="T5"/>
                    </a:cxn>
                  </a:cxnLst>
                  <a:rect l="T9" t="T10" r="T11" b="T12"/>
                  <a:pathLst>
                    <a:path w="44" h="5">
                      <a:moveTo>
                        <a:pt x="0" y="0"/>
                      </a:moveTo>
                      <a:lnTo>
                        <a:pt x="20" y="0"/>
                      </a:lnTo>
                      <a:lnTo>
                        <a:pt x="44" y="5"/>
                      </a:lnTo>
                    </a:path>
                  </a:pathLst>
                </a:custGeom>
                <a:noFill/>
                <a:ln w="15875">
                  <a:solidFill>
                    <a:srgbClr val="0000FF"/>
                  </a:solidFill>
                  <a:round/>
                  <a:headEnd/>
                  <a:tailEnd/>
                </a:ln>
              </p:spPr>
              <p:txBody>
                <a:bodyPr/>
                <a:lstStyle/>
                <a:p>
                  <a:endParaRPr lang="en-US"/>
                </a:p>
              </p:txBody>
            </p:sp>
            <p:sp>
              <p:nvSpPr>
                <p:cNvPr id="92" name="Line 98"/>
                <p:cNvSpPr>
                  <a:spLocks noChangeShapeType="1"/>
                </p:cNvSpPr>
                <p:nvPr/>
              </p:nvSpPr>
              <p:spPr bwMode="auto">
                <a:xfrm>
                  <a:off x="7034212" y="5300662"/>
                  <a:ext cx="61913" cy="6350"/>
                </a:xfrm>
                <a:prstGeom prst="line">
                  <a:avLst/>
                </a:prstGeom>
                <a:noFill/>
                <a:ln w="15875">
                  <a:solidFill>
                    <a:srgbClr val="0000FF"/>
                  </a:solidFill>
                  <a:round/>
                  <a:headEnd/>
                  <a:tailEnd/>
                </a:ln>
              </p:spPr>
              <p:txBody>
                <a:bodyPr/>
                <a:lstStyle/>
                <a:p>
                  <a:endParaRPr lang="en-GB"/>
                </a:p>
              </p:txBody>
            </p:sp>
          </p:grpSp>
          <p:sp>
            <p:nvSpPr>
              <p:cNvPr id="95" name="TextBox 94"/>
              <p:cNvSpPr txBox="1"/>
              <p:nvPr/>
            </p:nvSpPr>
            <p:spPr>
              <a:xfrm>
                <a:off x="3886200" y="5334000"/>
                <a:ext cx="402674" cy="584775"/>
              </a:xfrm>
              <a:prstGeom prst="rect">
                <a:avLst/>
              </a:prstGeom>
              <a:noFill/>
            </p:spPr>
            <p:txBody>
              <a:bodyPr wrap="none" rtlCol="0">
                <a:spAutoFit/>
              </a:bodyPr>
              <a:lstStyle/>
              <a:p>
                <a:r>
                  <a:rPr lang="el-GR" sz="3200" dirty="0" smtClean="0"/>
                  <a:t>θ</a:t>
                </a:r>
                <a:endParaRPr lang="en-GB" sz="3200" dirty="0"/>
              </a:p>
            </p:txBody>
          </p:sp>
          <p:sp>
            <p:nvSpPr>
              <p:cNvPr id="96" name="TextBox 95"/>
              <p:cNvSpPr txBox="1"/>
              <p:nvPr/>
            </p:nvSpPr>
            <p:spPr>
              <a:xfrm>
                <a:off x="685800" y="3124200"/>
                <a:ext cx="1239442" cy="584775"/>
              </a:xfrm>
              <a:prstGeom prst="rect">
                <a:avLst/>
              </a:prstGeom>
              <a:noFill/>
            </p:spPr>
            <p:txBody>
              <a:bodyPr wrap="none" rtlCol="0">
                <a:spAutoFit/>
              </a:bodyPr>
              <a:lstStyle/>
              <a:p>
                <a:r>
                  <a:rPr lang="en-US" sz="3200" dirty="0" smtClean="0"/>
                  <a:t>P(</a:t>
                </a:r>
                <a:r>
                  <a:rPr lang="el-GR" sz="3200" dirty="0" smtClean="0"/>
                  <a:t>θ</a:t>
                </a:r>
                <a:r>
                  <a:rPr lang="en-US" sz="3200" dirty="0" smtClean="0"/>
                  <a:t>|y)</a:t>
                </a:r>
                <a:endParaRPr lang="en-GB" sz="3200" dirty="0"/>
              </a:p>
            </p:txBody>
          </p:sp>
        </p:grpSp>
      </p:grpSp>
      <p:sp>
        <p:nvSpPr>
          <p:cNvPr id="97" name="TextBox 96"/>
          <p:cNvSpPr txBox="1"/>
          <p:nvPr/>
        </p:nvSpPr>
        <p:spPr>
          <a:xfrm>
            <a:off x="3733800" y="426184"/>
            <a:ext cx="4355739" cy="1785104"/>
          </a:xfrm>
          <a:prstGeom prst="rect">
            <a:avLst/>
          </a:prstGeom>
          <a:noFill/>
        </p:spPr>
        <p:txBody>
          <a:bodyPr wrap="square" rtlCol="0">
            <a:spAutoFit/>
          </a:bodyPr>
          <a:lstStyle/>
          <a:p>
            <a:r>
              <a:rPr lang="en-US" sz="2200" dirty="0" smtClean="0"/>
              <a:t>The posterior distribution specifies P(</a:t>
            </a:r>
            <a:r>
              <a:rPr lang="el-GR" sz="2200" dirty="0" smtClean="0"/>
              <a:t>θ</a:t>
            </a:r>
            <a:r>
              <a:rPr lang="en-US" sz="2200" dirty="0" smtClean="0"/>
              <a:t>|y) as a function of </a:t>
            </a:r>
            <a:r>
              <a:rPr lang="el-GR" sz="2200" dirty="0" smtClean="0"/>
              <a:t>θ</a:t>
            </a:r>
            <a:r>
              <a:rPr lang="en-US" sz="2200" dirty="0" smtClean="0"/>
              <a:t>. It returns a </a:t>
            </a:r>
            <a:r>
              <a:rPr lang="en-US" sz="2200" i="1" u="sng" dirty="0" smtClean="0"/>
              <a:t>probability </a:t>
            </a:r>
            <a:r>
              <a:rPr lang="en-US" sz="2200" dirty="0" smtClean="0"/>
              <a:t>of the parameter value in</a:t>
            </a:r>
          </a:p>
          <a:p>
            <a:r>
              <a:rPr lang="en-US" sz="2200" dirty="0"/>
              <a:t>l</a:t>
            </a:r>
            <a:r>
              <a:rPr lang="en-US" sz="2200" dirty="0" smtClean="0"/>
              <a:t>ight of the data.</a:t>
            </a:r>
          </a:p>
          <a:p>
            <a:endParaRPr lang="en-GB" sz="2200" dirty="0"/>
          </a:p>
        </p:txBody>
      </p:sp>
      <p:pic>
        <p:nvPicPr>
          <p:cNvPr id="98" name="Picture 2" descr="http://upload.wikimedia.org/wikipedia/commons/thumb/1/19/Sangreal.jpg/220px-Sangreal.jpg"/>
          <p:cNvPicPr>
            <a:picLocks noChangeAspect="1" noChangeArrowheads="1"/>
          </p:cNvPicPr>
          <p:nvPr/>
        </p:nvPicPr>
        <p:blipFill>
          <a:blip r:embed="rId2" cstate="print"/>
          <a:srcRect/>
          <a:stretch>
            <a:fillRect/>
          </a:stretch>
        </p:blipFill>
        <p:spPr bwMode="auto">
          <a:xfrm>
            <a:off x="6553200" y="1676400"/>
            <a:ext cx="2095500" cy="30289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1143000"/>
          </a:xfrm>
        </p:spPr>
        <p:txBody>
          <a:bodyPr/>
          <a:lstStyle/>
          <a:p>
            <a:r>
              <a:rPr lang="en-US" b="0" dirty="0" err="1" smtClean="0"/>
              <a:t>Bayes</a:t>
            </a:r>
            <a:r>
              <a:rPr lang="en-US" b="0" dirty="0" smtClean="0"/>
              <a:t> Law</a:t>
            </a:r>
            <a:endParaRPr lang="en-GB" b="0" dirty="0"/>
          </a:p>
        </p:txBody>
      </p:sp>
      <p:graphicFrame>
        <p:nvGraphicFramePr>
          <p:cNvPr id="29697" name="Object 1"/>
          <p:cNvGraphicFramePr>
            <a:graphicFrameLocks noChangeAspect="1"/>
          </p:cNvGraphicFramePr>
          <p:nvPr/>
        </p:nvGraphicFramePr>
        <p:xfrm>
          <a:off x="1371600" y="2514600"/>
          <a:ext cx="4910290" cy="1412875"/>
        </p:xfrm>
        <a:graphic>
          <a:graphicData uri="http://schemas.openxmlformats.org/presentationml/2006/ole">
            <mc:AlternateContent xmlns:mc="http://schemas.openxmlformats.org/markup-compatibility/2006">
              <mc:Choice xmlns:v="urn:schemas-microsoft-com:vml" Requires="v">
                <p:oleObj spid="_x0000_s50187" name="Equation" r:id="rId3" imgW="1676160" imgH="482400" progId="Equation.3">
                  <p:embed/>
                </p:oleObj>
              </mc:Choice>
              <mc:Fallback>
                <p:oleObj name="Equation" r:id="rId3" imgW="1676160" imgH="482400" progId="Equation.3">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371600" y="2514600"/>
                        <a:ext cx="4910290" cy="14128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6" name="TextBox 5"/>
          <p:cNvSpPr txBox="1"/>
          <p:nvPr/>
        </p:nvSpPr>
        <p:spPr>
          <a:xfrm>
            <a:off x="4800600" y="4343400"/>
            <a:ext cx="3234925" cy="1200329"/>
          </a:xfrm>
          <a:prstGeom prst="rect">
            <a:avLst/>
          </a:prstGeom>
          <a:noFill/>
        </p:spPr>
        <p:txBody>
          <a:bodyPr wrap="none" rtlCol="0">
            <a:spAutoFit/>
          </a:bodyPr>
          <a:lstStyle/>
          <a:p>
            <a:r>
              <a:rPr lang="en-US" dirty="0" smtClean="0"/>
              <a:t>The probability of the data, aka,</a:t>
            </a:r>
          </a:p>
          <a:p>
            <a:r>
              <a:rPr lang="en-US" dirty="0"/>
              <a:t>t</a:t>
            </a:r>
            <a:r>
              <a:rPr lang="en-US" dirty="0" smtClean="0"/>
              <a:t>he </a:t>
            </a:r>
            <a:r>
              <a:rPr lang="en-US" b="1" dirty="0" smtClean="0">
                <a:solidFill>
                  <a:srgbClr val="0000FF"/>
                </a:solidFill>
              </a:rPr>
              <a:t>marginal distribution</a:t>
            </a:r>
            <a:r>
              <a:rPr lang="en-US" dirty="0" smtClean="0"/>
              <a:t>. More </a:t>
            </a:r>
          </a:p>
          <a:p>
            <a:r>
              <a:rPr lang="en-US" dirty="0"/>
              <a:t>o</a:t>
            </a:r>
            <a:r>
              <a:rPr lang="en-US" dirty="0" smtClean="0"/>
              <a:t>n this </a:t>
            </a:r>
            <a:r>
              <a:rPr lang="en-US" dirty="0" smtClean="0"/>
              <a:t>coming </a:t>
            </a:r>
            <a:r>
              <a:rPr lang="en-US" dirty="0" smtClean="0"/>
              <a:t>up.</a:t>
            </a:r>
          </a:p>
          <a:p>
            <a:endParaRPr lang="en-GB" dirty="0"/>
          </a:p>
        </p:txBody>
      </p:sp>
      <p:sp>
        <p:nvSpPr>
          <p:cNvPr id="7" name="TextBox 6"/>
          <p:cNvSpPr txBox="1"/>
          <p:nvPr/>
        </p:nvSpPr>
        <p:spPr>
          <a:xfrm>
            <a:off x="6586993" y="762000"/>
            <a:ext cx="2480807" cy="1754326"/>
          </a:xfrm>
          <a:prstGeom prst="rect">
            <a:avLst/>
          </a:prstGeom>
          <a:noFill/>
        </p:spPr>
        <p:txBody>
          <a:bodyPr wrap="none" rtlCol="0">
            <a:spAutoFit/>
          </a:bodyPr>
          <a:lstStyle/>
          <a:p>
            <a:r>
              <a:rPr lang="en-US" dirty="0" smtClean="0"/>
              <a:t>The probability that the </a:t>
            </a:r>
          </a:p>
          <a:p>
            <a:r>
              <a:rPr lang="en-US" dirty="0"/>
              <a:t>p</a:t>
            </a:r>
            <a:r>
              <a:rPr lang="en-US" dirty="0" smtClean="0"/>
              <a:t>arameter takes on a </a:t>
            </a:r>
          </a:p>
          <a:p>
            <a:r>
              <a:rPr lang="en-US" dirty="0"/>
              <a:t>p</a:t>
            </a:r>
            <a:r>
              <a:rPr lang="en-US" dirty="0" smtClean="0"/>
              <a:t>articular value in light </a:t>
            </a:r>
          </a:p>
          <a:p>
            <a:r>
              <a:rPr lang="en-US" dirty="0" smtClean="0"/>
              <a:t>of prior data on </a:t>
            </a:r>
            <a:r>
              <a:rPr lang="el-GR" dirty="0" smtClean="0"/>
              <a:t>θ</a:t>
            </a:r>
            <a:r>
              <a:rPr lang="en-US" dirty="0" smtClean="0"/>
              <a:t>, </a:t>
            </a:r>
          </a:p>
          <a:p>
            <a:r>
              <a:rPr lang="en-US" dirty="0" smtClean="0"/>
              <a:t>=</a:t>
            </a:r>
            <a:r>
              <a:rPr lang="en-US" b="1" dirty="0" smtClean="0">
                <a:solidFill>
                  <a:srgbClr val="0000FF"/>
                </a:solidFill>
              </a:rPr>
              <a:t>the prior distribution</a:t>
            </a:r>
            <a:r>
              <a:rPr lang="en-US" dirty="0" smtClean="0">
                <a:solidFill>
                  <a:srgbClr val="0000FF"/>
                </a:solidFill>
              </a:rPr>
              <a:t>.</a:t>
            </a:r>
          </a:p>
          <a:p>
            <a:endParaRPr lang="en-GB" dirty="0"/>
          </a:p>
        </p:txBody>
      </p:sp>
      <p:sp>
        <p:nvSpPr>
          <p:cNvPr id="8" name="TextBox 7"/>
          <p:cNvSpPr txBox="1"/>
          <p:nvPr/>
        </p:nvSpPr>
        <p:spPr>
          <a:xfrm>
            <a:off x="1371600" y="1447800"/>
            <a:ext cx="2503570" cy="923330"/>
          </a:xfrm>
          <a:prstGeom prst="rect">
            <a:avLst/>
          </a:prstGeom>
          <a:noFill/>
        </p:spPr>
        <p:txBody>
          <a:bodyPr wrap="none" rtlCol="0">
            <a:spAutoFit/>
          </a:bodyPr>
          <a:lstStyle/>
          <a:p>
            <a:r>
              <a:rPr lang="en-US" dirty="0" smtClean="0"/>
              <a:t>What is this? Haven’t we</a:t>
            </a:r>
          </a:p>
          <a:p>
            <a:r>
              <a:rPr lang="en-US" dirty="0"/>
              <a:t>s</a:t>
            </a:r>
            <a:r>
              <a:rPr lang="en-US" dirty="0" smtClean="0"/>
              <a:t>een this before?</a:t>
            </a:r>
          </a:p>
          <a:p>
            <a:endParaRPr lang="en-GB" dirty="0"/>
          </a:p>
        </p:txBody>
      </p:sp>
      <p:sp>
        <p:nvSpPr>
          <p:cNvPr id="9" name="TextBox 8"/>
          <p:cNvSpPr txBox="1"/>
          <p:nvPr/>
        </p:nvSpPr>
        <p:spPr>
          <a:xfrm>
            <a:off x="381000" y="4419600"/>
            <a:ext cx="3395097" cy="1200329"/>
          </a:xfrm>
          <a:prstGeom prst="rect">
            <a:avLst/>
          </a:prstGeom>
          <a:noFill/>
        </p:spPr>
        <p:txBody>
          <a:bodyPr wrap="none" rtlCol="0">
            <a:spAutoFit/>
          </a:bodyPr>
          <a:lstStyle/>
          <a:p>
            <a:r>
              <a:rPr lang="en-US" dirty="0" smtClean="0"/>
              <a:t>What we seek: the probability</a:t>
            </a:r>
          </a:p>
          <a:p>
            <a:r>
              <a:rPr lang="en-US" dirty="0"/>
              <a:t>t</a:t>
            </a:r>
            <a:r>
              <a:rPr lang="en-US" dirty="0" smtClean="0"/>
              <a:t>hat a parameter takes on a</a:t>
            </a:r>
          </a:p>
          <a:p>
            <a:r>
              <a:rPr lang="en-US" dirty="0"/>
              <a:t>p</a:t>
            </a:r>
            <a:r>
              <a:rPr lang="en-US" dirty="0" smtClean="0"/>
              <a:t>articular value in light of the new</a:t>
            </a:r>
          </a:p>
          <a:p>
            <a:r>
              <a:rPr lang="en-US" dirty="0"/>
              <a:t>d</a:t>
            </a:r>
            <a:r>
              <a:rPr lang="en-US" dirty="0" smtClean="0"/>
              <a:t>ata== the </a:t>
            </a:r>
            <a:r>
              <a:rPr lang="en-US" b="1" dirty="0" smtClean="0">
                <a:solidFill>
                  <a:srgbClr val="0000FF"/>
                </a:solidFill>
              </a:rPr>
              <a:t>posterior distribution</a:t>
            </a:r>
            <a:endParaRPr lang="en-GB" b="1" dirty="0">
              <a:solidFill>
                <a:srgbClr val="0000FF"/>
              </a:solidFill>
            </a:endParaRPr>
          </a:p>
        </p:txBody>
      </p:sp>
      <p:cxnSp>
        <p:nvCxnSpPr>
          <p:cNvPr id="11" name="Straight Arrow Connector 10"/>
          <p:cNvCxnSpPr/>
          <p:nvPr/>
        </p:nvCxnSpPr>
        <p:spPr>
          <a:xfrm>
            <a:off x="3352800" y="1828800"/>
            <a:ext cx="914400" cy="685800"/>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6" name="Straight Arrow Connector 15"/>
          <p:cNvCxnSpPr/>
          <p:nvPr/>
        </p:nvCxnSpPr>
        <p:spPr>
          <a:xfrm flipH="1">
            <a:off x="6248400" y="2286000"/>
            <a:ext cx="990600" cy="609600"/>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9" name="Straight Arrow Connector 18"/>
          <p:cNvCxnSpPr/>
          <p:nvPr/>
        </p:nvCxnSpPr>
        <p:spPr>
          <a:xfrm flipH="1" flipV="1">
            <a:off x="5486400" y="3657600"/>
            <a:ext cx="533400" cy="685800"/>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21" name="Straight Arrow Connector 20"/>
          <p:cNvCxnSpPr/>
          <p:nvPr/>
        </p:nvCxnSpPr>
        <p:spPr>
          <a:xfrm flipV="1">
            <a:off x="1905000" y="3505200"/>
            <a:ext cx="533400" cy="838200"/>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0" dirty="0" smtClean="0"/>
              <a:t>Components</a:t>
            </a:r>
            <a:endParaRPr lang="en-GB" b="0" dirty="0"/>
          </a:p>
        </p:txBody>
      </p:sp>
      <p:sp>
        <p:nvSpPr>
          <p:cNvPr id="3" name="Content Placeholder 2"/>
          <p:cNvSpPr>
            <a:spLocks noGrp="1"/>
          </p:cNvSpPr>
          <p:nvPr>
            <p:ph idx="1"/>
          </p:nvPr>
        </p:nvSpPr>
        <p:spPr/>
        <p:txBody>
          <a:bodyPr>
            <a:normAutofit/>
          </a:bodyPr>
          <a:lstStyle/>
          <a:p>
            <a:pPr marL="0">
              <a:buFont typeface="Wingdings" pitchFamily="2" charset="2"/>
              <a:buChar char="§"/>
            </a:pPr>
            <a:r>
              <a:rPr lang="en-US" sz="2600" dirty="0" smtClean="0"/>
              <a:t>Understanding P(</a:t>
            </a:r>
            <a:r>
              <a:rPr lang="el-GR" sz="2600" dirty="0" smtClean="0"/>
              <a:t>θ</a:t>
            </a:r>
            <a:r>
              <a:rPr lang="en-US" sz="2600" dirty="0" smtClean="0"/>
              <a:t>) = </a:t>
            </a:r>
            <a:r>
              <a:rPr lang="en-US" sz="2600" dirty="0" smtClean="0">
                <a:solidFill>
                  <a:srgbClr val="FF0000"/>
                </a:solidFill>
              </a:rPr>
              <a:t>the prior</a:t>
            </a:r>
          </a:p>
          <a:p>
            <a:pPr marL="0">
              <a:buFont typeface="Wingdings" pitchFamily="2" charset="2"/>
              <a:buChar char="§"/>
            </a:pPr>
            <a:r>
              <a:rPr lang="en-US" sz="2600" dirty="0" smtClean="0"/>
              <a:t>Understanding P(y|</a:t>
            </a:r>
            <a:r>
              <a:rPr lang="el-GR" sz="2600" dirty="0" smtClean="0"/>
              <a:t>θ</a:t>
            </a:r>
            <a:r>
              <a:rPr lang="en-US" sz="2600" dirty="0" smtClean="0"/>
              <a:t>)P(</a:t>
            </a:r>
            <a:r>
              <a:rPr lang="el-GR" sz="2600" dirty="0" smtClean="0"/>
              <a:t>θ</a:t>
            </a:r>
            <a:r>
              <a:rPr lang="en-US" sz="2600" dirty="0" smtClean="0"/>
              <a:t>) = </a:t>
            </a:r>
            <a:r>
              <a:rPr lang="en-US" sz="2600" dirty="0" smtClean="0">
                <a:solidFill>
                  <a:srgbClr val="FF0000"/>
                </a:solidFill>
              </a:rPr>
              <a:t>the joint distribution</a:t>
            </a:r>
          </a:p>
          <a:p>
            <a:pPr marL="0">
              <a:buFont typeface="Wingdings" pitchFamily="2" charset="2"/>
              <a:buChar char="§"/>
            </a:pPr>
            <a:r>
              <a:rPr lang="en-US" sz="2600" dirty="0" smtClean="0"/>
              <a:t>Understanding P(</a:t>
            </a:r>
            <a:r>
              <a:rPr lang="en-US" sz="2600" dirty="0"/>
              <a:t>y</a:t>
            </a:r>
            <a:r>
              <a:rPr lang="en-US" sz="2600" dirty="0" smtClean="0"/>
              <a:t>) = </a:t>
            </a:r>
            <a:r>
              <a:rPr lang="en-US" sz="2600" dirty="0" smtClean="0">
                <a:solidFill>
                  <a:srgbClr val="FF0000"/>
                </a:solidFill>
              </a:rPr>
              <a:t>the marginal distribution</a:t>
            </a:r>
            <a:endParaRPr lang="en-GB" sz="2600" dirty="0">
              <a:solidFill>
                <a:srgbClr val="FF0000"/>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0" dirty="0" smtClean="0"/>
              <a:t>Significance is…</a:t>
            </a:r>
            <a:endParaRPr lang="en-GB" b="0" dirty="0"/>
          </a:p>
        </p:txBody>
      </p:sp>
      <p:sp>
        <p:nvSpPr>
          <p:cNvPr id="3" name="Content Placeholder 2"/>
          <p:cNvSpPr>
            <a:spLocks noGrp="1"/>
          </p:cNvSpPr>
          <p:nvPr>
            <p:ph idx="1"/>
          </p:nvPr>
        </p:nvSpPr>
        <p:spPr>
          <a:xfrm>
            <a:off x="609600" y="1828800"/>
            <a:ext cx="8229600" cy="4525963"/>
          </a:xfrm>
        </p:spPr>
        <p:txBody>
          <a:bodyPr/>
          <a:lstStyle/>
          <a:p>
            <a:pPr>
              <a:buNone/>
            </a:pPr>
            <a:r>
              <a:rPr lang="en-US" dirty="0" smtClean="0"/>
              <a:t>P (obtaining a test statistic more extreme than the one we observed|H</a:t>
            </a:r>
            <a:r>
              <a:rPr lang="en-US" baseline="-25000" dirty="0" smtClean="0"/>
              <a:t>0</a:t>
            </a:r>
            <a:r>
              <a:rPr lang="en-US" dirty="0" smtClean="0"/>
              <a:t> is true)</a:t>
            </a:r>
          </a:p>
          <a:p>
            <a:pPr>
              <a:buNone/>
            </a:pPr>
            <a:endParaRPr lang="en-US" dirty="0"/>
          </a:p>
          <a:p>
            <a:pPr>
              <a:buNone/>
            </a:pPr>
            <a:r>
              <a:rPr lang="en-US" sz="2000" dirty="0" smtClean="0"/>
              <a:t>This is not a test of the strength of evidence supporting a hypothesis (or model) . It is simply a statement about the probability of obtaining extreme values that we have not observed. </a:t>
            </a:r>
            <a:endParaRPr lang="en-GB" sz="2000"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1143000"/>
          </a:xfrm>
        </p:spPr>
        <p:txBody>
          <a:bodyPr/>
          <a:lstStyle/>
          <a:p>
            <a:r>
              <a:rPr lang="en-US" b="0" dirty="0" smtClean="0"/>
              <a:t>What is P(</a:t>
            </a:r>
            <a:r>
              <a:rPr lang="el-GR" b="0" dirty="0" smtClean="0"/>
              <a:t>θ</a:t>
            </a:r>
            <a:r>
              <a:rPr lang="en-US" b="0" dirty="0" smtClean="0"/>
              <a:t>) (aka the prior)?</a:t>
            </a:r>
            <a:endParaRPr lang="en-GB" b="0" dirty="0"/>
          </a:p>
        </p:txBody>
      </p:sp>
      <p:grpSp>
        <p:nvGrpSpPr>
          <p:cNvPr id="10" name="Group 9"/>
          <p:cNvGrpSpPr/>
          <p:nvPr/>
        </p:nvGrpSpPr>
        <p:grpSpPr>
          <a:xfrm>
            <a:off x="381000" y="609600"/>
            <a:ext cx="5876925" cy="5867400"/>
            <a:chOff x="381000" y="609600"/>
            <a:chExt cx="5876925" cy="5867400"/>
          </a:xfrm>
        </p:grpSpPr>
        <p:pic>
          <p:nvPicPr>
            <p:cNvPr id="26626" name="Picture 2"/>
            <p:cNvPicPr>
              <a:picLocks noChangeAspect="1" noChangeArrowheads="1"/>
            </p:cNvPicPr>
            <p:nvPr/>
          </p:nvPicPr>
          <p:blipFill>
            <a:blip r:embed="rId2" cstate="print"/>
            <a:srcRect/>
            <a:stretch>
              <a:fillRect/>
            </a:stretch>
          </p:blipFill>
          <p:spPr bwMode="auto">
            <a:xfrm>
              <a:off x="381000" y="609600"/>
              <a:ext cx="5876925" cy="5866298"/>
            </a:xfrm>
            <a:prstGeom prst="rect">
              <a:avLst/>
            </a:prstGeom>
            <a:noFill/>
            <a:ln w="9525">
              <a:noFill/>
              <a:miter lim="800000"/>
              <a:headEnd/>
              <a:tailEnd/>
            </a:ln>
            <a:effectLst/>
          </p:spPr>
        </p:pic>
        <p:sp>
          <p:nvSpPr>
            <p:cNvPr id="6" name="TextBox 5"/>
            <p:cNvSpPr txBox="1"/>
            <p:nvPr/>
          </p:nvSpPr>
          <p:spPr>
            <a:xfrm>
              <a:off x="3352800" y="3048000"/>
              <a:ext cx="352982" cy="461665"/>
            </a:xfrm>
            <a:prstGeom prst="rect">
              <a:avLst/>
            </a:prstGeom>
            <a:solidFill>
              <a:schemeClr val="bg1"/>
            </a:solidFill>
          </p:spPr>
          <p:txBody>
            <a:bodyPr wrap="none" rtlCol="0">
              <a:spAutoFit/>
            </a:bodyPr>
            <a:lstStyle/>
            <a:p>
              <a:r>
                <a:rPr lang="el-GR" sz="2400" b="1" dirty="0" smtClean="0"/>
                <a:t>θ</a:t>
              </a:r>
              <a:endParaRPr lang="en-GB" sz="2400" b="1" dirty="0"/>
            </a:p>
          </p:txBody>
        </p:sp>
        <p:sp>
          <p:nvSpPr>
            <p:cNvPr id="7" name="TextBox 6"/>
            <p:cNvSpPr txBox="1"/>
            <p:nvPr/>
          </p:nvSpPr>
          <p:spPr>
            <a:xfrm>
              <a:off x="3352800" y="6015335"/>
              <a:ext cx="352982" cy="461665"/>
            </a:xfrm>
            <a:prstGeom prst="rect">
              <a:avLst/>
            </a:prstGeom>
            <a:solidFill>
              <a:schemeClr val="bg1"/>
            </a:solidFill>
          </p:spPr>
          <p:txBody>
            <a:bodyPr wrap="none" rtlCol="0">
              <a:spAutoFit/>
            </a:bodyPr>
            <a:lstStyle/>
            <a:p>
              <a:r>
                <a:rPr lang="el-GR" sz="2400" b="1" dirty="0" smtClean="0"/>
                <a:t>θ</a:t>
              </a:r>
              <a:endParaRPr lang="en-GB" sz="2400" b="1" dirty="0"/>
            </a:p>
          </p:txBody>
        </p:sp>
      </p:grpSp>
      <p:sp>
        <p:nvSpPr>
          <p:cNvPr id="8" name="TextBox 7"/>
          <p:cNvSpPr txBox="1"/>
          <p:nvPr/>
        </p:nvSpPr>
        <p:spPr>
          <a:xfrm>
            <a:off x="4776096" y="6091535"/>
            <a:ext cx="2663165" cy="461665"/>
          </a:xfrm>
          <a:prstGeom prst="rect">
            <a:avLst/>
          </a:prstGeom>
          <a:noFill/>
        </p:spPr>
        <p:txBody>
          <a:bodyPr wrap="none" rtlCol="0">
            <a:spAutoFit/>
          </a:bodyPr>
          <a:lstStyle/>
          <a:p>
            <a:r>
              <a:rPr lang="en-US" sz="2400" dirty="0" smtClean="0"/>
              <a:t>Uninformative prior</a:t>
            </a:r>
            <a:endParaRPr lang="en-GB" sz="2400" dirty="0"/>
          </a:p>
        </p:txBody>
      </p:sp>
      <p:sp>
        <p:nvSpPr>
          <p:cNvPr id="9" name="TextBox 8"/>
          <p:cNvSpPr txBox="1"/>
          <p:nvPr/>
        </p:nvSpPr>
        <p:spPr>
          <a:xfrm>
            <a:off x="4623696" y="3124200"/>
            <a:ext cx="2310504" cy="461665"/>
          </a:xfrm>
          <a:prstGeom prst="rect">
            <a:avLst/>
          </a:prstGeom>
          <a:noFill/>
        </p:spPr>
        <p:txBody>
          <a:bodyPr wrap="none" rtlCol="0">
            <a:spAutoFit/>
          </a:bodyPr>
          <a:lstStyle/>
          <a:p>
            <a:r>
              <a:rPr lang="en-US" sz="2400" dirty="0" smtClean="0"/>
              <a:t>Informative prior</a:t>
            </a:r>
            <a:endParaRPr lang="en-GB" sz="2400"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lstStyle/>
          <a:p>
            <a:r>
              <a:rPr lang="en-US" b="0" dirty="0" smtClean="0"/>
              <a:t>Where do priors come from?</a:t>
            </a:r>
            <a:endParaRPr lang="en-GB" b="0" dirty="0"/>
          </a:p>
        </p:txBody>
      </p:sp>
      <p:sp>
        <p:nvSpPr>
          <p:cNvPr id="3" name="Content Placeholder 2"/>
          <p:cNvSpPr>
            <a:spLocks noGrp="1"/>
          </p:cNvSpPr>
          <p:nvPr>
            <p:ph idx="1"/>
          </p:nvPr>
        </p:nvSpPr>
        <p:spPr>
          <a:xfrm>
            <a:off x="457200" y="1295400"/>
            <a:ext cx="8229600" cy="4525963"/>
          </a:xfrm>
        </p:spPr>
        <p:txBody>
          <a:bodyPr>
            <a:normAutofit/>
          </a:bodyPr>
          <a:lstStyle/>
          <a:p>
            <a:pPr marL="114300" indent="-457200"/>
            <a:r>
              <a:rPr lang="en-US" sz="2800" dirty="0" smtClean="0"/>
              <a:t>If we have a mean and a standard deviation from earlier studies </a:t>
            </a:r>
            <a:r>
              <a:rPr lang="en-US" sz="2800" dirty="0" smtClean="0"/>
              <a:t>of </a:t>
            </a:r>
            <a:r>
              <a:rPr lang="el-GR" sz="2800" dirty="0" smtClean="0"/>
              <a:t>θ</a:t>
            </a:r>
            <a:r>
              <a:rPr lang="en-US" sz="2800" dirty="0" smtClean="0"/>
              <a:t>, then we have a prior on </a:t>
            </a:r>
            <a:r>
              <a:rPr lang="el-GR" sz="2800" dirty="0" smtClean="0"/>
              <a:t>θ</a:t>
            </a:r>
            <a:r>
              <a:rPr lang="en-US" sz="2800" dirty="0" smtClean="0"/>
              <a:t>.</a:t>
            </a:r>
          </a:p>
          <a:p>
            <a:pPr marL="114300" indent="-457200"/>
            <a:endParaRPr lang="en-US" sz="2800" dirty="0"/>
          </a:p>
          <a:p>
            <a:pPr marL="0" indent="0">
              <a:buNone/>
            </a:pPr>
            <a:r>
              <a:rPr lang="en-US" sz="2800" dirty="0" smtClean="0"/>
              <a:t>	P(</a:t>
            </a:r>
            <a:r>
              <a:rPr lang="el-GR" sz="2800" dirty="0" smtClean="0"/>
              <a:t>θ</a:t>
            </a:r>
            <a:r>
              <a:rPr lang="en-US" sz="2800" dirty="0" smtClean="0"/>
              <a:t>|y</a:t>
            </a:r>
            <a:r>
              <a:rPr lang="en-US" sz="2800" dirty="0" smtClean="0"/>
              <a:t>)  </a:t>
            </a:r>
            <a:r>
              <a:rPr lang="en-US" sz="2800" dirty="0" smtClean="0"/>
              <a:t>in our current study becomes</a:t>
            </a:r>
          </a:p>
          <a:p>
            <a:pPr marL="0" indent="0">
              <a:buNone/>
            </a:pPr>
            <a:r>
              <a:rPr lang="en-US" sz="2800" dirty="0" smtClean="0"/>
              <a:t>	P(</a:t>
            </a:r>
            <a:r>
              <a:rPr lang="el-GR" sz="2800" dirty="0" smtClean="0"/>
              <a:t>θ</a:t>
            </a:r>
            <a:r>
              <a:rPr lang="en-US" sz="2800" dirty="0" smtClean="0"/>
              <a:t>) </a:t>
            </a:r>
            <a:r>
              <a:rPr lang="en-US" sz="2800" dirty="0" smtClean="0"/>
              <a:t> in </a:t>
            </a:r>
            <a:r>
              <a:rPr lang="en-US" sz="2800" dirty="0" smtClean="0"/>
              <a:t>future studies</a:t>
            </a:r>
          </a:p>
          <a:p>
            <a:pPr marL="114300" indent="-457200"/>
            <a:endParaRPr lang="en-US" sz="2800" dirty="0"/>
          </a:p>
          <a:p>
            <a:pPr marL="114300" indent="-457200"/>
            <a:r>
              <a:rPr lang="en-US" sz="2800" dirty="0" smtClean="0"/>
              <a:t>If we don’t have prior information, the prior will be uninformative</a:t>
            </a:r>
            <a:endParaRPr lang="en-GB" sz="2800"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joint</a:t>
            </a:r>
            <a:endParaRPr lang="en-GB" dirty="0"/>
          </a:p>
        </p:txBody>
      </p:sp>
      <p:sp>
        <p:nvSpPr>
          <p:cNvPr id="3" name="Content Placeholder 2"/>
          <p:cNvSpPr>
            <a:spLocks noGrp="1"/>
          </p:cNvSpPr>
          <p:nvPr>
            <p:ph idx="1"/>
          </p:nvPr>
        </p:nvSpPr>
        <p:spPr/>
        <p:txBody>
          <a:bodyPr>
            <a:normAutofit/>
          </a:bodyPr>
          <a:lstStyle/>
          <a:p>
            <a:pPr marL="0">
              <a:buNone/>
            </a:pPr>
            <a:r>
              <a:rPr lang="en-US" dirty="0" smtClean="0"/>
              <a:t>So what is </a:t>
            </a:r>
          </a:p>
          <a:p>
            <a:pPr marL="0">
              <a:buNone/>
            </a:pPr>
            <a:endParaRPr lang="en-US" dirty="0"/>
          </a:p>
          <a:p>
            <a:pPr marL="0">
              <a:buNone/>
            </a:pPr>
            <a:r>
              <a:rPr lang="en-US" i="1" dirty="0" smtClean="0"/>
              <a:t>	P(y</a:t>
            </a:r>
            <a:r>
              <a:rPr lang="en-US" dirty="0" smtClean="0"/>
              <a:t>|</a:t>
            </a:r>
            <a:r>
              <a:rPr lang="el-GR" dirty="0" smtClean="0"/>
              <a:t>θ</a:t>
            </a:r>
            <a:r>
              <a:rPr lang="en-US" i="1" dirty="0" smtClean="0"/>
              <a:t>)P(</a:t>
            </a:r>
            <a:r>
              <a:rPr lang="el-GR" dirty="0" smtClean="0"/>
              <a:t>θ</a:t>
            </a:r>
            <a:r>
              <a:rPr lang="en-US" i="1" dirty="0" smtClean="0"/>
              <a:t>)</a:t>
            </a:r>
            <a:r>
              <a:rPr lang="en-GB" dirty="0" smtClean="0"/>
              <a:t>?</a:t>
            </a:r>
          </a:p>
          <a:p>
            <a:pPr marL="0">
              <a:buNone/>
            </a:pPr>
            <a:endParaRPr lang="en-US" dirty="0"/>
          </a:p>
          <a:p>
            <a:pPr marL="0">
              <a:buNone/>
            </a:pPr>
            <a:r>
              <a:rPr lang="en-US" dirty="0" smtClean="0"/>
              <a:t>(aka the joint distribution)</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lstStyle/>
          <a:p>
            <a:r>
              <a:rPr lang="en-US" b="0" dirty="0" smtClean="0"/>
              <a:t>Exercise</a:t>
            </a:r>
            <a:endParaRPr lang="en-GB" b="0" dirty="0"/>
          </a:p>
        </p:txBody>
      </p:sp>
      <p:sp>
        <p:nvSpPr>
          <p:cNvPr id="3" name="Content Placeholder 2"/>
          <p:cNvSpPr>
            <a:spLocks noGrp="1"/>
          </p:cNvSpPr>
          <p:nvPr>
            <p:ph idx="1"/>
          </p:nvPr>
        </p:nvSpPr>
        <p:spPr>
          <a:xfrm>
            <a:off x="381000" y="990600"/>
            <a:ext cx="8229600" cy="4525963"/>
          </a:xfrm>
        </p:spPr>
        <p:txBody>
          <a:bodyPr>
            <a:normAutofit fontScale="92500" lnSpcReduction="10000"/>
          </a:bodyPr>
          <a:lstStyle/>
          <a:p>
            <a:pPr marL="114300" indent="-457200"/>
            <a:r>
              <a:rPr lang="en-US" sz="2800" dirty="0" smtClean="0"/>
              <a:t>You have 8 observations of the standing crop of carbon in a grassland from 0.25 sq. m. plots. Assume the data are normally distributed</a:t>
            </a:r>
            <a:r>
              <a:rPr lang="en-US" sz="2800" dirty="0" smtClean="0"/>
              <a:t>.</a:t>
            </a:r>
          </a:p>
          <a:p>
            <a:pPr marL="114300" indent="-457200"/>
            <a:endParaRPr lang="en-US" sz="2800" dirty="0" smtClean="0"/>
          </a:p>
          <a:p>
            <a:pPr marL="0" indent="0">
              <a:buNone/>
            </a:pPr>
            <a:r>
              <a:rPr lang="en-US" sz="2800" dirty="0"/>
              <a:t>	</a:t>
            </a:r>
            <a:r>
              <a:rPr lang="en-US" sz="2800" dirty="0" smtClean="0"/>
              <a:t>y</a:t>
            </a:r>
            <a:r>
              <a:rPr lang="en-US" sz="2800" dirty="0" smtClean="0"/>
              <a:t>=(16.5,15.7,16,15.3,14.9,15.7,14.7,15.6)</a:t>
            </a:r>
          </a:p>
          <a:p>
            <a:pPr marL="114300" indent="-457200"/>
            <a:endParaRPr lang="en-US" sz="2800" dirty="0"/>
          </a:p>
          <a:p>
            <a:pPr marL="114300" indent="-457200"/>
            <a:r>
              <a:rPr lang="en-US" sz="2800" dirty="0" smtClean="0"/>
              <a:t>A previous estimate of carbon standing crop was mean=20, </a:t>
            </a:r>
            <a:r>
              <a:rPr lang="en-US" sz="2800" dirty="0" err="1" smtClean="0"/>
              <a:t>sd</a:t>
            </a:r>
            <a:r>
              <a:rPr lang="en-US" sz="2800" dirty="0" smtClean="0"/>
              <a:t>=2.2.</a:t>
            </a:r>
          </a:p>
          <a:p>
            <a:pPr marL="114300" indent="-457200"/>
            <a:endParaRPr lang="en-US" sz="2800" dirty="0"/>
          </a:p>
          <a:p>
            <a:pPr marL="114300" indent="-457200"/>
            <a:r>
              <a:rPr lang="en-US" sz="2800" dirty="0" smtClean="0"/>
              <a:t>Calculate and plot the prior, the likelihood, and the  joint distribution.</a:t>
            </a:r>
            <a:endParaRPr lang="en-GB" sz="2800"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9" name="TextBox 6"/>
          <p:cNvSpPr txBox="1">
            <a:spLocks noChangeArrowheads="1"/>
          </p:cNvSpPr>
          <p:nvPr/>
        </p:nvSpPr>
        <p:spPr bwMode="auto">
          <a:xfrm>
            <a:off x="6553200" y="4419600"/>
            <a:ext cx="141737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spcBef>
                <a:spcPct val="0"/>
              </a:spcBef>
              <a:buFontTx/>
              <a:buNone/>
            </a:pPr>
            <a:r>
              <a:rPr lang="en-US" altLang="es-CL" sz="2400" dirty="0" smtClean="0">
                <a:solidFill>
                  <a:srgbClr val="FF0000"/>
                </a:solidFill>
                <a:latin typeface="Arial" charset="0"/>
                <a:cs typeface="Arial" charset="0"/>
              </a:rPr>
              <a:t>θ (mean)</a:t>
            </a:r>
            <a:endParaRPr lang="en-GB" altLang="es-CL" sz="2400" dirty="0">
              <a:solidFill>
                <a:srgbClr val="FF0000"/>
              </a:solidFill>
              <a:latin typeface="Arial" charset="0"/>
              <a:cs typeface="Arial" charset="0"/>
            </a:endParaRPr>
          </a:p>
        </p:txBody>
      </p:sp>
      <p:sp>
        <p:nvSpPr>
          <p:cNvPr id="8" name="TextBox 7"/>
          <p:cNvSpPr txBox="1"/>
          <p:nvPr/>
        </p:nvSpPr>
        <p:spPr>
          <a:xfrm rot="16200000">
            <a:off x="3882231" y="2510632"/>
            <a:ext cx="1679575" cy="461962"/>
          </a:xfrm>
          <a:prstGeom prst="rect">
            <a:avLst/>
          </a:prstGeom>
          <a:solidFill>
            <a:schemeClr val="bg1"/>
          </a:solidFill>
        </p:spPr>
        <p:txBody>
          <a:bodyPr wrap="none">
            <a:spAutoFit/>
          </a:bodyPr>
          <a:lstStyle/>
          <a:p>
            <a:pPr>
              <a:defRPr/>
            </a:pPr>
            <a:r>
              <a:rPr lang="en-US" sz="2400" dirty="0">
                <a:solidFill>
                  <a:srgbClr val="FF0000"/>
                </a:solidFill>
                <a:latin typeface="Arial" pitchFamily="34" charset="0"/>
                <a:cs typeface="Arial" pitchFamily="34" charset="0"/>
              </a:rPr>
              <a:t>P(</a:t>
            </a:r>
            <a:r>
              <a:rPr lang="en-US" sz="2400" dirty="0" err="1">
                <a:solidFill>
                  <a:srgbClr val="FF0000"/>
                </a:solidFill>
                <a:latin typeface="Arial" pitchFamily="34" charset="0"/>
                <a:cs typeface="Arial" pitchFamily="34" charset="0"/>
              </a:rPr>
              <a:t>y|θ</a:t>
            </a:r>
            <a:r>
              <a:rPr lang="en-US" sz="2400" dirty="0">
                <a:solidFill>
                  <a:srgbClr val="FF0000"/>
                </a:solidFill>
                <a:latin typeface="Arial" pitchFamily="34" charset="0"/>
                <a:cs typeface="Arial" pitchFamily="34" charset="0"/>
              </a:rPr>
              <a:t>)        </a:t>
            </a:r>
            <a:endParaRPr lang="en-GB" sz="2400" dirty="0">
              <a:solidFill>
                <a:srgbClr val="FF0000"/>
              </a:solidFill>
              <a:latin typeface="Arial" pitchFamily="34" charset="0"/>
              <a:cs typeface="Arial" pitchFamily="34" charset="0"/>
            </a:endParaRPr>
          </a:p>
        </p:txBody>
      </p:sp>
      <p:sp>
        <p:nvSpPr>
          <p:cNvPr id="36873" name="TextBox 12"/>
          <p:cNvSpPr txBox="1">
            <a:spLocks noChangeArrowheads="1"/>
          </p:cNvSpPr>
          <p:nvPr/>
        </p:nvSpPr>
        <p:spPr bwMode="auto">
          <a:xfrm>
            <a:off x="5805488" y="1154113"/>
            <a:ext cx="2424112"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spcBef>
                <a:spcPct val="0"/>
              </a:spcBef>
              <a:buFontTx/>
              <a:buNone/>
            </a:pPr>
            <a:r>
              <a:rPr lang="en-US" altLang="es-CL" sz="1800"/>
              <a:t>P(y =4 infected|</a:t>
            </a:r>
            <a:r>
              <a:rPr lang="el-GR" altLang="es-CL" sz="1800"/>
              <a:t>θ</a:t>
            </a:r>
            <a:r>
              <a:rPr lang="en-US" altLang="es-CL" sz="1800"/>
              <a:t>=0.12)|</a:t>
            </a:r>
            <a:endParaRPr lang="en-GB" altLang="es-CL" sz="1800"/>
          </a:p>
        </p:txBody>
      </p:sp>
      <p:sp>
        <p:nvSpPr>
          <p:cNvPr id="36875" name="TextBox 14"/>
          <p:cNvSpPr txBox="1">
            <a:spLocks noChangeArrowheads="1"/>
          </p:cNvSpPr>
          <p:nvPr/>
        </p:nvSpPr>
        <p:spPr bwMode="auto">
          <a:xfrm>
            <a:off x="4999038" y="5105400"/>
            <a:ext cx="4057650"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spcBef>
                <a:spcPct val="0"/>
              </a:spcBef>
              <a:buFontTx/>
              <a:buNone/>
            </a:pPr>
            <a:r>
              <a:rPr lang="en-US" altLang="es-CL" sz="1800" dirty="0">
                <a:latin typeface="Arial" charset="0"/>
                <a:cs typeface="Arial" charset="0"/>
              </a:rPr>
              <a:t>L(</a:t>
            </a:r>
            <a:r>
              <a:rPr lang="el-GR" altLang="es-CL" sz="1800" dirty="0">
                <a:latin typeface="Arial" charset="0"/>
                <a:cs typeface="Arial" charset="0"/>
              </a:rPr>
              <a:t>θ</a:t>
            </a:r>
            <a:r>
              <a:rPr lang="en-US" altLang="es-CL" sz="1800" dirty="0">
                <a:latin typeface="Arial" charset="0"/>
                <a:cs typeface="Arial" charset="0"/>
              </a:rPr>
              <a:t>|y)= </a:t>
            </a:r>
            <a:r>
              <a:rPr lang="en-US" altLang="es-CL" sz="1800" dirty="0" err="1" smtClean="0">
                <a:latin typeface="Arial" charset="0"/>
                <a:cs typeface="Arial" charset="0"/>
              </a:rPr>
              <a:t>dnorm</a:t>
            </a:r>
            <a:r>
              <a:rPr lang="en-US" altLang="es-CL" sz="1800" dirty="0" smtClean="0">
                <a:latin typeface="Arial" charset="0"/>
                <a:cs typeface="Arial" charset="0"/>
              </a:rPr>
              <a:t>(y</a:t>
            </a:r>
            <a:r>
              <a:rPr lang="en-US" altLang="es-CL" sz="1800" dirty="0">
                <a:latin typeface="Arial" charset="0"/>
                <a:cs typeface="Arial" charset="0"/>
              </a:rPr>
              <a:t>, </a:t>
            </a:r>
            <a:r>
              <a:rPr lang="en-US" altLang="es-CL" sz="1800" dirty="0" smtClean="0">
                <a:latin typeface="Arial" charset="0"/>
                <a:cs typeface="Arial" charset="0"/>
              </a:rPr>
              <a:t>sigma). </a:t>
            </a:r>
            <a:endParaRPr lang="en-US" altLang="es-CL" sz="1800" dirty="0">
              <a:latin typeface="Arial" charset="0"/>
              <a:cs typeface="Arial" charset="0"/>
            </a:endParaRPr>
          </a:p>
          <a:p>
            <a:pPr eaLnBrk="1" hangingPunct="1">
              <a:spcBef>
                <a:spcPct val="0"/>
              </a:spcBef>
              <a:buFontTx/>
              <a:buNone/>
            </a:pPr>
            <a:r>
              <a:rPr lang="en-US" altLang="es-CL" sz="1800" dirty="0">
                <a:latin typeface="Arial" charset="0"/>
                <a:cs typeface="Arial" charset="0"/>
              </a:rPr>
              <a:t>The data are constant , the parameter</a:t>
            </a:r>
          </a:p>
          <a:p>
            <a:pPr eaLnBrk="1" hangingPunct="1">
              <a:spcBef>
                <a:spcPct val="0"/>
              </a:spcBef>
              <a:buFontTx/>
              <a:buNone/>
            </a:pPr>
            <a:r>
              <a:rPr lang="en-US" altLang="es-CL" sz="1800" dirty="0">
                <a:latin typeface="Arial" charset="0"/>
                <a:cs typeface="Arial" charset="0"/>
              </a:rPr>
              <a:t>varies.</a:t>
            </a:r>
          </a:p>
          <a:p>
            <a:pPr eaLnBrk="1" hangingPunct="1">
              <a:spcBef>
                <a:spcPct val="0"/>
              </a:spcBef>
              <a:buFontTx/>
              <a:buNone/>
            </a:pPr>
            <a:r>
              <a:rPr lang="en-US" altLang="es-CL" sz="1800" b="1" dirty="0">
                <a:solidFill>
                  <a:srgbClr val="FF0000"/>
                </a:solidFill>
                <a:latin typeface="Arial" charset="0"/>
                <a:cs typeface="Arial" charset="0"/>
              </a:rPr>
              <a:t>Area under curve ≠1</a:t>
            </a:r>
            <a:endParaRPr lang="en-GB" altLang="es-CL" sz="1800" b="1" dirty="0">
              <a:solidFill>
                <a:srgbClr val="FF0000"/>
              </a:solidFill>
              <a:latin typeface="Arial" charset="0"/>
              <a:cs typeface="Arial" charset="0"/>
            </a:endParaRPr>
          </a:p>
        </p:txBody>
      </p:sp>
      <p:sp>
        <p:nvSpPr>
          <p:cNvPr id="12" name="Title 1"/>
          <p:cNvSpPr txBox="1">
            <a:spLocks/>
          </p:cNvSpPr>
          <p:nvPr/>
        </p:nvSpPr>
        <p:spPr>
          <a:xfrm>
            <a:off x="457200" y="0"/>
            <a:ext cx="82296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200" dirty="0" smtClean="0">
                <a:solidFill>
                  <a:srgbClr val="0000FF"/>
                </a:solidFill>
                <a:latin typeface="Comic Sans MS" panose="030F0702030302020204" pitchFamily="66" charset="0"/>
              </a:rPr>
              <a:t>Point estimates vs. distribution</a:t>
            </a:r>
            <a:endParaRPr lang="en-GB" sz="3200" dirty="0">
              <a:solidFill>
                <a:srgbClr val="0000FF"/>
              </a:solidFill>
              <a:latin typeface="Comic Sans MS" panose="030F0702030302020204" pitchFamily="66" charset="0"/>
            </a:endParaRPr>
          </a:p>
        </p:txBody>
      </p:sp>
      <p:sp>
        <p:nvSpPr>
          <p:cNvPr id="3" name="AutoShape 3"/>
          <p:cNvSpPr>
            <a:spLocks noChangeAspect="1" noChangeArrowheads="1" noTextEdit="1"/>
          </p:cNvSpPr>
          <p:nvPr/>
        </p:nvSpPr>
        <p:spPr bwMode="auto">
          <a:xfrm>
            <a:off x="642938" y="1524001"/>
            <a:ext cx="8272462" cy="312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s-CL" dirty="0"/>
          </a:p>
        </p:txBody>
      </p:sp>
      <p:sp>
        <p:nvSpPr>
          <p:cNvPr id="36888" name="Oval 46"/>
          <p:cNvSpPr>
            <a:spLocks noChangeArrowheads="1"/>
          </p:cNvSpPr>
          <p:nvPr/>
        </p:nvSpPr>
        <p:spPr bwMode="auto">
          <a:xfrm>
            <a:off x="5589588" y="3986214"/>
            <a:ext cx="71437" cy="71438"/>
          </a:xfrm>
          <a:prstGeom prst="ellipse">
            <a:avLst/>
          </a:prstGeom>
          <a:noFill/>
          <a:ln w="11113" cap="rnd">
            <a:solidFill>
              <a:srgbClr val="0000FF"/>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CL"/>
          </a:p>
        </p:txBody>
      </p:sp>
      <p:sp>
        <p:nvSpPr>
          <p:cNvPr id="36889" name="Oval 47"/>
          <p:cNvSpPr>
            <a:spLocks noChangeArrowheads="1"/>
          </p:cNvSpPr>
          <p:nvPr/>
        </p:nvSpPr>
        <p:spPr bwMode="auto">
          <a:xfrm>
            <a:off x="5648325" y="3975101"/>
            <a:ext cx="71437" cy="69850"/>
          </a:xfrm>
          <a:prstGeom prst="ellipse">
            <a:avLst/>
          </a:prstGeom>
          <a:noFill/>
          <a:ln w="11113" cap="rnd">
            <a:solidFill>
              <a:srgbClr val="0000FF"/>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CL"/>
          </a:p>
        </p:txBody>
      </p:sp>
      <p:sp>
        <p:nvSpPr>
          <p:cNvPr id="36890" name="Oval 48"/>
          <p:cNvSpPr>
            <a:spLocks noChangeArrowheads="1"/>
          </p:cNvSpPr>
          <p:nvPr/>
        </p:nvSpPr>
        <p:spPr bwMode="auto">
          <a:xfrm>
            <a:off x="5708650" y="3890964"/>
            <a:ext cx="69850" cy="71438"/>
          </a:xfrm>
          <a:prstGeom prst="ellipse">
            <a:avLst/>
          </a:prstGeom>
          <a:noFill/>
          <a:ln w="11113" cap="rnd">
            <a:solidFill>
              <a:srgbClr val="0000FF"/>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CL"/>
          </a:p>
        </p:txBody>
      </p:sp>
      <p:sp>
        <p:nvSpPr>
          <p:cNvPr id="36891" name="Oval 49"/>
          <p:cNvSpPr>
            <a:spLocks noChangeArrowheads="1"/>
          </p:cNvSpPr>
          <p:nvPr/>
        </p:nvSpPr>
        <p:spPr bwMode="auto">
          <a:xfrm>
            <a:off x="5754688" y="3725864"/>
            <a:ext cx="71437" cy="71438"/>
          </a:xfrm>
          <a:prstGeom prst="ellipse">
            <a:avLst/>
          </a:prstGeom>
          <a:noFill/>
          <a:ln w="11113" cap="rnd">
            <a:solidFill>
              <a:srgbClr val="0000FF"/>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CL"/>
          </a:p>
        </p:txBody>
      </p:sp>
      <p:sp>
        <p:nvSpPr>
          <p:cNvPr id="36892" name="Oval 50"/>
          <p:cNvSpPr>
            <a:spLocks noChangeArrowheads="1"/>
          </p:cNvSpPr>
          <p:nvPr/>
        </p:nvSpPr>
        <p:spPr bwMode="auto">
          <a:xfrm>
            <a:off x="5815013" y="3476626"/>
            <a:ext cx="69850" cy="71438"/>
          </a:xfrm>
          <a:prstGeom prst="ellipse">
            <a:avLst/>
          </a:prstGeom>
          <a:noFill/>
          <a:ln w="11113" cap="rnd">
            <a:solidFill>
              <a:srgbClr val="0000FF"/>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CL"/>
          </a:p>
        </p:txBody>
      </p:sp>
      <p:sp>
        <p:nvSpPr>
          <p:cNvPr id="36893" name="Oval 51"/>
          <p:cNvSpPr>
            <a:spLocks noChangeArrowheads="1"/>
          </p:cNvSpPr>
          <p:nvPr/>
        </p:nvSpPr>
        <p:spPr bwMode="auto">
          <a:xfrm>
            <a:off x="5862638" y="3192464"/>
            <a:ext cx="69850" cy="71438"/>
          </a:xfrm>
          <a:prstGeom prst="ellipse">
            <a:avLst/>
          </a:prstGeom>
          <a:noFill/>
          <a:ln w="11113" cap="rnd">
            <a:solidFill>
              <a:srgbClr val="0000FF"/>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CL"/>
          </a:p>
        </p:txBody>
      </p:sp>
      <p:sp>
        <p:nvSpPr>
          <p:cNvPr id="36894" name="Oval 52"/>
          <p:cNvSpPr>
            <a:spLocks noChangeArrowheads="1"/>
          </p:cNvSpPr>
          <p:nvPr/>
        </p:nvSpPr>
        <p:spPr bwMode="auto">
          <a:xfrm>
            <a:off x="5921375" y="2897189"/>
            <a:ext cx="71437" cy="71438"/>
          </a:xfrm>
          <a:prstGeom prst="ellipse">
            <a:avLst/>
          </a:prstGeom>
          <a:noFill/>
          <a:ln w="11113" cap="rnd">
            <a:solidFill>
              <a:srgbClr val="0000FF"/>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CL"/>
          </a:p>
        </p:txBody>
      </p:sp>
      <p:sp>
        <p:nvSpPr>
          <p:cNvPr id="36895" name="Oval 53"/>
          <p:cNvSpPr>
            <a:spLocks noChangeArrowheads="1"/>
          </p:cNvSpPr>
          <p:nvPr/>
        </p:nvSpPr>
        <p:spPr bwMode="auto">
          <a:xfrm>
            <a:off x="5969000" y="2601914"/>
            <a:ext cx="69850" cy="69850"/>
          </a:xfrm>
          <a:prstGeom prst="ellipse">
            <a:avLst/>
          </a:prstGeom>
          <a:noFill/>
          <a:ln w="11113" cap="rnd">
            <a:solidFill>
              <a:srgbClr val="0000FF"/>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CL"/>
          </a:p>
        </p:txBody>
      </p:sp>
      <p:sp>
        <p:nvSpPr>
          <p:cNvPr id="36896" name="Oval 54"/>
          <p:cNvSpPr>
            <a:spLocks noChangeArrowheads="1"/>
          </p:cNvSpPr>
          <p:nvPr/>
        </p:nvSpPr>
        <p:spPr bwMode="auto">
          <a:xfrm>
            <a:off x="6027738" y="2328864"/>
            <a:ext cx="71437" cy="71438"/>
          </a:xfrm>
          <a:prstGeom prst="ellipse">
            <a:avLst/>
          </a:prstGeom>
          <a:noFill/>
          <a:ln w="11113" cap="rnd">
            <a:solidFill>
              <a:srgbClr val="0000FF"/>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CL"/>
          </a:p>
        </p:txBody>
      </p:sp>
      <p:sp>
        <p:nvSpPr>
          <p:cNvPr id="36897" name="Oval 55"/>
          <p:cNvSpPr>
            <a:spLocks noChangeArrowheads="1"/>
          </p:cNvSpPr>
          <p:nvPr/>
        </p:nvSpPr>
        <p:spPr bwMode="auto">
          <a:xfrm>
            <a:off x="6086475" y="2116139"/>
            <a:ext cx="71437" cy="71438"/>
          </a:xfrm>
          <a:prstGeom prst="ellipse">
            <a:avLst/>
          </a:prstGeom>
          <a:noFill/>
          <a:ln w="11113" cap="rnd">
            <a:solidFill>
              <a:srgbClr val="0000FF"/>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CL"/>
          </a:p>
        </p:txBody>
      </p:sp>
      <p:sp>
        <p:nvSpPr>
          <p:cNvPr id="36898" name="Oval 56"/>
          <p:cNvSpPr>
            <a:spLocks noChangeArrowheads="1"/>
          </p:cNvSpPr>
          <p:nvPr/>
        </p:nvSpPr>
        <p:spPr bwMode="auto">
          <a:xfrm>
            <a:off x="6134100" y="1951039"/>
            <a:ext cx="71437" cy="69850"/>
          </a:xfrm>
          <a:prstGeom prst="ellipse">
            <a:avLst/>
          </a:prstGeom>
          <a:noFill/>
          <a:ln w="11113" cap="rnd">
            <a:solidFill>
              <a:srgbClr val="0000FF"/>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CL"/>
          </a:p>
        </p:txBody>
      </p:sp>
      <p:sp>
        <p:nvSpPr>
          <p:cNvPr id="36899" name="Oval 57"/>
          <p:cNvSpPr>
            <a:spLocks noChangeArrowheads="1"/>
          </p:cNvSpPr>
          <p:nvPr/>
        </p:nvSpPr>
        <p:spPr bwMode="auto">
          <a:xfrm>
            <a:off x="6192838" y="1844676"/>
            <a:ext cx="71437" cy="69850"/>
          </a:xfrm>
          <a:prstGeom prst="ellipse">
            <a:avLst/>
          </a:prstGeom>
          <a:noFill/>
          <a:ln w="11113" cap="rnd">
            <a:solidFill>
              <a:srgbClr val="0000FF"/>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CL"/>
          </a:p>
        </p:txBody>
      </p:sp>
      <p:sp>
        <p:nvSpPr>
          <p:cNvPr id="36900" name="Oval 58"/>
          <p:cNvSpPr>
            <a:spLocks noChangeArrowheads="1"/>
          </p:cNvSpPr>
          <p:nvPr/>
        </p:nvSpPr>
        <p:spPr bwMode="auto">
          <a:xfrm>
            <a:off x="6240463" y="1797051"/>
            <a:ext cx="71437" cy="71438"/>
          </a:xfrm>
          <a:prstGeom prst="ellipse">
            <a:avLst/>
          </a:prstGeom>
          <a:noFill/>
          <a:ln w="11113" cap="rnd">
            <a:solidFill>
              <a:srgbClr val="0000FF"/>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CL"/>
          </a:p>
        </p:txBody>
      </p:sp>
      <p:sp>
        <p:nvSpPr>
          <p:cNvPr id="36901" name="Oval 59"/>
          <p:cNvSpPr>
            <a:spLocks noChangeArrowheads="1"/>
          </p:cNvSpPr>
          <p:nvPr/>
        </p:nvSpPr>
        <p:spPr bwMode="auto">
          <a:xfrm>
            <a:off x="6299200" y="1797051"/>
            <a:ext cx="71437" cy="71438"/>
          </a:xfrm>
          <a:prstGeom prst="ellipse">
            <a:avLst/>
          </a:prstGeom>
          <a:noFill/>
          <a:ln w="11113" cap="rnd">
            <a:solidFill>
              <a:srgbClr val="0000FF"/>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CL"/>
          </a:p>
        </p:txBody>
      </p:sp>
      <p:sp>
        <p:nvSpPr>
          <p:cNvPr id="36902" name="Oval 60"/>
          <p:cNvSpPr>
            <a:spLocks noChangeArrowheads="1"/>
          </p:cNvSpPr>
          <p:nvPr/>
        </p:nvSpPr>
        <p:spPr bwMode="auto">
          <a:xfrm>
            <a:off x="6346825" y="1831976"/>
            <a:ext cx="71437" cy="71438"/>
          </a:xfrm>
          <a:prstGeom prst="ellipse">
            <a:avLst/>
          </a:prstGeom>
          <a:noFill/>
          <a:ln w="11113" cap="rnd">
            <a:solidFill>
              <a:srgbClr val="0000FF"/>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CL"/>
          </a:p>
        </p:txBody>
      </p:sp>
      <p:sp>
        <p:nvSpPr>
          <p:cNvPr id="36903" name="Oval 61"/>
          <p:cNvSpPr>
            <a:spLocks noChangeArrowheads="1"/>
          </p:cNvSpPr>
          <p:nvPr/>
        </p:nvSpPr>
        <p:spPr bwMode="auto">
          <a:xfrm>
            <a:off x="6407150" y="1914526"/>
            <a:ext cx="69850" cy="71438"/>
          </a:xfrm>
          <a:prstGeom prst="ellipse">
            <a:avLst/>
          </a:prstGeom>
          <a:noFill/>
          <a:ln w="11113" cap="rnd">
            <a:solidFill>
              <a:srgbClr val="0000FF"/>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CL"/>
          </a:p>
        </p:txBody>
      </p:sp>
      <p:sp>
        <p:nvSpPr>
          <p:cNvPr id="36904" name="Oval 62"/>
          <p:cNvSpPr>
            <a:spLocks noChangeArrowheads="1"/>
          </p:cNvSpPr>
          <p:nvPr/>
        </p:nvSpPr>
        <p:spPr bwMode="auto">
          <a:xfrm>
            <a:off x="6465888" y="2033589"/>
            <a:ext cx="71437" cy="71438"/>
          </a:xfrm>
          <a:prstGeom prst="ellipse">
            <a:avLst/>
          </a:prstGeom>
          <a:noFill/>
          <a:ln w="11113" cap="rnd">
            <a:solidFill>
              <a:srgbClr val="0000FF"/>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CL"/>
          </a:p>
        </p:txBody>
      </p:sp>
      <p:sp>
        <p:nvSpPr>
          <p:cNvPr id="36905" name="Oval 63"/>
          <p:cNvSpPr>
            <a:spLocks noChangeArrowheads="1"/>
          </p:cNvSpPr>
          <p:nvPr/>
        </p:nvSpPr>
        <p:spPr bwMode="auto">
          <a:xfrm>
            <a:off x="6513513" y="2163764"/>
            <a:ext cx="69850" cy="71438"/>
          </a:xfrm>
          <a:prstGeom prst="ellipse">
            <a:avLst/>
          </a:prstGeom>
          <a:noFill/>
          <a:ln w="11113" cap="rnd">
            <a:solidFill>
              <a:srgbClr val="0000FF"/>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CL"/>
          </a:p>
        </p:txBody>
      </p:sp>
      <p:sp>
        <p:nvSpPr>
          <p:cNvPr id="36906" name="Oval 64"/>
          <p:cNvSpPr>
            <a:spLocks noChangeArrowheads="1"/>
          </p:cNvSpPr>
          <p:nvPr/>
        </p:nvSpPr>
        <p:spPr bwMode="auto">
          <a:xfrm>
            <a:off x="6572250" y="2305051"/>
            <a:ext cx="71437" cy="71438"/>
          </a:xfrm>
          <a:prstGeom prst="ellipse">
            <a:avLst/>
          </a:prstGeom>
          <a:noFill/>
          <a:ln w="11113" cap="rnd">
            <a:solidFill>
              <a:srgbClr val="0000FF"/>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CL"/>
          </a:p>
        </p:txBody>
      </p:sp>
      <p:sp>
        <p:nvSpPr>
          <p:cNvPr id="36907" name="Oval 65"/>
          <p:cNvSpPr>
            <a:spLocks noChangeArrowheads="1"/>
          </p:cNvSpPr>
          <p:nvPr/>
        </p:nvSpPr>
        <p:spPr bwMode="auto">
          <a:xfrm>
            <a:off x="6619875" y="2459039"/>
            <a:ext cx="69850" cy="71438"/>
          </a:xfrm>
          <a:prstGeom prst="ellipse">
            <a:avLst/>
          </a:prstGeom>
          <a:noFill/>
          <a:ln w="11113" cap="rnd">
            <a:solidFill>
              <a:srgbClr val="0000FF"/>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CL"/>
          </a:p>
        </p:txBody>
      </p:sp>
      <p:sp>
        <p:nvSpPr>
          <p:cNvPr id="36908" name="Oval 66"/>
          <p:cNvSpPr>
            <a:spLocks noChangeArrowheads="1"/>
          </p:cNvSpPr>
          <p:nvPr/>
        </p:nvSpPr>
        <p:spPr bwMode="auto">
          <a:xfrm>
            <a:off x="6678613" y="2613026"/>
            <a:ext cx="71437" cy="71438"/>
          </a:xfrm>
          <a:prstGeom prst="ellipse">
            <a:avLst/>
          </a:prstGeom>
          <a:noFill/>
          <a:ln w="11113" cap="rnd">
            <a:solidFill>
              <a:srgbClr val="0000FF"/>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CL"/>
          </a:p>
        </p:txBody>
      </p:sp>
      <p:sp>
        <p:nvSpPr>
          <p:cNvPr id="36909" name="Oval 67"/>
          <p:cNvSpPr>
            <a:spLocks noChangeArrowheads="1"/>
          </p:cNvSpPr>
          <p:nvPr/>
        </p:nvSpPr>
        <p:spPr bwMode="auto">
          <a:xfrm>
            <a:off x="6726238" y="2767014"/>
            <a:ext cx="71437" cy="71438"/>
          </a:xfrm>
          <a:prstGeom prst="ellipse">
            <a:avLst/>
          </a:prstGeom>
          <a:noFill/>
          <a:ln w="11113" cap="rnd">
            <a:solidFill>
              <a:srgbClr val="0000FF"/>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CL"/>
          </a:p>
        </p:txBody>
      </p:sp>
      <p:sp>
        <p:nvSpPr>
          <p:cNvPr id="36910" name="Oval 68"/>
          <p:cNvSpPr>
            <a:spLocks noChangeArrowheads="1"/>
          </p:cNvSpPr>
          <p:nvPr/>
        </p:nvSpPr>
        <p:spPr bwMode="auto">
          <a:xfrm>
            <a:off x="6784975" y="2909889"/>
            <a:ext cx="71437" cy="69850"/>
          </a:xfrm>
          <a:prstGeom prst="ellipse">
            <a:avLst/>
          </a:prstGeom>
          <a:noFill/>
          <a:ln w="11113" cap="rnd">
            <a:solidFill>
              <a:srgbClr val="0000FF"/>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CL"/>
          </a:p>
        </p:txBody>
      </p:sp>
      <p:sp>
        <p:nvSpPr>
          <p:cNvPr id="36911" name="Oval 69"/>
          <p:cNvSpPr>
            <a:spLocks noChangeArrowheads="1"/>
          </p:cNvSpPr>
          <p:nvPr/>
        </p:nvSpPr>
        <p:spPr bwMode="auto">
          <a:xfrm>
            <a:off x="6843713" y="3051176"/>
            <a:ext cx="71437" cy="71438"/>
          </a:xfrm>
          <a:prstGeom prst="ellipse">
            <a:avLst/>
          </a:prstGeom>
          <a:noFill/>
          <a:ln w="11113" cap="rnd">
            <a:solidFill>
              <a:srgbClr val="0000FF"/>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CL"/>
          </a:p>
        </p:txBody>
      </p:sp>
      <p:sp>
        <p:nvSpPr>
          <p:cNvPr id="36912" name="Oval 70"/>
          <p:cNvSpPr>
            <a:spLocks noChangeArrowheads="1"/>
          </p:cNvSpPr>
          <p:nvPr/>
        </p:nvSpPr>
        <p:spPr bwMode="auto">
          <a:xfrm>
            <a:off x="6891338" y="3181351"/>
            <a:ext cx="71437" cy="71438"/>
          </a:xfrm>
          <a:prstGeom prst="ellipse">
            <a:avLst/>
          </a:prstGeom>
          <a:noFill/>
          <a:ln w="11113" cap="rnd">
            <a:solidFill>
              <a:srgbClr val="0000FF"/>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CL"/>
          </a:p>
        </p:txBody>
      </p:sp>
      <p:sp>
        <p:nvSpPr>
          <p:cNvPr id="36913" name="Oval 71"/>
          <p:cNvSpPr>
            <a:spLocks noChangeArrowheads="1"/>
          </p:cNvSpPr>
          <p:nvPr/>
        </p:nvSpPr>
        <p:spPr bwMode="auto">
          <a:xfrm>
            <a:off x="6950075" y="3300414"/>
            <a:ext cx="71437" cy="69850"/>
          </a:xfrm>
          <a:prstGeom prst="ellipse">
            <a:avLst/>
          </a:prstGeom>
          <a:noFill/>
          <a:ln w="11113" cap="rnd">
            <a:solidFill>
              <a:srgbClr val="0000FF"/>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CL"/>
          </a:p>
        </p:txBody>
      </p:sp>
      <p:sp>
        <p:nvSpPr>
          <p:cNvPr id="36914" name="Oval 72"/>
          <p:cNvSpPr>
            <a:spLocks noChangeArrowheads="1"/>
          </p:cNvSpPr>
          <p:nvPr/>
        </p:nvSpPr>
        <p:spPr bwMode="auto">
          <a:xfrm>
            <a:off x="6997700" y="3406776"/>
            <a:ext cx="71437" cy="69850"/>
          </a:xfrm>
          <a:prstGeom prst="ellipse">
            <a:avLst/>
          </a:prstGeom>
          <a:noFill/>
          <a:ln w="11113" cap="rnd">
            <a:solidFill>
              <a:srgbClr val="0000FF"/>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CL"/>
          </a:p>
        </p:txBody>
      </p:sp>
      <p:sp>
        <p:nvSpPr>
          <p:cNvPr id="36915" name="Oval 73"/>
          <p:cNvSpPr>
            <a:spLocks noChangeArrowheads="1"/>
          </p:cNvSpPr>
          <p:nvPr/>
        </p:nvSpPr>
        <p:spPr bwMode="auto">
          <a:xfrm>
            <a:off x="7058025" y="3489326"/>
            <a:ext cx="69850" cy="71438"/>
          </a:xfrm>
          <a:prstGeom prst="ellipse">
            <a:avLst/>
          </a:prstGeom>
          <a:noFill/>
          <a:ln w="11113" cap="rnd">
            <a:solidFill>
              <a:srgbClr val="0000FF"/>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CL"/>
          </a:p>
        </p:txBody>
      </p:sp>
      <p:sp>
        <p:nvSpPr>
          <p:cNvPr id="36916" name="Oval 74"/>
          <p:cNvSpPr>
            <a:spLocks noChangeArrowheads="1"/>
          </p:cNvSpPr>
          <p:nvPr/>
        </p:nvSpPr>
        <p:spPr bwMode="auto">
          <a:xfrm>
            <a:off x="7104063" y="3571876"/>
            <a:ext cx="71437" cy="71438"/>
          </a:xfrm>
          <a:prstGeom prst="ellipse">
            <a:avLst/>
          </a:prstGeom>
          <a:noFill/>
          <a:ln w="11113" cap="rnd">
            <a:solidFill>
              <a:srgbClr val="0000FF"/>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CL"/>
          </a:p>
        </p:txBody>
      </p:sp>
      <p:sp>
        <p:nvSpPr>
          <p:cNvPr id="36917" name="Oval 75"/>
          <p:cNvSpPr>
            <a:spLocks noChangeArrowheads="1"/>
          </p:cNvSpPr>
          <p:nvPr/>
        </p:nvSpPr>
        <p:spPr bwMode="auto">
          <a:xfrm>
            <a:off x="7164388" y="3643314"/>
            <a:ext cx="69850" cy="71438"/>
          </a:xfrm>
          <a:prstGeom prst="ellipse">
            <a:avLst/>
          </a:prstGeom>
          <a:noFill/>
          <a:ln w="11113" cap="rnd">
            <a:solidFill>
              <a:srgbClr val="0000FF"/>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CL"/>
          </a:p>
        </p:txBody>
      </p:sp>
      <p:sp>
        <p:nvSpPr>
          <p:cNvPr id="36918" name="Oval 76"/>
          <p:cNvSpPr>
            <a:spLocks noChangeArrowheads="1"/>
          </p:cNvSpPr>
          <p:nvPr/>
        </p:nvSpPr>
        <p:spPr bwMode="auto">
          <a:xfrm>
            <a:off x="7223125" y="3702051"/>
            <a:ext cx="71437" cy="71438"/>
          </a:xfrm>
          <a:prstGeom prst="ellipse">
            <a:avLst/>
          </a:prstGeom>
          <a:noFill/>
          <a:ln w="11113" cap="rnd">
            <a:solidFill>
              <a:srgbClr val="0000FF"/>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CL"/>
          </a:p>
        </p:txBody>
      </p:sp>
      <p:sp>
        <p:nvSpPr>
          <p:cNvPr id="36919" name="Oval 77"/>
          <p:cNvSpPr>
            <a:spLocks noChangeArrowheads="1"/>
          </p:cNvSpPr>
          <p:nvPr/>
        </p:nvSpPr>
        <p:spPr bwMode="auto">
          <a:xfrm>
            <a:off x="7270750" y="3760789"/>
            <a:ext cx="71437" cy="71438"/>
          </a:xfrm>
          <a:prstGeom prst="ellipse">
            <a:avLst/>
          </a:prstGeom>
          <a:noFill/>
          <a:ln w="11113" cap="rnd">
            <a:solidFill>
              <a:srgbClr val="0000FF"/>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CL"/>
          </a:p>
        </p:txBody>
      </p:sp>
      <p:sp>
        <p:nvSpPr>
          <p:cNvPr id="36920" name="Oval 78"/>
          <p:cNvSpPr>
            <a:spLocks noChangeArrowheads="1"/>
          </p:cNvSpPr>
          <p:nvPr/>
        </p:nvSpPr>
        <p:spPr bwMode="auto">
          <a:xfrm>
            <a:off x="7329488" y="3797301"/>
            <a:ext cx="71437" cy="69850"/>
          </a:xfrm>
          <a:prstGeom prst="ellipse">
            <a:avLst/>
          </a:prstGeom>
          <a:noFill/>
          <a:ln w="11113" cap="rnd">
            <a:solidFill>
              <a:srgbClr val="0000FF"/>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CL"/>
          </a:p>
        </p:txBody>
      </p:sp>
      <p:sp>
        <p:nvSpPr>
          <p:cNvPr id="36921" name="Oval 79"/>
          <p:cNvSpPr>
            <a:spLocks noChangeArrowheads="1"/>
          </p:cNvSpPr>
          <p:nvPr/>
        </p:nvSpPr>
        <p:spPr bwMode="auto">
          <a:xfrm>
            <a:off x="7377113" y="3844926"/>
            <a:ext cx="71437" cy="69850"/>
          </a:xfrm>
          <a:prstGeom prst="ellipse">
            <a:avLst/>
          </a:prstGeom>
          <a:noFill/>
          <a:ln w="11113" cap="rnd">
            <a:solidFill>
              <a:srgbClr val="0000FF"/>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CL"/>
          </a:p>
        </p:txBody>
      </p:sp>
      <p:sp>
        <p:nvSpPr>
          <p:cNvPr id="36922" name="Oval 80"/>
          <p:cNvSpPr>
            <a:spLocks noChangeArrowheads="1"/>
          </p:cNvSpPr>
          <p:nvPr/>
        </p:nvSpPr>
        <p:spPr bwMode="auto">
          <a:xfrm>
            <a:off x="7435850" y="3867151"/>
            <a:ext cx="71437" cy="71438"/>
          </a:xfrm>
          <a:prstGeom prst="ellipse">
            <a:avLst/>
          </a:prstGeom>
          <a:noFill/>
          <a:ln w="11113" cap="rnd">
            <a:solidFill>
              <a:srgbClr val="0000FF"/>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CL"/>
          </a:p>
        </p:txBody>
      </p:sp>
      <p:sp>
        <p:nvSpPr>
          <p:cNvPr id="36923" name="Oval 81"/>
          <p:cNvSpPr>
            <a:spLocks noChangeArrowheads="1"/>
          </p:cNvSpPr>
          <p:nvPr/>
        </p:nvSpPr>
        <p:spPr bwMode="auto">
          <a:xfrm>
            <a:off x="7483475" y="3890964"/>
            <a:ext cx="71437" cy="71438"/>
          </a:xfrm>
          <a:prstGeom prst="ellipse">
            <a:avLst/>
          </a:prstGeom>
          <a:noFill/>
          <a:ln w="11113" cap="rnd">
            <a:solidFill>
              <a:srgbClr val="0000FF"/>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CL"/>
          </a:p>
        </p:txBody>
      </p:sp>
      <p:sp>
        <p:nvSpPr>
          <p:cNvPr id="36924" name="Oval 82"/>
          <p:cNvSpPr>
            <a:spLocks noChangeArrowheads="1"/>
          </p:cNvSpPr>
          <p:nvPr/>
        </p:nvSpPr>
        <p:spPr bwMode="auto">
          <a:xfrm>
            <a:off x="7542213" y="3914776"/>
            <a:ext cx="71437" cy="71438"/>
          </a:xfrm>
          <a:prstGeom prst="ellipse">
            <a:avLst/>
          </a:prstGeom>
          <a:noFill/>
          <a:ln w="11113" cap="rnd">
            <a:solidFill>
              <a:srgbClr val="0000FF"/>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CL"/>
          </a:p>
        </p:txBody>
      </p:sp>
      <p:sp>
        <p:nvSpPr>
          <p:cNvPr id="36925" name="Oval 83"/>
          <p:cNvSpPr>
            <a:spLocks noChangeArrowheads="1"/>
          </p:cNvSpPr>
          <p:nvPr/>
        </p:nvSpPr>
        <p:spPr bwMode="auto">
          <a:xfrm>
            <a:off x="7602538" y="3927476"/>
            <a:ext cx="69850" cy="69850"/>
          </a:xfrm>
          <a:prstGeom prst="ellipse">
            <a:avLst/>
          </a:prstGeom>
          <a:noFill/>
          <a:ln w="11113" cap="rnd">
            <a:solidFill>
              <a:srgbClr val="0000FF"/>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CL"/>
          </a:p>
        </p:txBody>
      </p:sp>
      <p:sp>
        <p:nvSpPr>
          <p:cNvPr id="36926" name="Oval 84"/>
          <p:cNvSpPr>
            <a:spLocks noChangeArrowheads="1"/>
          </p:cNvSpPr>
          <p:nvPr/>
        </p:nvSpPr>
        <p:spPr bwMode="auto">
          <a:xfrm>
            <a:off x="7648575" y="3938589"/>
            <a:ext cx="71437" cy="71438"/>
          </a:xfrm>
          <a:prstGeom prst="ellipse">
            <a:avLst/>
          </a:prstGeom>
          <a:noFill/>
          <a:ln w="11113" cap="rnd">
            <a:solidFill>
              <a:srgbClr val="0000FF"/>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CL"/>
          </a:p>
        </p:txBody>
      </p:sp>
      <p:sp>
        <p:nvSpPr>
          <p:cNvPr id="36927" name="Oval 85"/>
          <p:cNvSpPr>
            <a:spLocks noChangeArrowheads="1"/>
          </p:cNvSpPr>
          <p:nvPr/>
        </p:nvSpPr>
        <p:spPr bwMode="auto">
          <a:xfrm>
            <a:off x="7708900" y="3951289"/>
            <a:ext cx="69850" cy="69850"/>
          </a:xfrm>
          <a:prstGeom prst="ellipse">
            <a:avLst/>
          </a:prstGeom>
          <a:noFill/>
          <a:ln w="11113" cap="rnd">
            <a:solidFill>
              <a:srgbClr val="0000FF"/>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CL"/>
          </a:p>
        </p:txBody>
      </p:sp>
      <p:sp>
        <p:nvSpPr>
          <p:cNvPr id="36928" name="Oval 86"/>
          <p:cNvSpPr>
            <a:spLocks noChangeArrowheads="1"/>
          </p:cNvSpPr>
          <p:nvPr/>
        </p:nvSpPr>
        <p:spPr bwMode="auto">
          <a:xfrm>
            <a:off x="7754938" y="3962401"/>
            <a:ext cx="71437" cy="71438"/>
          </a:xfrm>
          <a:prstGeom prst="ellipse">
            <a:avLst/>
          </a:prstGeom>
          <a:noFill/>
          <a:ln w="11113" cap="rnd">
            <a:solidFill>
              <a:srgbClr val="0000FF"/>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CL"/>
          </a:p>
        </p:txBody>
      </p:sp>
      <p:sp>
        <p:nvSpPr>
          <p:cNvPr id="36929" name="Oval 87"/>
          <p:cNvSpPr>
            <a:spLocks noChangeArrowheads="1"/>
          </p:cNvSpPr>
          <p:nvPr/>
        </p:nvSpPr>
        <p:spPr bwMode="auto">
          <a:xfrm>
            <a:off x="7815263" y="3962401"/>
            <a:ext cx="69850" cy="71438"/>
          </a:xfrm>
          <a:prstGeom prst="ellipse">
            <a:avLst/>
          </a:prstGeom>
          <a:noFill/>
          <a:ln w="11113" cap="rnd">
            <a:solidFill>
              <a:srgbClr val="0000FF"/>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CL"/>
          </a:p>
        </p:txBody>
      </p:sp>
      <p:sp>
        <p:nvSpPr>
          <p:cNvPr id="36930" name="Oval 88"/>
          <p:cNvSpPr>
            <a:spLocks noChangeArrowheads="1"/>
          </p:cNvSpPr>
          <p:nvPr/>
        </p:nvSpPr>
        <p:spPr bwMode="auto">
          <a:xfrm>
            <a:off x="7862888" y="3975101"/>
            <a:ext cx="69850" cy="69850"/>
          </a:xfrm>
          <a:prstGeom prst="ellipse">
            <a:avLst/>
          </a:prstGeom>
          <a:noFill/>
          <a:ln w="11113" cap="rnd">
            <a:solidFill>
              <a:srgbClr val="0000FF"/>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CL"/>
          </a:p>
        </p:txBody>
      </p:sp>
      <p:sp>
        <p:nvSpPr>
          <p:cNvPr id="36931" name="Oval 89"/>
          <p:cNvSpPr>
            <a:spLocks noChangeArrowheads="1"/>
          </p:cNvSpPr>
          <p:nvPr/>
        </p:nvSpPr>
        <p:spPr bwMode="auto">
          <a:xfrm>
            <a:off x="7921625" y="3975101"/>
            <a:ext cx="71437" cy="69850"/>
          </a:xfrm>
          <a:prstGeom prst="ellipse">
            <a:avLst/>
          </a:prstGeom>
          <a:noFill/>
          <a:ln w="11113" cap="rnd">
            <a:solidFill>
              <a:srgbClr val="0000FF"/>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CL"/>
          </a:p>
        </p:txBody>
      </p:sp>
      <p:sp>
        <p:nvSpPr>
          <p:cNvPr id="36932" name="Oval 90"/>
          <p:cNvSpPr>
            <a:spLocks noChangeArrowheads="1"/>
          </p:cNvSpPr>
          <p:nvPr/>
        </p:nvSpPr>
        <p:spPr bwMode="auto">
          <a:xfrm>
            <a:off x="7980363" y="3975101"/>
            <a:ext cx="71437" cy="69850"/>
          </a:xfrm>
          <a:prstGeom prst="ellipse">
            <a:avLst/>
          </a:prstGeom>
          <a:noFill/>
          <a:ln w="11113" cap="rnd">
            <a:solidFill>
              <a:srgbClr val="0000FF"/>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CL"/>
          </a:p>
        </p:txBody>
      </p:sp>
      <p:sp>
        <p:nvSpPr>
          <p:cNvPr id="36933" name="Oval 91"/>
          <p:cNvSpPr>
            <a:spLocks noChangeArrowheads="1"/>
          </p:cNvSpPr>
          <p:nvPr/>
        </p:nvSpPr>
        <p:spPr bwMode="auto">
          <a:xfrm>
            <a:off x="8027988" y="3986214"/>
            <a:ext cx="71437" cy="71438"/>
          </a:xfrm>
          <a:prstGeom prst="ellipse">
            <a:avLst/>
          </a:prstGeom>
          <a:noFill/>
          <a:ln w="11113" cap="rnd">
            <a:solidFill>
              <a:srgbClr val="0000FF"/>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CL"/>
          </a:p>
        </p:txBody>
      </p:sp>
      <p:sp>
        <p:nvSpPr>
          <p:cNvPr id="36934" name="Oval 92"/>
          <p:cNvSpPr>
            <a:spLocks noChangeArrowheads="1"/>
          </p:cNvSpPr>
          <p:nvPr/>
        </p:nvSpPr>
        <p:spPr bwMode="auto">
          <a:xfrm>
            <a:off x="8086725" y="3986214"/>
            <a:ext cx="71437" cy="71438"/>
          </a:xfrm>
          <a:prstGeom prst="ellipse">
            <a:avLst/>
          </a:prstGeom>
          <a:noFill/>
          <a:ln w="11113" cap="rnd">
            <a:solidFill>
              <a:srgbClr val="0000FF"/>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CL"/>
          </a:p>
        </p:txBody>
      </p:sp>
      <p:sp>
        <p:nvSpPr>
          <p:cNvPr id="36935" name="Oval 93"/>
          <p:cNvSpPr>
            <a:spLocks noChangeArrowheads="1"/>
          </p:cNvSpPr>
          <p:nvPr/>
        </p:nvSpPr>
        <p:spPr bwMode="auto">
          <a:xfrm>
            <a:off x="8134350" y="3986214"/>
            <a:ext cx="71437" cy="71438"/>
          </a:xfrm>
          <a:prstGeom prst="ellipse">
            <a:avLst/>
          </a:prstGeom>
          <a:noFill/>
          <a:ln w="11113" cap="rnd">
            <a:solidFill>
              <a:srgbClr val="0000FF"/>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CL"/>
          </a:p>
        </p:txBody>
      </p:sp>
      <p:sp>
        <p:nvSpPr>
          <p:cNvPr id="36936" name="Oval 94"/>
          <p:cNvSpPr>
            <a:spLocks noChangeArrowheads="1"/>
          </p:cNvSpPr>
          <p:nvPr/>
        </p:nvSpPr>
        <p:spPr bwMode="auto">
          <a:xfrm>
            <a:off x="8193088" y="3986214"/>
            <a:ext cx="71437" cy="71438"/>
          </a:xfrm>
          <a:prstGeom prst="ellipse">
            <a:avLst/>
          </a:prstGeom>
          <a:noFill/>
          <a:ln w="11113" cap="rnd">
            <a:solidFill>
              <a:srgbClr val="0000FF"/>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CL"/>
          </a:p>
        </p:txBody>
      </p:sp>
      <p:sp>
        <p:nvSpPr>
          <p:cNvPr id="36937" name="Oval 95"/>
          <p:cNvSpPr>
            <a:spLocks noChangeArrowheads="1"/>
          </p:cNvSpPr>
          <p:nvPr/>
        </p:nvSpPr>
        <p:spPr bwMode="auto">
          <a:xfrm>
            <a:off x="8240713" y="3986214"/>
            <a:ext cx="71437" cy="71438"/>
          </a:xfrm>
          <a:prstGeom prst="ellipse">
            <a:avLst/>
          </a:prstGeom>
          <a:noFill/>
          <a:ln w="11113" cap="rnd">
            <a:solidFill>
              <a:srgbClr val="0000FF"/>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CL"/>
          </a:p>
        </p:txBody>
      </p:sp>
      <p:sp>
        <p:nvSpPr>
          <p:cNvPr id="36938" name="Oval 96"/>
          <p:cNvSpPr>
            <a:spLocks noChangeArrowheads="1"/>
          </p:cNvSpPr>
          <p:nvPr/>
        </p:nvSpPr>
        <p:spPr bwMode="auto">
          <a:xfrm>
            <a:off x="8299450" y="3986214"/>
            <a:ext cx="71437" cy="71438"/>
          </a:xfrm>
          <a:prstGeom prst="ellipse">
            <a:avLst/>
          </a:prstGeom>
          <a:noFill/>
          <a:ln w="11113" cap="rnd">
            <a:solidFill>
              <a:srgbClr val="0000FF"/>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CL"/>
          </a:p>
        </p:txBody>
      </p:sp>
      <p:sp>
        <p:nvSpPr>
          <p:cNvPr id="36939" name="Line 97"/>
          <p:cNvSpPr>
            <a:spLocks noChangeShapeType="1"/>
          </p:cNvSpPr>
          <p:nvPr/>
        </p:nvSpPr>
        <p:spPr bwMode="auto">
          <a:xfrm>
            <a:off x="5624513" y="4116389"/>
            <a:ext cx="2711450" cy="0"/>
          </a:xfrm>
          <a:prstGeom prst="line">
            <a:avLst/>
          </a:prstGeom>
          <a:noFill/>
          <a:ln w="11113"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s-CL"/>
          </a:p>
        </p:txBody>
      </p:sp>
      <p:sp>
        <p:nvSpPr>
          <p:cNvPr id="36940" name="Line 98"/>
          <p:cNvSpPr>
            <a:spLocks noChangeShapeType="1"/>
          </p:cNvSpPr>
          <p:nvPr/>
        </p:nvSpPr>
        <p:spPr bwMode="auto">
          <a:xfrm>
            <a:off x="5624513" y="4116389"/>
            <a:ext cx="0" cy="106363"/>
          </a:xfrm>
          <a:prstGeom prst="line">
            <a:avLst/>
          </a:prstGeom>
          <a:noFill/>
          <a:ln w="11113"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s-CL"/>
          </a:p>
        </p:txBody>
      </p:sp>
      <p:sp>
        <p:nvSpPr>
          <p:cNvPr id="36941" name="Line 99"/>
          <p:cNvSpPr>
            <a:spLocks noChangeShapeType="1"/>
          </p:cNvSpPr>
          <p:nvPr/>
        </p:nvSpPr>
        <p:spPr bwMode="auto">
          <a:xfrm>
            <a:off x="6169025" y="4116389"/>
            <a:ext cx="0" cy="106363"/>
          </a:xfrm>
          <a:prstGeom prst="line">
            <a:avLst/>
          </a:prstGeom>
          <a:noFill/>
          <a:ln w="11113"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s-CL"/>
          </a:p>
        </p:txBody>
      </p:sp>
      <p:sp>
        <p:nvSpPr>
          <p:cNvPr id="36942" name="Line 100"/>
          <p:cNvSpPr>
            <a:spLocks noChangeShapeType="1"/>
          </p:cNvSpPr>
          <p:nvPr/>
        </p:nvSpPr>
        <p:spPr bwMode="auto">
          <a:xfrm>
            <a:off x="6713538" y="4116389"/>
            <a:ext cx="0" cy="106363"/>
          </a:xfrm>
          <a:prstGeom prst="line">
            <a:avLst/>
          </a:prstGeom>
          <a:noFill/>
          <a:ln w="11113"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s-CL"/>
          </a:p>
        </p:txBody>
      </p:sp>
      <p:sp>
        <p:nvSpPr>
          <p:cNvPr id="36943" name="Line 101"/>
          <p:cNvSpPr>
            <a:spLocks noChangeShapeType="1"/>
          </p:cNvSpPr>
          <p:nvPr/>
        </p:nvSpPr>
        <p:spPr bwMode="auto">
          <a:xfrm>
            <a:off x="7258050" y="4116389"/>
            <a:ext cx="0" cy="106363"/>
          </a:xfrm>
          <a:prstGeom prst="line">
            <a:avLst/>
          </a:prstGeom>
          <a:noFill/>
          <a:ln w="11113"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s-CL"/>
          </a:p>
        </p:txBody>
      </p:sp>
      <p:sp>
        <p:nvSpPr>
          <p:cNvPr id="36944" name="Line 102"/>
          <p:cNvSpPr>
            <a:spLocks noChangeShapeType="1"/>
          </p:cNvSpPr>
          <p:nvPr/>
        </p:nvSpPr>
        <p:spPr bwMode="auto">
          <a:xfrm>
            <a:off x="7791450" y="4116389"/>
            <a:ext cx="0" cy="106363"/>
          </a:xfrm>
          <a:prstGeom prst="line">
            <a:avLst/>
          </a:prstGeom>
          <a:noFill/>
          <a:ln w="11113"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s-CL"/>
          </a:p>
        </p:txBody>
      </p:sp>
      <p:sp>
        <p:nvSpPr>
          <p:cNvPr id="36945" name="Line 103"/>
          <p:cNvSpPr>
            <a:spLocks noChangeShapeType="1"/>
          </p:cNvSpPr>
          <p:nvPr/>
        </p:nvSpPr>
        <p:spPr bwMode="auto">
          <a:xfrm>
            <a:off x="8335963" y="4116389"/>
            <a:ext cx="0" cy="106363"/>
          </a:xfrm>
          <a:prstGeom prst="line">
            <a:avLst/>
          </a:prstGeom>
          <a:noFill/>
          <a:ln w="11113"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s-CL"/>
          </a:p>
        </p:txBody>
      </p:sp>
      <p:sp>
        <p:nvSpPr>
          <p:cNvPr id="36952" name="Line 110"/>
          <p:cNvSpPr>
            <a:spLocks noChangeShapeType="1"/>
          </p:cNvSpPr>
          <p:nvPr/>
        </p:nvSpPr>
        <p:spPr bwMode="auto">
          <a:xfrm flipV="1">
            <a:off x="5518150" y="2187576"/>
            <a:ext cx="0" cy="1833563"/>
          </a:xfrm>
          <a:prstGeom prst="line">
            <a:avLst/>
          </a:prstGeom>
          <a:noFill/>
          <a:ln w="11113"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s-CL"/>
          </a:p>
        </p:txBody>
      </p:sp>
      <p:sp>
        <p:nvSpPr>
          <p:cNvPr id="36953" name="Line 111"/>
          <p:cNvSpPr>
            <a:spLocks noChangeShapeType="1"/>
          </p:cNvSpPr>
          <p:nvPr/>
        </p:nvSpPr>
        <p:spPr bwMode="auto">
          <a:xfrm flipH="1">
            <a:off x="5411788" y="4021139"/>
            <a:ext cx="106362" cy="0"/>
          </a:xfrm>
          <a:prstGeom prst="line">
            <a:avLst/>
          </a:prstGeom>
          <a:noFill/>
          <a:ln w="11113"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s-CL"/>
          </a:p>
        </p:txBody>
      </p:sp>
      <p:sp>
        <p:nvSpPr>
          <p:cNvPr id="36954" name="Line 112"/>
          <p:cNvSpPr>
            <a:spLocks noChangeShapeType="1"/>
          </p:cNvSpPr>
          <p:nvPr/>
        </p:nvSpPr>
        <p:spPr bwMode="auto">
          <a:xfrm flipH="1">
            <a:off x="5411788" y="3560764"/>
            <a:ext cx="106362" cy="0"/>
          </a:xfrm>
          <a:prstGeom prst="line">
            <a:avLst/>
          </a:prstGeom>
          <a:noFill/>
          <a:ln w="11113"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s-CL"/>
          </a:p>
        </p:txBody>
      </p:sp>
      <p:sp>
        <p:nvSpPr>
          <p:cNvPr id="36955" name="Line 113"/>
          <p:cNvSpPr>
            <a:spLocks noChangeShapeType="1"/>
          </p:cNvSpPr>
          <p:nvPr/>
        </p:nvSpPr>
        <p:spPr bwMode="auto">
          <a:xfrm flipH="1">
            <a:off x="5411788" y="3098801"/>
            <a:ext cx="106362" cy="0"/>
          </a:xfrm>
          <a:prstGeom prst="line">
            <a:avLst/>
          </a:prstGeom>
          <a:noFill/>
          <a:ln w="11113"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s-CL"/>
          </a:p>
        </p:txBody>
      </p:sp>
      <p:sp>
        <p:nvSpPr>
          <p:cNvPr id="36956" name="Line 114"/>
          <p:cNvSpPr>
            <a:spLocks noChangeShapeType="1"/>
          </p:cNvSpPr>
          <p:nvPr/>
        </p:nvSpPr>
        <p:spPr bwMode="auto">
          <a:xfrm flipH="1">
            <a:off x="5411788" y="2649539"/>
            <a:ext cx="106362" cy="0"/>
          </a:xfrm>
          <a:prstGeom prst="line">
            <a:avLst/>
          </a:prstGeom>
          <a:noFill/>
          <a:ln w="11113"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s-CL"/>
          </a:p>
        </p:txBody>
      </p:sp>
      <p:sp>
        <p:nvSpPr>
          <p:cNvPr id="36957" name="Line 115"/>
          <p:cNvSpPr>
            <a:spLocks noChangeShapeType="1"/>
          </p:cNvSpPr>
          <p:nvPr/>
        </p:nvSpPr>
        <p:spPr bwMode="auto">
          <a:xfrm flipH="1">
            <a:off x="5411788" y="2187576"/>
            <a:ext cx="106362" cy="0"/>
          </a:xfrm>
          <a:prstGeom prst="line">
            <a:avLst/>
          </a:prstGeom>
          <a:noFill/>
          <a:ln w="11113"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s-CL"/>
          </a:p>
        </p:txBody>
      </p:sp>
      <p:sp>
        <p:nvSpPr>
          <p:cNvPr id="36958" name="Rectangle 116"/>
          <p:cNvSpPr>
            <a:spLocks noChangeArrowheads="1"/>
          </p:cNvSpPr>
          <p:nvPr/>
        </p:nvSpPr>
        <p:spPr bwMode="auto">
          <a:xfrm rot="16200000">
            <a:off x="4986338" y="3889376"/>
            <a:ext cx="447675" cy="260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CL" altLang="es-CL" sz="1500" b="0" i="0" u="none" strike="noStrike" cap="none" normalizeH="0" baseline="0" smtClean="0">
                <a:ln>
                  <a:noFill/>
                </a:ln>
                <a:solidFill>
                  <a:srgbClr val="000000"/>
                </a:solidFill>
                <a:effectLst/>
                <a:latin typeface="Arial" pitchFamily="34" charset="0"/>
                <a:cs typeface="Arial" pitchFamily="34" charset="0"/>
              </a:rPr>
              <a:t>0.00</a:t>
            </a:r>
            <a:endParaRPr kumimoji="0" lang="es-CL" altLang="es-CL" sz="1800" b="0" i="0" u="none" strike="noStrike" cap="none" normalizeH="0" baseline="0" smtClean="0">
              <a:ln>
                <a:noFill/>
              </a:ln>
              <a:solidFill>
                <a:schemeClr val="tx1"/>
              </a:solidFill>
              <a:effectLst/>
              <a:latin typeface="Arial" pitchFamily="34" charset="0"/>
              <a:cs typeface="Arial" pitchFamily="34" charset="0"/>
            </a:endParaRPr>
          </a:p>
        </p:txBody>
      </p:sp>
      <p:sp>
        <p:nvSpPr>
          <p:cNvPr id="36959" name="Rectangle 117"/>
          <p:cNvSpPr>
            <a:spLocks noChangeArrowheads="1"/>
          </p:cNvSpPr>
          <p:nvPr/>
        </p:nvSpPr>
        <p:spPr bwMode="auto">
          <a:xfrm rot="16200000">
            <a:off x="4986338" y="2967039"/>
            <a:ext cx="447675" cy="260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CL" altLang="es-CL" sz="1500" b="0" i="0" u="none" strike="noStrike" cap="none" normalizeH="0" baseline="0" smtClean="0">
                <a:ln>
                  <a:noFill/>
                </a:ln>
                <a:solidFill>
                  <a:srgbClr val="000000"/>
                </a:solidFill>
                <a:effectLst/>
                <a:latin typeface="Arial" pitchFamily="34" charset="0"/>
                <a:cs typeface="Arial" pitchFamily="34" charset="0"/>
              </a:rPr>
              <a:t>0.10</a:t>
            </a:r>
            <a:endParaRPr kumimoji="0" lang="es-CL" altLang="es-CL" sz="1800" b="0" i="0" u="none" strike="noStrike" cap="none" normalizeH="0" baseline="0" smtClean="0">
              <a:ln>
                <a:noFill/>
              </a:ln>
              <a:solidFill>
                <a:schemeClr val="tx1"/>
              </a:solidFill>
              <a:effectLst/>
              <a:latin typeface="Arial" pitchFamily="34" charset="0"/>
              <a:cs typeface="Arial" pitchFamily="34" charset="0"/>
            </a:endParaRPr>
          </a:p>
        </p:txBody>
      </p:sp>
      <p:sp>
        <p:nvSpPr>
          <p:cNvPr id="36960" name="Rectangle 118"/>
          <p:cNvSpPr>
            <a:spLocks noChangeArrowheads="1"/>
          </p:cNvSpPr>
          <p:nvPr/>
        </p:nvSpPr>
        <p:spPr bwMode="auto">
          <a:xfrm rot="16200000">
            <a:off x="4986338" y="2055814"/>
            <a:ext cx="447675" cy="260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CL" altLang="es-CL" sz="1500" b="0" i="0" u="none" strike="noStrike" cap="none" normalizeH="0" baseline="0" smtClean="0">
                <a:ln>
                  <a:noFill/>
                </a:ln>
                <a:solidFill>
                  <a:srgbClr val="000000"/>
                </a:solidFill>
                <a:effectLst/>
                <a:latin typeface="Arial" pitchFamily="34" charset="0"/>
                <a:cs typeface="Arial" pitchFamily="34" charset="0"/>
              </a:rPr>
              <a:t>0.20</a:t>
            </a:r>
            <a:endParaRPr kumimoji="0" lang="es-CL" altLang="es-CL" sz="1800" b="0" i="0" u="none" strike="noStrike" cap="none" normalizeH="0" baseline="0" smtClean="0">
              <a:ln>
                <a:noFill/>
              </a:ln>
              <a:solidFill>
                <a:schemeClr val="tx1"/>
              </a:solidFill>
              <a:effectLst/>
              <a:latin typeface="Arial" pitchFamily="34" charset="0"/>
              <a:cs typeface="Arial" pitchFamily="34" charset="0"/>
            </a:endParaRPr>
          </a:p>
        </p:txBody>
      </p:sp>
      <p:sp>
        <p:nvSpPr>
          <p:cNvPr id="36961" name="Rectangle 119"/>
          <p:cNvSpPr>
            <a:spLocks noChangeArrowheads="1"/>
          </p:cNvSpPr>
          <p:nvPr/>
        </p:nvSpPr>
        <p:spPr bwMode="auto">
          <a:xfrm>
            <a:off x="5518150" y="1738314"/>
            <a:ext cx="2924175" cy="2378075"/>
          </a:xfrm>
          <a:prstGeom prst="rect">
            <a:avLst/>
          </a:prstGeom>
          <a:noFill/>
          <a:ln w="11113"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CL"/>
          </a:p>
        </p:txBody>
      </p:sp>
      <p:sp>
        <p:nvSpPr>
          <p:cNvPr id="133" name="Line 26"/>
          <p:cNvSpPr>
            <a:spLocks noChangeShapeType="1"/>
          </p:cNvSpPr>
          <p:nvPr/>
        </p:nvSpPr>
        <p:spPr bwMode="auto">
          <a:xfrm>
            <a:off x="1219200" y="3657600"/>
            <a:ext cx="3327770" cy="0"/>
          </a:xfrm>
          <a:prstGeom prst="line">
            <a:avLst/>
          </a:prstGeom>
          <a:noFill/>
          <a:ln w="0">
            <a:solidFill>
              <a:srgbClr val="000000"/>
            </a:solidFill>
            <a:round/>
            <a:headEnd/>
            <a:tailEnd/>
          </a:ln>
        </p:spPr>
        <p:txBody>
          <a:bodyPr/>
          <a:lstStyle/>
          <a:p>
            <a:endParaRPr lang="en-GB"/>
          </a:p>
        </p:txBody>
      </p:sp>
      <p:grpSp>
        <p:nvGrpSpPr>
          <p:cNvPr id="134" name="Group 133"/>
          <p:cNvGrpSpPr/>
          <p:nvPr/>
        </p:nvGrpSpPr>
        <p:grpSpPr>
          <a:xfrm>
            <a:off x="518928" y="1600200"/>
            <a:ext cx="3654394" cy="2733020"/>
            <a:chOff x="1205800" y="2211388"/>
            <a:chExt cx="5052125" cy="3804136"/>
          </a:xfrm>
        </p:grpSpPr>
        <p:grpSp>
          <p:nvGrpSpPr>
            <p:cNvPr id="135" name="Group 134"/>
            <p:cNvGrpSpPr/>
            <p:nvPr/>
          </p:nvGrpSpPr>
          <p:grpSpPr>
            <a:xfrm>
              <a:off x="2057400" y="2211388"/>
              <a:ext cx="4200525" cy="2894012"/>
              <a:chOff x="2559050" y="2209800"/>
              <a:chExt cx="4537075" cy="3122612"/>
            </a:xfrm>
          </p:grpSpPr>
          <p:sp>
            <p:nvSpPr>
              <p:cNvPr id="138" name="Line 25"/>
              <p:cNvSpPr>
                <a:spLocks noChangeShapeType="1"/>
              </p:cNvSpPr>
              <p:nvPr/>
            </p:nvSpPr>
            <p:spPr bwMode="auto">
              <a:xfrm>
                <a:off x="2665412" y="2209800"/>
                <a:ext cx="1588" cy="3121025"/>
              </a:xfrm>
              <a:prstGeom prst="line">
                <a:avLst/>
              </a:prstGeom>
              <a:noFill/>
              <a:ln w="0">
                <a:solidFill>
                  <a:srgbClr val="000000"/>
                </a:solidFill>
                <a:round/>
                <a:headEnd/>
                <a:tailEnd/>
              </a:ln>
            </p:spPr>
            <p:txBody>
              <a:bodyPr/>
              <a:lstStyle/>
              <a:p>
                <a:endParaRPr lang="en-GB"/>
              </a:p>
            </p:txBody>
          </p:sp>
          <p:sp>
            <p:nvSpPr>
              <p:cNvPr id="139" name="Line 27"/>
              <p:cNvSpPr>
                <a:spLocks noChangeShapeType="1"/>
              </p:cNvSpPr>
              <p:nvPr/>
            </p:nvSpPr>
            <p:spPr bwMode="auto">
              <a:xfrm>
                <a:off x="2559050" y="5330825"/>
                <a:ext cx="61912" cy="1587"/>
              </a:xfrm>
              <a:prstGeom prst="line">
                <a:avLst/>
              </a:prstGeom>
              <a:noFill/>
              <a:ln w="15875">
                <a:solidFill>
                  <a:srgbClr val="0000FF"/>
                </a:solidFill>
                <a:round/>
                <a:headEnd/>
                <a:tailEnd/>
              </a:ln>
            </p:spPr>
            <p:txBody>
              <a:bodyPr/>
              <a:lstStyle/>
              <a:p>
                <a:endParaRPr lang="en-GB"/>
              </a:p>
            </p:txBody>
          </p:sp>
          <p:sp>
            <p:nvSpPr>
              <p:cNvPr id="140" name="Freeform 28"/>
              <p:cNvSpPr>
                <a:spLocks/>
              </p:cNvSpPr>
              <p:nvPr/>
            </p:nvSpPr>
            <p:spPr bwMode="auto">
              <a:xfrm>
                <a:off x="2620962" y="5330825"/>
                <a:ext cx="68263" cy="1587"/>
              </a:xfrm>
              <a:custGeom>
                <a:avLst/>
                <a:gdLst>
                  <a:gd name="T0" fmla="*/ 0 w 43"/>
                  <a:gd name="T1" fmla="*/ 0 h 1587"/>
                  <a:gd name="T2" fmla="*/ 19 w 43"/>
                  <a:gd name="T3" fmla="*/ 0 h 1587"/>
                  <a:gd name="T4" fmla="*/ 43 w 43"/>
                  <a:gd name="T5" fmla="*/ 0 h 1587"/>
                  <a:gd name="T6" fmla="*/ 0 60000 65536"/>
                  <a:gd name="T7" fmla="*/ 0 60000 65536"/>
                  <a:gd name="T8" fmla="*/ 0 60000 65536"/>
                  <a:gd name="T9" fmla="*/ 0 w 43"/>
                  <a:gd name="T10" fmla="*/ 0 h 1587"/>
                  <a:gd name="T11" fmla="*/ 43 w 43"/>
                  <a:gd name="T12" fmla="*/ 1587 h 1587"/>
                </a:gdLst>
                <a:ahLst/>
                <a:cxnLst>
                  <a:cxn ang="T6">
                    <a:pos x="T0" y="T1"/>
                  </a:cxn>
                  <a:cxn ang="T7">
                    <a:pos x="T2" y="T3"/>
                  </a:cxn>
                  <a:cxn ang="T8">
                    <a:pos x="T4" y="T5"/>
                  </a:cxn>
                </a:cxnLst>
                <a:rect l="T9" t="T10" r="T11" b="T12"/>
                <a:pathLst>
                  <a:path w="43" h="1587">
                    <a:moveTo>
                      <a:pt x="0" y="0"/>
                    </a:moveTo>
                    <a:lnTo>
                      <a:pt x="19" y="0"/>
                    </a:lnTo>
                    <a:lnTo>
                      <a:pt x="43" y="0"/>
                    </a:lnTo>
                  </a:path>
                </a:pathLst>
              </a:custGeom>
              <a:noFill/>
              <a:ln w="15875">
                <a:solidFill>
                  <a:srgbClr val="0000FF"/>
                </a:solidFill>
                <a:round/>
                <a:headEnd/>
                <a:tailEnd/>
              </a:ln>
            </p:spPr>
            <p:txBody>
              <a:bodyPr/>
              <a:lstStyle/>
              <a:p>
                <a:endParaRPr lang="en-US"/>
              </a:p>
            </p:txBody>
          </p:sp>
          <p:sp>
            <p:nvSpPr>
              <p:cNvPr id="141" name="Line 29"/>
              <p:cNvSpPr>
                <a:spLocks noChangeShapeType="1"/>
              </p:cNvSpPr>
              <p:nvPr/>
            </p:nvSpPr>
            <p:spPr bwMode="auto">
              <a:xfrm>
                <a:off x="2689225" y="5330825"/>
                <a:ext cx="61912" cy="1587"/>
              </a:xfrm>
              <a:prstGeom prst="line">
                <a:avLst/>
              </a:prstGeom>
              <a:noFill/>
              <a:ln w="15875">
                <a:solidFill>
                  <a:srgbClr val="0000FF"/>
                </a:solidFill>
                <a:round/>
                <a:headEnd/>
                <a:tailEnd/>
              </a:ln>
            </p:spPr>
            <p:txBody>
              <a:bodyPr/>
              <a:lstStyle/>
              <a:p>
                <a:endParaRPr lang="en-GB"/>
              </a:p>
            </p:txBody>
          </p:sp>
          <p:sp>
            <p:nvSpPr>
              <p:cNvPr id="142" name="Line 30"/>
              <p:cNvSpPr>
                <a:spLocks noChangeShapeType="1"/>
              </p:cNvSpPr>
              <p:nvPr/>
            </p:nvSpPr>
            <p:spPr bwMode="auto">
              <a:xfrm>
                <a:off x="2751137" y="5330825"/>
                <a:ext cx="61913" cy="1587"/>
              </a:xfrm>
              <a:prstGeom prst="line">
                <a:avLst/>
              </a:prstGeom>
              <a:noFill/>
              <a:ln w="15875">
                <a:solidFill>
                  <a:srgbClr val="0000FF"/>
                </a:solidFill>
                <a:round/>
                <a:headEnd/>
                <a:tailEnd/>
              </a:ln>
            </p:spPr>
            <p:txBody>
              <a:bodyPr/>
              <a:lstStyle/>
              <a:p>
                <a:endParaRPr lang="en-GB"/>
              </a:p>
            </p:txBody>
          </p:sp>
          <p:sp>
            <p:nvSpPr>
              <p:cNvPr id="143" name="Freeform 31"/>
              <p:cNvSpPr>
                <a:spLocks/>
              </p:cNvSpPr>
              <p:nvPr/>
            </p:nvSpPr>
            <p:spPr bwMode="auto">
              <a:xfrm>
                <a:off x="2813050" y="5322887"/>
                <a:ext cx="60325" cy="7938"/>
              </a:xfrm>
              <a:custGeom>
                <a:avLst/>
                <a:gdLst>
                  <a:gd name="T0" fmla="*/ 0 w 38"/>
                  <a:gd name="T1" fmla="*/ 5 h 5"/>
                  <a:gd name="T2" fmla="*/ 19 w 38"/>
                  <a:gd name="T3" fmla="*/ 0 h 5"/>
                  <a:gd name="T4" fmla="*/ 38 w 38"/>
                  <a:gd name="T5" fmla="*/ 0 h 5"/>
                  <a:gd name="T6" fmla="*/ 0 60000 65536"/>
                  <a:gd name="T7" fmla="*/ 0 60000 65536"/>
                  <a:gd name="T8" fmla="*/ 0 60000 65536"/>
                  <a:gd name="T9" fmla="*/ 0 w 38"/>
                  <a:gd name="T10" fmla="*/ 0 h 5"/>
                  <a:gd name="T11" fmla="*/ 38 w 38"/>
                  <a:gd name="T12" fmla="*/ 5 h 5"/>
                </a:gdLst>
                <a:ahLst/>
                <a:cxnLst>
                  <a:cxn ang="T6">
                    <a:pos x="T0" y="T1"/>
                  </a:cxn>
                  <a:cxn ang="T7">
                    <a:pos x="T2" y="T3"/>
                  </a:cxn>
                  <a:cxn ang="T8">
                    <a:pos x="T4" y="T5"/>
                  </a:cxn>
                </a:cxnLst>
                <a:rect l="T9" t="T10" r="T11" b="T12"/>
                <a:pathLst>
                  <a:path w="38" h="5">
                    <a:moveTo>
                      <a:pt x="0" y="5"/>
                    </a:moveTo>
                    <a:lnTo>
                      <a:pt x="19" y="0"/>
                    </a:lnTo>
                    <a:lnTo>
                      <a:pt x="38" y="0"/>
                    </a:lnTo>
                  </a:path>
                </a:pathLst>
              </a:custGeom>
              <a:noFill/>
              <a:ln w="15875">
                <a:solidFill>
                  <a:srgbClr val="0000FF"/>
                </a:solidFill>
                <a:round/>
                <a:headEnd/>
                <a:tailEnd/>
              </a:ln>
            </p:spPr>
            <p:txBody>
              <a:bodyPr/>
              <a:lstStyle/>
              <a:p>
                <a:endParaRPr lang="en-US"/>
              </a:p>
            </p:txBody>
          </p:sp>
          <p:sp>
            <p:nvSpPr>
              <p:cNvPr id="144" name="Line 32"/>
              <p:cNvSpPr>
                <a:spLocks noChangeShapeType="1"/>
              </p:cNvSpPr>
              <p:nvPr/>
            </p:nvSpPr>
            <p:spPr bwMode="auto">
              <a:xfrm>
                <a:off x="2873375" y="5322887"/>
                <a:ext cx="61912" cy="1588"/>
              </a:xfrm>
              <a:prstGeom prst="line">
                <a:avLst/>
              </a:prstGeom>
              <a:noFill/>
              <a:ln w="15875">
                <a:solidFill>
                  <a:srgbClr val="0000FF"/>
                </a:solidFill>
                <a:round/>
                <a:headEnd/>
                <a:tailEnd/>
              </a:ln>
            </p:spPr>
            <p:txBody>
              <a:bodyPr/>
              <a:lstStyle/>
              <a:p>
                <a:endParaRPr lang="en-GB"/>
              </a:p>
            </p:txBody>
          </p:sp>
          <p:sp>
            <p:nvSpPr>
              <p:cNvPr id="145" name="Line 33"/>
              <p:cNvSpPr>
                <a:spLocks noChangeShapeType="1"/>
              </p:cNvSpPr>
              <p:nvPr/>
            </p:nvSpPr>
            <p:spPr bwMode="auto">
              <a:xfrm>
                <a:off x="2935287" y="5322887"/>
                <a:ext cx="61913" cy="1588"/>
              </a:xfrm>
              <a:prstGeom prst="line">
                <a:avLst/>
              </a:prstGeom>
              <a:noFill/>
              <a:ln w="15875">
                <a:solidFill>
                  <a:srgbClr val="0000FF"/>
                </a:solidFill>
                <a:round/>
                <a:headEnd/>
                <a:tailEnd/>
              </a:ln>
            </p:spPr>
            <p:txBody>
              <a:bodyPr/>
              <a:lstStyle/>
              <a:p>
                <a:endParaRPr lang="en-GB"/>
              </a:p>
            </p:txBody>
          </p:sp>
          <p:sp>
            <p:nvSpPr>
              <p:cNvPr id="146" name="Freeform 34"/>
              <p:cNvSpPr>
                <a:spLocks/>
              </p:cNvSpPr>
              <p:nvPr/>
            </p:nvSpPr>
            <p:spPr bwMode="auto">
              <a:xfrm>
                <a:off x="2997200" y="5314950"/>
                <a:ext cx="69850" cy="7937"/>
              </a:xfrm>
              <a:custGeom>
                <a:avLst/>
                <a:gdLst>
                  <a:gd name="T0" fmla="*/ 0 w 44"/>
                  <a:gd name="T1" fmla="*/ 5 h 5"/>
                  <a:gd name="T2" fmla="*/ 19 w 44"/>
                  <a:gd name="T3" fmla="*/ 0 h 5"/>
                  <a:gd name="T4" fmla="*/ 44 w 44"/>
                  <a:gd name="T5" fmla="*/ 0 h 5"/>
                  <a:gd name="T6" fmla="*/ 0 60000 65536"/>
                  <a:gd name="T7" fmla="*/ 0 60000 65536"/>
                  <a:gd name="T8" fmla="*/ 0 60000 65536"/>
                  <a:gd name="T9" fmla="*/ 0 w 44"/>
                  <a:gd name="T10" fmla="*/ 0 h 5"/>
                  <a:gd name="T11" fmla="*/ 44 w 44"/>
                  <a:gd name="T12" fmla="*/ 5 h 5"/>
                </a:gdLst>
                <a:ahLst/>
                <a:cxnLst>
                  <a:cxn ang="T6">
                    <a:pos x="T0" y="T1"/>
                  </a:cxn>
                  <a:cxn ang="T7">
                    <a:pos x="T2" y="T3"/>
                  </a:cxn>
                  <a:cxn ang="T8">
                    <a:pos x="T4" y="T5"/>
                  </a:cxn>
                </a:cxnLst>
                <a:rect l="T9" t="T10" r="T11" b="T12"/>
                <a:pathLst>
                  <a:path w="44" h="5">
                    <a:moveTo>
                      <a:pt x="0" y="5"/>
                    </a:moveTo>
                    <a:lnTo>
                      <a:pt x="19" y="0"/>
                    </a:lnTo>
                    <a:lnTo>
                      <a:pt x="44" y="0"/>
                    </a:lnTo>
                  </a:path>
                </a:pathLst>
              </a:custGeom>
              <a:noFill/>
              <a:ln w="15875">
                <a:solidFill>
                  <a:srgbClr val="0000FF"/>
                </a:solidFill>
                <a:round/>
                <a:headEnd/>
                <a:tailEnd/>
              </a:ln>
            </p:spPr>
            <p:txBody>
              <a:bodyPr/>
              <a:lstStyle/>
              <a:p>
                <a:endParaRPr lang="en-US"/>
              </a:p>
            </p:txBody>
          </p:sp>
          <p:sp>
            <p:nvSpPr>
              <p:cNvPr id="147" name="Line 35"/>
              <p:cNvSpPr>
                <a:spLocks noChangeShapeType="1"/>
              </p:cNvSpPr>
              <p:nvPr/>
            </p:nvSpPr>
            <p:spPr bwMode="auto">
              <a:xfrm>
                <a:off x="3067050" y="5314950"/>
                <a:ext cx="60325" cy="1587"/>
              </a:xfrm>
              <a:prstGeom prst="line">
                <a:avLst/>
              </a:prstGeom>
              <a:noFill/>
              <a:ln w="15875">
                <a:solidFill>
                  <a:srgbClr val="0000FF"/>
                </a:solidFill>
                <a:round/>
                <a:headEnd/>
                <a:tailEnd/>
              </a:ln>
            </p:spPr>
            <p:txBody>
              <a:bodyPr/>
              <a:lstStyle/>
              <a:p>
                <a:endParaRPr lang="en-GB"/>
              </a:p>
            </p:txBody>
          </p:sp>
          <p:sp>
            <p:nvSpPr>
              <p:cNvPr id="148" name="Line 36"/>
              <p:cNvSpPr>
                <a:spLocks noChangeShapeType="1"/>
              </p:cNvSpPr>
              <p:nvPr/>
            </p:nvSpPr>
            <p:spPr bwMode="auto">
              <a:xfrm flipV="1">
                <a:off x="3127375" y="5307012"/>
                <a:ext cx="61912" cy="7938"/>
              </a:xfrm>
              <a:prstGeom prst="line">
                <a:avLst/>
              </a:prstGeom>
              <a:noFill/>
              <a:ln w="15875">
                <a:solidFill>
                  <a:srgbClr val="0000FF"/>
                </a:solidFill>
                <a:round/>
                <a:headEnd/>
                <a:tailEnd/>
              </a:ln>
            </p:spPr>
            <p:txBody>
              <a:bodyPr/>
              <a:lstStyle/>
              <a:p>
                <a:endParaRPr lang="en-GB"/>
              </a:p>
            </p:txBody>
          </p:sp>
          <p:sp>
            <p:nvSpPr>
              <p:cNvPr id="149" name="Line 37"/>
              <p:cNvSpPr>
                <a:spLocks noChangeShapeType="1"/>
              </p:cNvSpPr>
              <p:nvPr/>
            </p:nvSpPr>
            <p:spPr bwMode="auto">
              <a:xfrm flipV="1">
                <a:off x="3189287" y="5292725"/>
                <a:ext cx="61913" cy="14287"/>
              </a:xfrm>
              <a:prstGeom prst="line">
                <a:avLst/>
              </a:prstGeom>
              <a:noFill/>
              <a:ln w="15875">
                <a:solidFill>
                  <a:srgbClr val="0000FF"/>
                </a:solidFill>
                <a:round/>
                <a:headEnd/>
                <a:tailEnd/>
              </a:ln>
            </p:spPr>
            <p:txBody>
              <a:bodyPr/>
              <a:lstStyle/>
              <a:p>
                <a:endParaRPr lang="en-GB"/>
              </a:p>
            </p:txBody>
          </p:sp>
          <p:sp>
            <p:nvSpPr>
              <p:cNvPr id="150" name="Line 38"/>
              <p:cNvSpPr>
                <a:spLocks noChangeShapeType="1"/>
              </p:cNvSpPr>
              <p:nvPr/>
            </p:nvSpPr>
            <p:spPr bwMode="auto">
              <a:xfrm flipV="1">
                <a:off x="3251200" y="5284787"/>
                <a:ext cx="61912" cy="7938"/>
              </a:xfrm>
              <a:prstGeom prst="line">
                <a:avLst/>
              </a:prstGeom>
              <a:noFill/>
              <a:ln w="15875">
                <a:solidFill>
                  <a:srgbClr val="0000FF"/>
                </a:solidFill>
                <a:round/>
                <a:headEnd/>
                <a:tailEnd/>
              </a:ln>
            </p:spPr>
            <p:txBody>
              <a:bodyPr/>
              <a:lstStyle/>
              <a:p>
                <a:endParaRPr lang="en-GB"/>
              </a:p>
            </p:txBody>
          </p:sp>
          <p:sp>
            <p:nvSpPr>
              <p:cNvPr id="151" name="Freeform 39"/>
              <p:cNvSpPr>
                <a:spLocks/>
              </p:cNvSpPr>
              <p:nvPr/>
            </p:nvSpPr>
            <p:spPr bwMode="auto">
              <a:xfrm>
                <a:off x="3313112" y="5268912"/>
                <a:ext cx="68263" cy="15875"/>
              </a:xfrm>
              <a:custGeom>
                <a:avLst/>
                <a:gdLst>
                  <a:gd name="T0" fmla="*/ 0 w 43"/>
                  <a:gd name="T1" fmla="*/ 10 h 10"/>
                  <a:gd name="T2" fmla="*/ 19 w 43"/>
                  <a:gd name="T3" fmla="*/ 5 h 10"/>
                  <a:gd name="T4" fmla="*/ 43 w 43"/>
                  <a:gd name="T5" fmla="*/ 0 h 10"/>
                  <a:gd name="T6" fmla="*/ 0 60000 65536"/>
                  <a:gd name="T7" fmla="*/ 0 60000 65536"/>
                  <a:gd name="T8" fmla="*/ 0 60000 65536"/>
                  <a:gd name="T9" fmla="*/ 0 w 43"/>
                  <a:gd name="T10" fmla="*/ 0 h 10"/>
                  <a:gd name="T11" fmla="*/ 43 w 43"/>
                  <a:gd name="T12" fmla="*/ 10 h 10"/>
                </a:gdLst>
                <a:ahLst/>
                <a:cxnLst>
                  <a:cxn ang="T6">
                    <a:pos x="T0" y="T1"/>
                  </a:cxn>
                  <a:cxn ang="T7">
                    <a:pos x="T2" y="T3"/>
                  </a:cxn>
                  <a:cxn ang="T8">
                    <a:pos x="T4" y="T5"/>
                  </a:cxn>
                </a:cxnLst>
                <a:rect l="T9" t="T10" r="T11" b="T12"/>
                <a:pathLst>
                  <a:path w="43" h="10">
                    <a:moveTo>
                      <a:pt x="0" y="10"/>
                    </a:moveTo>
                    <a:lnTo>
                      <a:pt x="19" y="5"/>
                    </a:lnTo>
                    <a:lnTo>
                      <a:pt x="43" y="0"/>
                    </a:lnTo>
                  </a:path>
                </a:pathLst>
              </a:custGeom>
              <a:noFill/>
              <a:ln w="15875">
                <a:solidFill>
                  <a:srgbClr val="0000FF"/>
                </a:solidFill>
                <a:round/>
                <a:headEnd/>
                <a:tailEnd/>
              </a:ln>
            </p:spPr>
            <p:txBody>
              <a:bodyPr/>
              <a:lstStyle/>
              <a:p>
                <a:endParaRPr lang="en-US"/>
              </a:p>
            </p:txBody>
          </p:sp>
          <p:sp>
            <p:nvSpPr>
              <p:cNvPr id="152" name="Freeform 40"/>
              <p:cNvSpPr>
                <a:spLocks/>
              </p:cNvSpPr>
              <p:nvPr/>
            </p:nvSpPr>
            <p:spPr bwMode="auto">
              <a:xfrm>
                <a:off x="3381375" y="5253037"/>
                <a:ext cx="61912" cy="15875"/>
              </a:xfrm>
              <a:custGeom>
                <a:avLst/>
                <a:gdLst>
                  <a:gd name="T0" fmla="*/ 0 w 39"/>
                  <a:gd name="T1" fmla="*/ 10 h 10"/>
                  <a:gd name="T2" fmla="*/ 20 w 39"/>
                  <a:gd name="T3" fmla="*/ 5 h 10"/>
                  <a:gd name="T4" fmla="*/ 39 w 39"/>
                  <a:gd name="T5" fmla="*/ 0 h 10"/>
                  <a:gd name="T6" fmla="*/ 0 60000 65536"/>
                  <a:gd name="T7" fmla="*/ 0 60000 65536"/>
                  <a:gd name="T8" fmla="*/ 0 60000 65536"/>
                  <a:gd name="T9" fmla="*/ 0 w 39"/>
                  <a:gd name="T10" fmla="*/ 0 h 10"/>
                  <a:gd name="T11" fmla="*/ 39 w 39"/>
                  <a:gd name="T12" fmla="*/ 10 h 10"/>
                </a:gdLst>
                <a:ahLst/>
                <a:cxnLst>
                  <a:cxn ang="T6">
                    <a:pos x="T0" y="T1"/>
                  </a:cxn>
                  <a:cxn ang="T7">
                    <a:pos x="T2" y="T3"/>
                  </a:cxn>
                  <a:cxn ang="T8">
                    <a:pos x="T4" y="T5"/>
                  </a:cxn>
                </a:cxnLst>
                <a:rect l="T9" t="T10" r="T11" b="T12"/>
                <a:pathLst>
                  <a:path w="39" h="10">
                    <a:moveTo>
                      <a:pt x="0" y="10"/>
                    </a:moveTo>
                    <a:lnTo>
                      <a:pt x="20" y="5"/>
                    </a:lnTo>
                    <a:lnTo>
                      <a:pt x="39" y="0"/>
                    </a:lnTo>
                  </a:path>
                </a:pathLst>
              </a:custGeom>
              <a:noFill/>
              <a:ln w="15875">
                <a:solidFill>
                  <a:srgbClr val="0000FF"/>
                </a:solidFill>
                <a:round/>
                <a:headEnd/>
                <a:tailEnd/>
              </a:ln>
            </p:spPr>
            <p:txBody>
              <a:bodyPr/>
              <a:lstStyle/>
              <a:p>
                <a:endParaRPr lang="en-US"/>
              </a:p>
            </p:txBody>
          </p:sp>
          <p:sp>
            <p:nvSpPr>
              <p:cNvPr id="153" name="Freeform 41"/>
              <p:cNvSpPr>
                <a:spLocks/>
              </p:cNvSpPr>
              <p:nvPr/>
            </p:nvSpPr>
            <p:spPr bwMode="auto">
              <a:xfrm>
                <a:off x="3443287" y="5222875"/>
                <a:ext cx="61913" cy="30162"/>
              </a:xfrm>
              <a:custGeom>
                <a:avLst/>
                <a:gdLst>
                  <a:gd name="T0" fmla="*/ 0 w 39"/>
                  <a:gd name="T1" fmla="*/ 19 h 19"/>
                  <a:gd name="T2" fmla="*/ 19 w 39"/>
                  <a:gd name="T3" fmla="*/ 10 h 19"/>
                  <a:gd name="T4" fmla="*/ 39 w 39"/>
                  <a:gd name="T5" fmla="*/ 0 h 19"/>
                  <a:gd name="T6" fmla="*/ 0 60000 65536"/>
                  <a:gd name="T7" fmla="*/ 0 60000 65536"/>
                  <a:gd name="T8" fmla="*/ 0 60000 65536"/>
                  <a:gd name="T9" fmla="*/ 0 w 39"/>
                  <a:gd name="T10" fmla="*/ 0 h 19"/>
                  <a:gd name="T11" fmla="*/ 39 w 39"/>
                  <a:gd name="T12" fmla="*/ 19 h 19"/>
                </a:gdLst>
                <a:ahLst/>
                <a:cxnLst>
                  <a:cxn ang="T6">
                    <a:pos x="T0" y="T1"/>
                  </a:cxn>
                  <a:cxn ang="T7">
                    <a:pos x="T2" y="T3"/>
                  </a:cxn>
                  <a:cxn ang="T8">
                    <a:pos x="T4" y="T5"/>
                  </a:cxn>
                </a:cxnLst>
                <a:rect l="T9" t="T10" r="T11" b="T12"/>
                <a:pathLst>
                  <a:path w="39" h="19">
                    <a:moveTo>
                      <a:pt x="0" y="19"/>
                    </a:moveTo>
                    <a:lnTo>
                      <a:pt x="19" y="10"/>
                    </a:lnTo>
                    <a:lnTo>
                      <a:pt x="39" y="0"/>
                    </a:lnTo>
                  </a:path>
                </a:pathLst>
              </a:custGeom>
              <a:noFill/>
              <a:ln w="15875">
                <a:solidFill>
                  <a:srgbClr val="0000FF"/>
                </a:solidFill>
                <a:round/>
                <a:headEnd/>
                <a:tailEnd/>
              </a:ln>
            </p:spPr>
            <p:txBody>
              <a:bodyPr/>
              <a:lstStyle/>
              <a:p>
                <a:endParaRPr lang="en-US"/>
              </a:p>
            </p:txBody>
          </p:sp>
          <p:sp>
            <p:nvSpPr>
              <p:cNvPr id="154" name="Freeform 42"/>
              <p:cNvSpPr>
                <a:spLocks/>
              </p:cNvSpPr>
              <p:nvPr/>
            </p:nvSpPr>
            <p:spPr bwMode="auto">
              <a:xfrm>
                <a:off x="3505200" y="5200650"/>
                <a:ext cx="60325" cy="22225"/>
              </a:xfrm>
              <a:custGeom>
                <a:avLst/>
                <a:gdLst>
                  <a:gd name="T0" fmla="*/ 0 w 38"/>
                  <a:gd name="T1" fmla="*/ 14 h 14"/>
                  <a:gd name="T2" fmla="*/ 19 w 38"/>
                  <a:gd name="T3" fmla="*/ 9 h 14"/>
                  <a:gd name="T4" fmla="*/ 38 w 38"/>
                  <a:gd name="T5" fmla="*/ 0 h 14"/>
                  <a:gd name="T6" fmla="*/ 0 60000 65536"/>
                  <a:gd name="T7" fmla="*/ 0 60000 65536"/>
                  <a:gd name="T8" fmla="*/ 0 60000 65536"/>
                  <a:gd name="T9" fmla="*/ 0 w 38"/>
                  <a:gd name="T10" fmla="*/ 0 h 14"/>
                  <a:gd name="T11" fmla="*/ 38 w 38"/>
                  <a:gd name="T12" fmla="*/ 14 h 14"/>
                </a:gdLst>
                <a:ahLst/>
                <a:cxnLst>
                  <a:cxn ang="T6">
                    <a:pos x="T0" y="T1"/>
                  </a:cxn>
                  <a:cxn ang="T7">
                    <a:pos x="T2" y="T3"/>
                  </a:cxn>
                  <a:cxn ang="T8">
                    <a:pos x="T4" y="T5"/>
                  </a:cxn>
                </a:cxnLst>
                <a:rect l="T9" t="T10" r="T11" b="T12"/>
                <a:pathLst>
                  <a:path w="38" h="14">
                    <a:moveTo>
                      <a:pt x="0" y="14"/>
                    </a:moveTo>
                    <a:lnTo>
                      <a:pt x="19" y="9"/>
                    </a:lnTo>
                    <a:lnTo>
                      <a:pt x="38" y="0"/>
                    </a:lnTo>
                  </a:path>
                </a:pathLst>
              </a:custGeom>
              <a:noFill/>
              <a:ln w="15875">
                <a:solidFill>
                  <a:srgbClr val="0000FF"/>
                </a:solidFill>
                <a:round/>
                <a:headEnd/>
                <a:tailEnd/>
              </a:ln>
            </p:spPr>
            <p:txBody>
              <a:bodyPr/>
              <a:lstStyle/>
              <a:p>
                <a:endParaRPr lang="en-US"/>
              </a:p>
            </p:txBody>
          </p:sp>
          <p:sp>
            <p:nvSpPr>
              <p:cNvPr id="155" name="Freeform 43"/>
              <p:cNvSpPr>
                <a:spLocks/>
              </p:cNvSpPr>
              <p:nvPr/>
            </p:nvSpPr>
            <p:spPr bwMode="auto">
              <a:xfrm>
                <a:off x="3565525" y="5160962"/>
                <a:ext cx="61912" cy="39688"/>
              </a:xfrm>
              <a:custGeom>
                <a:avLst/>
                <a:gdLst>
                  <a:gd name="T0" fmla="*/ 0 w 39"/>
                  <a:gd name="T1" fmla="*/ 25 h 25"/>
                  <a:gd name="T2" fmla="*/ 20 w 39"/>
                  <a:gd name="T3" fmla="*/ 15 h 25"/>
                  <a:gd name="T4" fmla="*/ 39 w 39"/>
                  <a:gd name="T5" fmla="*/ 0 h 25"/>
                  <a:gd name="T6" fmla="*/ 0 60000 65536"/>
                  <a:gd name="T7" fmla="*/ 0 60000 65536"/>
                  <a:gd name="T8" fmla="*/ 0 60000 65536"/>
                  <a:gd name="T9" fmla="*/ 0 w 39"/>
                  <a:gd name="T10" fmla="*/ 0 h 25"/>
                  <a:gd name="T11" fmla="*/ 39 w 39"/>
                  <a:gd name="T12" fmla="*/ 25 h 25"/>
                </a:gdLst>
                <a:ahLst/>
                <a:cxnLst>
                  <a:cxn ang="T6">
                    <a:pos x="T0" y="T1"/>
                  </a:cxn>
                  <a:cxn ang="T7">
                    <a:pos x="T2" y="T3"/>
                  </a:cxn>
                  <a:cxn ang="T8">
                    <a:pos x="T4" y="T5"/>
                  </a:cxn>
                </a:cxnLst>
                <a:rect l="T9" t="T10" r="T11" b="T12"/>
                <a:pathLst>
                  <a:path w="39" h="25">
                    <a:moveTo>
                      <a:pt x="0" y="25"/>
                    </a:moveTo>
                    <a:lnTo>
                      <a:pt x="20" y="15"/>
                    </a:lnTo>
                    <a:lnTo>
                      <a:pt x="39" y="0"/>
                    </a:lnTo>
                  </a:path>
                </a:pathLst>
              </a:custGeom>
              <a:noFill/>
              <a:ln w="15875">
                <a:solidFill>
                  <a:srgbClr val="0000FF"/>
                </a:solidFill>
                <a:round/>
                <a:headEnd/>
                <a:tailEnd/>
              </a:ln>
            </p:spPr>
            <p:txBody>
              <a:bodyPr/>
              <a:lstStyle/>
              <a:p>
                <a:endParaRPr lang="en-US"/>
              </a:p>
            </p:txBody>
          </p:sp>
          <p:sp>
            <p:nvSpPr>
              <p:cNvPr id="156" name="Freeform 44"/>
              <p:cNvSpPr>
                <a:spLocks/>
              </p:cNvSpPr>
              <p:nvPr/>
            </p:nvSpPr>
            <p:spPr bwMode="auto">
              <a:xfrm>
                <a:off x="3627437" y="5114925"/>
                <a:ext cx="69850" cy="46037"/>
              </a:xfrm>
              <a:custGeom>
                <a:avLst/>
                <a:gdLst>
                  <a:gd name="T0" fmla="*/ 0 w 44"/>
                  <a:gd name="T1" fmla="*/ 29 h 29"/>
                  <a:gd name="T2" fmla="*/ 20 w 44"/>
                  <a:gd name="T3" fmla="*/ 15 h 29"/>
                  <a:gd name="T4" fmla="*/ 44 w 44"/>
                  <a:gd name="T5" fmla="*/ 0 h 29"/>
                  <a:gd name="T6" fmla="*/ 0 60000 65536"/>
                  <a:gd name="T7" fmla="*/ 0 60000 65536"/>
                  <a:gd name="T8" fmla="*/ 0 60000 65536"/>
                  <a:gd name="T9" fmla="*/ 0 w 44"/>
                  <a:gd name="T10" fmla="*/ 0 h 29"/>
                  <a:gd name="T11" fmla="*/ 44 w 44"/>
                  <a:gd name="T12" fmla="*/ 29 h 29"/>
                </a:gdLst>
                <a:ahLst/>
                <a:cxnLst>
                  <a:cxn ang="T6">
                    <a:pos x="T0" y="T1"/>
                  </a:cxn>
                  <a:cxn ang="T7">
                    <a:pos x="T2" y="T3"/>
                  </a:cxn>
                  <a:cxn ang="T8">
                    <a:pos x="T4" y="T5"/>
                  </a:cxn>
                </a:cxnLst>
                <a:rect l="T9" t="T10" r="T11" b="T12"/>
                <a:pathLst>
                  <a:path w="44" h="29">
                    <a:moveTo>
                      <a:pt x="0" y="29"/>
                    </a:moveTo>
                    <a:lnTo>
                      <a:pt x="20" y="15"/>
                    </a:lnTo>
                    <a:lnTo>
                      <a:pt x="44" y="0"/>
                    </a:lnTo>
                  </a:path>
                </a:pathLst>
              </a:custGeom>
              <a:noFill/>
              <a:ln w="15875">
                <a:solidFill>
                  <a:srgbClr val="0000FF"/>
                </a:solidFill>
                <a:round/>
                <a:headEnd/>
                <a:tailEnd/>
              </a:ln>
            </p:spPr>
            <p:txBody>
              <a:bodyPr/>
              <a:lstStyle/>
              <a:p>
                <a:endParaRPr lang="en-US"/>
              </a:p>
            </p:txBody>
          </p:sp>
          <p:sp>
            <p:nvSpPr>
              <p:cNvPr id="157" name="Line 45"/>
              <p:cNvSpPr>
                <a:spLocks noChangeShapeType="1"/>
              </p:cNvSpPr>
              <p:nvPr/>
            </p:nvSpPr>
            <p:spPr bwMode="auto">
              <a:xfrm flipV="1">
                <a:off x="3697287" y="5060950"/>
                <a:ext cx="60325" cy="53975"/>
              </a:xfrm>
              <a:prstGeom prst="line">
                <a:avLst/>
              </a:prstGeom>
              <a:noFill/>
              <a:ln w="15875">
                <a:solidFill>
                  <a:srgbClr val="0000FF"/>
                </a:solidFill>
                <a:round/>
                <a:headEnd/>
                <a:tailEnd/>
              </a:ln>
            </p:spPr>
            <p:txBody>
              <a:bodyPr/>
              <a:lstStyle/>
              <a:p>
                <a:endParaRPr lang="en-GB"/>
              </a:p>
            </p:txBody>
          </p:sp>
          <p:sp>
            <p:nvSpPr>
              <p:cNvPr id="158" name="Line 46"/>
              <p:cNvSpPr>
                <a:spLocks noChangeShapeType="1"/>
              </p:cNvSpPr>
              <p:nvPr/>
            </p:nvSpPr>
            <p:spPr bwMode="auto">
              <a:xfrm flipV="1">
                <a:off x="3757612" y="5000625"/>
                <a:ext cx="61913" cy="60325"/>
              </a:xfrm>
              <a:prstGeom prst="line">
                <a:avLst/>
              </a:prstGeom>
              <a:noFill/>
              <a:ln w="15875">
                <a:solidFill>
                  <a:srgbClr val="0000FF"/>
                </a:solidFill>
                <a:round/>
                <a:headEnd/>
                <a:tailEnd/>
              </a:ln>
            </p:spPr>
            <p:txBody>
              <a:bodyPr/>
              <a:lstStyle/>
              <a:p>
                <a:endParaRPr lang="en-GB"/>
              </a:p>
            </p:txBody>
          </p:sp>
          <p:sp>
            <p:nvSpPr>
              <p:cNvPr id="159" name="Line 47"/>
              <p:cNvSpPr>
                <a:spLocks noChangeShapeType="1"/>
              </p:cNvSpPr>
              <p:nvPr/>
            </p:nvSpPr>
            <p:spPr bwMode="auto">
              <a:xfrm flipV="1">
                <a:off x="3819525" y="4922837"/>
                <a:ext cx="61912" cy="77788"/>
              </a:xfrm>
              <a:prstGeom prst="line">
                <a:avLst/>
              </a:prstGeom>
              <a:noFill/>
              <a:ln w="15875">
                <a:solidFill>
                  <a:srgbClr val="0000FF"/>
                </a:solidFill>
                <a:round/>
                <a:headEnd/>
                <a:tailEnd/>
              </a:ln>
            </p:spPr>
            <p:txBody>
              <a:bodyPr/>
              <a:lstStyle/>
              <a:p>
                <a:endParaRPr lang="en-GB"/>
              </a:p>
            </p:txBody>
          </p:sp>
          <p:sp>
            <p:nvSpPr>
              <p:cNvPr id="160" name="Line 48"/>
              <p:cNvSpPr>
                <a:spLocks noChangeShapeType="1"/>
              </p:cNvSpPr>
              <p:nvPr/>
            </p:nvSpPr>
            <p:spPr bwMode="auto">
              <a:xfrm flipV="1">
                <a:off x="3881437" y="4838700"/>
                <a:ext cx="61913" cy="84137"/>
              </a:xfrm>
              <a:prstGeom prst="line">
                <a:avLst/>
              </a:prstGeom>
              <a:noFill/>
              <a:ln w="15875">
                <a:solidFill>
                  <a:srgbClr val="0000FF"/>
                </a:solidFill>
                <a:round/>
                <a:headEnd/>
                <a:tailEnd/>
              </a:ln>
            </p:spPr>
            <p:txBody>
              <a:bodyPr/>
              <a:lstStyle/>
              <a:p>
                <a:endParaRPr lang="en-GB"/>
              </a:p>
            </p:txBody>
          </p:sp>
          <p:sp>
            <p:nvSpPr>
              <p:cNvPr id="161" name="Freeform 49"/>
              <p:cNvSpPr>
                <a:spLocks/>
              </p:cNvSpPr>
              <p:nvPr/>
            </p:nvSpPr>
            <p:spPr bwMode="auto">
              <a:xfrm>
                <a:off x="3943350" y="4746625"/>
                <a:ext cx="68262" cy="92075"/>
              </a:xfrm>
              <a:custGeom>
                <a:avLst/>
                <a:gdLst>
                  <a:gd name="T0" fmla="*/ 0 w 43"/>
                  <a:gd name="T1" fmla="*/ 58 h 58"/>
                  <a:gd name="T2" fmla="*/ 19 w 43"/>
                  <a:gd name="T3" fmla="*/ 29 h 58"/>
                  <a:gd name="T4" fmla="*/ 43 w 43"/>
                  <a:gd name="T5" fmla="*/ 0 h 58"/>
                  <a:gd name="T6" fmla="*/ 0 60000 65536"/>
                  <a:gd name="T7" fmla="*/ 0 60000 65536"/>
                  <a:gd name="T8" fmla="*/ 0 60000 65536"/>
                  <a:gd name="T9" fmla="*/ 0 w 43"/>
                  <a:gd name="T10" fmla="*/ 0 h 58"/>
                  <a:gd name="T11" fmla="*/ 43 w 43"/>
                  <a:gd name="T12" fmla="*/ 58 h 58"/>
                </a:gdLst>
                <a:ahLst/>
                <a:cxnLst>
                  <a:cxn ang="T6">
                    <a:pos x="T0" y="T1"/>
                  </a:cxn>
                  <a:cxn ang="T7">
                    <a:pos x="T2" y="T3"/>
                  </a:cxn>
                  <a:cxn ang="T8">
                    <a:pos x="T4" y="T5"/>
                  </a:cxn>
                </a:cxnLst>
                <a:rect l="T9" t="T10" r="T11" b="T12"/>
                <a:pathLst>
                  <a:path w="43" h="58">
                    <a:moveTo>
                      <a:pt x="0" y="58"/>
                    </a:moveTo>
                    <a:lnTo>
                      <a:pt x="19" y="29"/>
                    </a:lnTo>
                    <a:lnTo>
                      <a:pt x="43" y="0"/>
                    </a:lnTo>
                  </a:path>
                </a:pathLst>
              </a:custGeom>
              <a:noFill/>
              <a:ln w="15875">
                <a:solidFill>
                  <a:srgbClr val="0000FF"/>
                </a:solidFill>
                <a:round/>
                <a:headEnd/>
                <a:tailEnd/>
              </a:ln>
            </p:spPr>
            <p:txBody>
              <a:bodyPr/>
              <a:lstStyle/>
              <a:p>
                <a:endParaRPr lang="en-US"/>
              </a:p>
            </p:txBody>
          </p:sp>
          <p:sp>
            <p:nvSpPr>
              <p:cNvPr id="162" name="Freeform 50"/>
              <p:cNvSpPr>
                <a:spLocks/>
              </p:cNvSpPr>
              <p:nvPr/>
            </p:nvSpPr>
            <p:spPr bwMode="auto">
              <a:xfrm>
                <a:off x="4011612" y="4630737"/>
                <a:ext cx="61913" cy="115888"/>
              </a:xfrm>
              <a:custGeom>
                <a:avLst/>
                <a:gdLst>
                  <a:gd name="T0" fmla="*/ 0 w 39"/>
                  <a:gd name="T1" fmla="*/ 73 h 73"/>
                  <a:gd name="T2" fmla="*/ 20 w 39"/>
                  <a:gd name="T3" fmla="*/ 39 h 73"/>
                  <a:gd name="T4" fmla="*/ 39 w 39"/>
                  <a:gd name="T5" fmla="*/ 0 h 73"/>
                  <a:gd name="T6" fmla="*/ 0 60000 65536"/>
                  <a:gd name="T7" fmla="*/ 0 60000 65536"/>
                  <a:gd name="T8" fmla="*/ 0 60000 65536"/>
                  <a:gd name="T9" fmla="*/ 0 w 39"/>
                  <a:gd name="T10" fmla="*/ 0 h 73"/>
                  <a:gd name="T11" fmla="*/ 39 w 39"/>
                  <a:gd name="T12" fmla="*/ 73 h 73"/>
                </a:gdLst>
                <a:ahLst/>
                <a:cxnLst>
                  <a:cxn ang="T6">
                    <a:pos x="T0" y="T1"/>
                  </a:cxn>
                  <a:cxn ang="T7">
                    <a:pos x="T2" y="T3"/>
                  </a:cxn>
                  <a:cxn ang="T8">
                    <a:pos x="T4" y="T5"/>
                  </a:cxn>
                </a:cxnLst>
                <a:rect l="T9" t="T10" r="T11" b="T12"/>
                <a:pathLst>
                  <a:path w="39" h="73">
                    <a:moveTo>
                      <a:pt x="0" y="73"/>
                    </a:moveTo>
                    <a:lnTo>
                      <a:pt x="20" y="39"/>
                    </a:lnTo>
                    <a:lnTo>
                      <a:pt x="39" y="0"/>
                    </a:lnTo>
                  </a:path>
                </a:pathLst>
              </a:custGeom>
              <a:noFill/>
              <a:ln w="15875">
                <a:solidFill>
                  <a:srgbClr val="0000FF"/>
                </a:solidFill>
                <a:round/>
                <a:headEnd/>
                <a:tailEnd/>
              </a:ln>
            </p:spPr>
            <p:txBody>
              <a:bodyPr/>
              <a:lstStyle/>
              <a:p>
                <a:endParaRPr lang="en-US"/>
              </a:p>
            </p:txBody>
          </p:sp>
          <p:sp>
            <p:nvSpPr>
              <p:cNvPr id="163" name="Line 51"/>
              <p:cNvSpPr>
                <a:spLocks noChangeShapeType="1"/>
              </p:cNvSpPr>
              <p:nvPr/>
            </p:nvSpPr>
            <p:spPr bwMode="auto">
              <a:xfrm flipV="1">
                <a:off x="4073525" y="4508500"/>
                <a:ext cx="61912" cy="122237"/>
              </a:xfrm>
              <a:prstGeom prst="line">
                <a:avLst/>
              </a:prstGeom>
              <a:noFill/>
              <a:ln w="15875">
                <a:solidFill>
                  <a:srgbClr val="0000FF"/>
                </a:solidFill>
                <a:round/>
                <a:headEnd/>
                <a:tailEnd/>
              </a:ln>
            </p:spPr>
            <p:txBody>
              <a:bodyPr/>
              <a:lstStyle/>
              <a:p>
                <a:endParaRPr lang="en-GB"/>
              </a:p>
            </p:txBody>
          </p:sp>
          <p:sp>
            <p:nvSpPr>
              <p:cNvPr id="164" name="Line 52"/>
              <p:cNvSpPr>
                <a:spLocks noChangeShapeType="1"/>
              </p:cNvSpPr>
              <p:nvPr/>
            </p:nvSpPr>
            <p:spPr bwMode="auto">
              <a:xfrm flipV="1">
                <a:off x="4135437" y="4378325"/>
                <a:ext cx="61913" cy="130175"/>
              </a:xfrm>
              <a:prstGeom prst="line">
                <a:avLst/>
              </a:prstGeom>
              <a:noFill/>
              <a:ln w="15875">
                <a:solidFill>
                  <a:srgbClr val="0000FF"/>
                </a:solidFill>
                <a:round/>
                <a:headEnd/>
                <a:tailEnd/>
              </a:ln>
            </p:spPr>
            <p:txBody>
              <a:bodyPr/>
              <a:lstStyle/>
              <a:p>
                <a:endParaRPr lang="en-GB"/>
              </a:p>
            </p:txBody>
          </p:sp>
          <p:sp>
            <p:nvSpPr>
              <p:cNvPr id="165" name="Line 53"/>
              <p:cNvSpPr>
                <a:spLocks noChangeShapeType="1"/>
              </p:cNvSpPr>
              <p:nvPr/>
            </p:nvSpPr>
            <p:spPr bwMode="auto">
              <a:xfrm flipV="1">
                <a:off x="4197350" y="4232275"/>
                <a:ext cx="60325" cy="146050"/>
              </a:xfrm>
              <a:prstGeom prst="line">
                <a:avLst/>
              </a:prstGeom>
              <a:noFill/>
              <a:ln w="15875">
                <a:solidFill>
                  <a:srgbClr val="0000FF"/>
                </a:solidFill>
                <a:round/>
                <a:headEnd/>
                <a:tailEnd/>
              </a:ln>
            </p:spPr>
            <p:txBody>
              <a:bodyPr/>
              <a:lstStyle/>
              <a:p>
                <a:endParaRPr lang="en-GB"/>
              </a:p>
            </p:txBody>
          </p:sp>
          <p:sp>
            <p:nvSpPr>
              <p:cNvPr id="166" name="Line 54"/>
              <p:cNvSpPr>
                <a:spLocks noChangeShapeType="1"/>
              </p:cNvSpPr>
              <p:nvPr/>
            </p:nvSpPr>
            <p:spPr bwMode="auto">
              <a:xfrm flipV="1">
                <a:off x="4257675" y="4078287"/>
                <a:ext cx="61912" cy="153988"/>
              </a:xfrm>
              <a:prstGeom prst="line">
                <a:avLst/>
              </a:prstGeom>
              <a:noFill/>
              <a:ln w="15875">
                <a:solidFill>
                  <a:srgbClr val="0000FF"/>
                </a:solidFill>
                <a:round/>
                <a:headEnd/>
                <a:tailEnd/>
              </a:ln>
            </p:spPr>
            <p:txBody>
              <a:bodyPr/>
              <a:lstStyle/>
              <a:p>
                <a:endParaRPr lang="en-GB"/>
              </a:p>
            </p:txBody>
          </p:sp>
          <p:sp>
            <p:nvSpPr>
              <p:cNvPr id="167" name="Freeform 55"/>
              <p:cNvSpPr>
                <a:spLocks/>
              </p:cNvSpPr>
              <p:nvPr/>
            </p:nvSpPr>
            <p:spPr bwMode="auto">
              <a:xfrm>
                <a:off x="4319587" y="3916362"/>
                <a:ext cx="69850" cy="161925"/>
              </a:xfrm>
              <a:custGeom>
                <a:avLst/>
                <a:gdLst>
                  <a:gd name="T0" fmla="*/ 0 w 44"/>
                  <a:gd name="T1" fmla="*/ 102 h 102"/>
                  <a:gd name="T2" fmla="*/ 19 w 44"/>
                  <a:gd name="T3" fmla="*/ 53 h 102"/>
                  <a:gd name="T4" fmla="*/ 44 w 44"/>
                  <a:gd name="T5" fmla="*/ 0 h 102"/>
                  <a:gd name="T6" fmla="*/ 0 60000 65536"/>
                  <a:gd name="T7" fmla="*/ 0 60000 65536"/>
                  <a:gd name="T8" fmla="*/ 0 60000 65536"/>
                  <a:gd name="T9" fmla="*/ 0 w 44"/>
                  <a:gd name="T10" fmla="*/ 0 h 102"/>
                  <a:gd name="T11" fmla="*/ 44 w 44"/>
                  <a:gd name="T12" fmla="*/ 102 h 102"/>
                </a:gdLst>
                <a:ahLst/>
                <a:cxnLst>
                  <a:cxn ang="T6">
                    <a:pos x="T0" y="T1"/>
                  </a:cxn>
                  <a:cxn ang="T7">
                    <a:pos x="T2" y="T3"/>
                  </a:cxn>
                  <a:cxn ang="T8">
                    <a:pos x="T4" y="T5"/>
                  </a:cxn>
                </a:cxnLst>
                <a:rect l="T9" t="T10" r="T11" b="T12"/>
                <a:pathLst>
                  <a:path w="44" h="102">
                    <a:moveTo>
                      <a:pt x="0" y="102"/>
                    </a:moveTo>
                    <a:lnTo>
                      <a:pt x="19" y="53"/>
                    </a:lnTo>
                    <a:lnTo>
                      <a:pt x="44" y="0"/>
                    </a:lnTo>
                  </a:path>
                </a:pathLst>
              </a:custGeom>
              <a:noFill/>
              <a:ln w="15875">
                <a:solidFill>
                  <a:srgbClr val="0000FF"/>
                </a:solidFill>
                <a:round/>
                <a:headEnd/>
                <a:tailEnd/>
              </a:ln>
            </p:spPr>
            <p:txBody>
              <a:bodyPr/>
              <a:lstStyle/>
              <a:p>
                <a:endParaRPr lang="en-US"/>
              </a:p>
            </p:txBody>
          </p:sp>
          <p:sp>
            <p:nvSpPr>
              <p:cNvPr id="168" name="Line 56"/>
              <p:cNvSpPr>
                <a:spLocks noChangeShapeType="1"/>
              </p:cNvSpPr>
              <p:nvPr/>
            </p:nvSpPr>
            <p:spPr bwMode="auto">
              <a:xfrm flipV="1">
                <a:off x="4389437" y="3754437"/>
                <a:ext cx="60325" cy="161925"/>
              </a:xfrm>
              <a:prstGeom prst="line">
                <a:avLst/>
              </a:prstGeom>
              <a:noFill/>
              <a:ln w="15875">
                <a:solidFill>
                  <a:srgbClr val="0000FF"/>
                </a:solidFill>
                <a:round/>
                <a:headEnd/>
                <a:tailEnd/>
              </a:ln>
            </p:spPr>
            <p:txBody>
              <a:bodyPr/>
              <a:lstStyle/>
              <a:p>
                <a:endParaRPr lang="en-GB"/>
              </a:p>
            </p:txBody>
          </p:sp>
          <p:sp>
            <p:nvSpPr>
              <p:cNvPr id="169" name="Line 57"/>
              <p:cNvSpPr>
                <a:spLocks noChangeShapeType="1"/>
              </p:cNvSpPr>
              <p:nvPr/>
            </p:nvSpPr>
            <p:spPr bwMode="auto">
              <a:xfrm flipV="1">
                <a:off x="4449762" y="3586162"/>
                <a:ext cx="61913" cy="168275"/>
              </a:xfrm>
              <a:prstGeom prst="line">
                <a:avLst/>
              </a:prstGeom>
              <a:noFill/>
              <a:ln w="15875">
                <a:solidFill>
                  <a:srgbClr val="0000FF"/>
                </a:solidFill>
                <a:round/>
                <a:headEnd/>
                <a:tailEnd/>
              </a:ln>
            </p:spPr>
            <p:txBody>
              <a:bodyPr/>
              <a:lstStyle/>
              <a:p>
                <a:endParaRPr lang="en-GB"/>
              </a:p>
            </p:txBody>
          </p:sp>
          <p:sp>
            <p:nvSpPr>
              <p:cNvPr id="170" name="Line 58"/>
              <p:cNvSpPr>
                <a:spLocks noChangeShapeType="1"/>
              </p:cNvSpPr>
              <p:nvPr/>
            </p:nvSpPr>
            <p:spPr bwMode="auto">
              <a:xfrm flipV="1">
                <a:off x="4511675" y="3416300"/>
                <a:ext cx="61912" cy="169862"/>
              </a:xfrm>
              <a:prstGeom prst="line">
                <a:avLst/>
              </a:prstGeom>
              <a:noFill/>
              <a:ln w="15875">
                <a:solidFill>
                  <a:srgbClr val="0000FF"/>
                </a:solidFill>
                <a:round/>
                <a:headEnd/>
                <a:tailEnd/>
              </a:ln>
            </p:spPr>
            <p:txBody>
              <a:bodyPr/>
              <a:lstStyle/>
              <a:p>
                <a:endParaRPr lang="en-GB"/>
              </a:p>
            </p:txBody>
          </p:sp>
          <p:sp>
            <p:nvSpPr>
              <p:cNvPr id="171" name="Freeform 59"/>
              <p:cNvSpPr>
                <a:spLocks/>
              </p:cNvSpPr>
              <p:nvPr/>
            </p:nvSpPr>
            <p:spPr bwMode="auto">
              <a:xfrm>
                <a:off x="4573587" y="3255962"/>
                <a:ext cx="61913" cy="160338"/>
              </a:xfrm>
              <a:custGeom>
                <a:avLst/>
                <a:gdLst>
                  <a:gd name="T0" fmla="*/ 0 w 39"/>
                  <a:gd name="T1" fmla="*/ 101 h 101"/>
                  <a:gd name="T2" fmla="*/ 19 w 39"/>
                  <a:gd name="T3" fmla="*/ 48 h 101"/>
                  <a:gd name="T4" fmla="*/ 39 w 39"/>
                  <a:gd name="T5" fmla="*/ 0 h 101"/>
                  <a:gd name="T6" fmla="*/ 0 60000 65536"/>
                  <a:gd name="T7" fmla="*/ 0 60000 65536"/>
                  <a:gd name="T8" fmla="*/ 0 60000 65536"/>
                  <a:gd name="T9" fmla="*/ 0 w 39"/>
                  <a:gd name="T10" fmla="*/ 0 h 101"/>
                  <a:gd name="T11" fmla="*/ 39 w 39"/>
                  <a:gd name="T12" fmla="*/ 101 h 101"/>
                </a:gdLst>
                <a:ahLst/>
                <a:cxnLst>
                  <a:cxn ang="T6">
                    <a:pos x="T0" y="T1"/>
                  </a:cxn>
                  <a:cxn ang="T7">
                    <a:pos x="T2" y="T3"/>
                  </a:cxn>
                  <a:cxn ang="T8">
                    <a:pos x="T4" y="T5"/>
                  </a:cxn>
                </a:cxnLst>
                <a:rect l="T9" t="T10" r="T11" b="T12"/>
                <a:pathLst>
                  <a:path w="39" h="101">
                    <a:moveTo>
                      <a:pt x="0" y="101"/>
                    </a:moveTo>
                    <a:lnTo>
                      <a:pt x="19" y="48"/>
                    </a:lnTo>
                    <a:lnTo>
                      <a:pt x="39" y="0"/>
                    </a:lnTo>
                  </a:path>
                </a:pathLst>
              </a:custGeom>
              <a:noFill/>
              <a:ln w="15875">
                <a:solidFill>
                  <a:srgbClr val="0000FF"/>
                </a:solidFill>
                <a:round/>
                <a:headEnd/>
                <a:tailEnd/>
              </a:ln>
            </p:spPr>
            <p:txBody>
              <a:bodyPr/>
              <a:lstStyle/>
              <a:p>
                <a:endParaRPr lang="en-US"/>
              </a:p>
            </p:txBody>
          </p:sp>
          <p:sp>
            <p:nvSpPr>
              <p:cNvPr id="172" name="Freeform 60"/>
              <p:cNvSpPr>
                <a:spLocks/>
              </p:cNvSpPr>
              <p:nvPr/>
            </p:nvSpPr>
            <p:spPr bwMode="auto">
              <a:xfrm>
                <a:off x="4635500" y="3109912"/>
                <a:ext cx="68262" cy="146050"/>
              </a:xfrm>
              <a:custGeom>
                <a:avLst/>
                <a:gdLst>
                  <a:gd name="T0" fmla="*/ 0 w 43"/>
                  <a:gd name="T1" fmla="*/ 92 h 92"/>
                  <a:gd name="T2" fmla="*/ 19 w 43"/>
                  <a:gd name="T3" fmla="*/ 43 h 92"/>
                  <a:gd name="T4" fmla="*/ 43 w 43"/>
                  <a:gd name="T5" fmla="*/ 0 h 92"/>
                  <a:gd name="T6" fmla="*/ 0 60000 65536"/>
                  <a:gd name="T7" fmla="*/ 0 60000 65536"/>
                  <a:gd name="T8" fmla="*/ 0 60000 65536"/>
                  <a:gd name="T9" fmla="*/ 0 w 43"/>
                  <a:gd name="T10" fmla="*/ 0 h 92"/>
                  <a:gd name="T11" fmla="*/ 43 w 43"/>
                  <a:gd name="T12" fmla="*/ 92 h 92"/>
                </a:gdLst>
                <a:ahLst/>
                <a:cxnLst>
                  <a:cxn ang="T6">
                    <a:pos x="T0" y="T1"/>
                  </a:cxn>
                  <a:cxn ang="T7">
                    <a:pos x="T2" y="T3"/>
                  </a:cxn>
                  <a:cxn ang="T8">
                    <a:pos x="T4" y="T5"/>
                  </a:cxn>
                </a:cxnLst>
                <a:rect l="T9" t="T10" r="T11" b="T12"/>
                <a:pathLst>
                  <a:path w="43" h="92">
                    <a:moveTo>
                      <a:pt x="0" y="92"/>
                    </a:moveTo>
                    <a:lnTo>
                      <a:pt x="19" y="43"/>
                    </a:lnTo>
                    <a:lnTo>
                      <a:pt x="43" y="0"/>
                    </a:lnTo>
                  </a:path>
                </a:pathLst>
              </a:custGeom>
              <a:noFill/>
              <a:ln w="15875">
                <a:solidFill>
                  <a:srgbClr val="0000FF"/>
                </a:solidFill>
                <a:round/>
                <a:headEnd/>
                <a:tailEnd/>
              </a:ln>
            </p:spPr>
            <p:txBody>
              <a:bodyPr/>
              <a:lstStyle/>
              <a:p>
                <a:endParaRPr lang="en-US"/>
              </a:p>
            </p:txBody>
          </p:sp>
          <p:sp>
            <p:nvSpPr>
              <p:cNvPr id="173" name="Freeform 61"/>
              <p:cNvSpPr>
                <a:spLocks/>
              </p:cNvSpPr>
              <p:nvPr/>
            </p:nvSpPr>
            <p:spPr bwMode="auto">
              <a:xfrm>
                <a:off x="4703762" y="2963862"/>
                <a:ext cx="61913" cy="146050"/>
              </a:xfrm>
              <a:custGeom>
                <a:avLst/>
                <a:gdLst>
                  <a:gd name="T0" fmla="*/ 0 w 39"/>
                  <a:gd name="T1" fmla="*/ 92 h 92"/>
                  <a:gd name="T2" fmla="*/ 20 w 39"/>
                  <a:gd name="T3" fmla="*/ 43 h 92"/>
                  <a:gd name="T4" fmla="*/ 39 w 39"/>
                  <a:gd name="T5" fmla="*/ 0 h 92"/>
                  <a:gd name="T6" fmla="*/ 0 60000 65536"/>
                  <a:gd name="T7" fmla="*/ 0 60000 65536"/>
                  <a:gd name="T8" fmla="*/ 0 60000 65536"/>
                  <a:gd name="T9" fmla="*/ 0 w 39"/>
                  <a:gd name="T10" fmla="*/ 0 h 92"/>
                  <a:gd name="T11" fmla="*/ 39 w 39"/>
                  <a:gd name="T12" fmla="*/ 92 h 92"/>
                </a:gdLst>
                <a:ahLst/>
                <a:cxnLst>
                  <a:cxn ang="T6">
                    <a:pos x="T0" y="T1"/>
                  </a:cxn>
                  <a:cxn ang="T7">
                    <a:pos x="T2" y="T3"/>
                  </a:cxn>
                  <a:cxn ang="T8">
                    <a:pos x="T4" y="T5"/>
                  </a:cxn>
                </a:cxnLst>
                <a:rect l="T9" t="T10" r="T11" b="T12"/>
                <a:pathLst>
                  <a:path w="39" h="92">
                    <a:moveTo>
                      <a:pt x="0" y="92"/>
                    </a:moveTo>
                    <a:lnTo>
                      <a:pt x="20" y="43"/>
                    </a:lnTo>
                    <a:lnTo>
                      <a:pt x="39" y="0"/>
                    </a:lnTo>
                  </a:path>
                </a:pathLst>
              </a:custGeom>
              <a:noFill/>
              <a:ln w="15875">
                <a:solidFill>
                  <a:srgbClr val="0000FF"/>
                </a:solidFill>
                <a:round/>
                <a:headEnd/>
                <a:tailEnd/>
              </a:ln>
            </p:spPr>
            <p:txBody>
              <a:bodyPr/>
              <a:lstStyle/>
              <a:p>
                <a:endParaRPr lang="en-US"/>
              </a:p>
            </p:txBody>
          </p:sp>
          <p:sp>
            <p:nvSpPr>
              <p:cNvPr id="174" name="Freeform 62"/>
              <p:cNvSpPr>
                <a:spLocks/>
              </p:cNvSpPr>
              <p:nvPr/>
            </p:nvSpPr>
            <p:spPr bwMode="auto">
              <a:xfrm>
                <a:off x="4765675" y="2840037"/>
                <a:ext cx="61912" cy="123825"/>
              </a:xfrm>
              <a:custGeom>
                <a:avLst/>
                <a:gdLst>
                  <a:gd name="T0" fmla="*/ 0 w 39"/>
                  <a:gd name="T1" fmla="*/ 78 h 78"/>
                  <a:gd name="T2" fmla="*/ 19 w 39"/>
                  <a:gd name="T3" fmla="*/ 39 h 78"/>
                  <a:gd name="T4" fmla="*/ 39 w 39"/>
                  <a:gd name="T5" fmla="*/ 0 h 78"/>
                  <a:gd name="T6" fmla="*/ 0 60000 65536"/>
                  <a:gd name="T7" fmla="*/ 0 60000 65536"/>
                  <a:gd name="T8" fmla="*/ 0 60000 65536"/>
                  <a:gd name="T9" fmla="*/ 0 w 39"/>
                  <a:gd name="T10" fmla="*/ 0 h 78"/>
                  <a:gd name="T11" fmla="*/ 39 w 39"/>
                  <a:gd name="T12" fmla="*/ 78 h 78"/>
                </a:gdLst>
                <a:ahLst/>
                <a:cxnLst>
                  <a:cxn ang="T6">
                    <a:pos x="T0" y="T1"/>
                  </a:cxn>
                  <a:cxn ang="T7">
                    <a:pos x="T2" y="T3"/>
                  </a:cxn>
                  <a:cxn ang="T8">
                    <a:pos x="T4" y="T5"/>
                  </a:cxn>
                </a:cxnLst>
                <a:rect l="T9" t="T10" r="T11" b="T12"/>
                <a:pathLst>
                  <a:path w="39" h="78">
                    <a:moveTo>
                      <a:pt x="0" y="78"/>
                    </a:moveTo>
                    <a:lnTo>
                      <a:pt x="19" y="39"/>
                    </a:lnTo>
                    <a:lnTo>
                      <a:pt x="39" y="0"/>
                    </a:lnTo>
                  </a:path>
                </a:pathLst>
              </a:custGeom>
              <a:noFill/>
              <a:ln w="15875">
                <a:solidFill>
                  <a:srgbClr val="0000FF"/>
                </a:solidFill>
                <a:round/>
                <a:headEnd/>
                <a:tailEnd/>
              </a:ln>
            </p:spPr>
            <p:txBody>
              <a:bodyPr/>
              <a:lstStyle/>
              <a:p>
                <a:endParaRPr lang="en-US"/>
              </a:p>
            </p:txBody>
          </p:sp>
          <p:sp>
            <p:nvSpPr>
              <p:cNvPr id="175" name="Freeform 63"/>
              <p:cNvSpPr>
                <a:spLocks/>
              </p:cNvSpPr>
              <p:nvPr/>
            </p:nvSpPr>
            <p:spPr bwMode="auto">
              <a:xfrm>
                <a:off x="4827587" y="2740025"/>
                <a:ext cx="60325" cy="100012"/>
              </a:xfrm>
              <a:custGeom>
                <a:avLst/>
                <a:gdLst>
                  <a:gd name="T0" fmla="*/ 0 w 38"/>
                  <a:gd name="T1" fmla="*/ 63 h 63"/>
                  <a:gd name="T2" fmla="*/ 19 w 38"/>
                  <a:gd name="T3" fmla="*/ 29 h 63"/>
                  <a:gd name="T4" fmla="*/ 38 w 38"/>
                  <a:gd name="T5" fmla="*/ 0 h 63"/>
                  <a:gd name="T6" fmla="*/ 0 60000 65536"/>
                  <a:gd name="T7" fmla="*/ 0 60000 65536"/>
                  <a:gd name="T8" fmla="*/ 0 60000 65536"/>
                  <a:gd name="T9" fmla="*/ 0 w 38"/>
                  <a:gd name="T10" fmla="*/ 0 h 63"/>
                  <a:gd name="T11" fmla="*/ 38 w 38"/>
                  <a:gd name="T12" fmla="*/ 63 h 63"/>
                </a:gdLst>
                <a:ahLst/>
                <a:cxnLst>
                  <a:cxn ang="T6">
                    <a:pos x="T0" y="T1"/>
                  </a:cxn>
                  <a:cxn ang="T7">
                    <a:pos x="T2" y="T3"/>
                  </a:cxn>
                  <a:cxn ang="T8">
                    <a:pos x="T4" y="T5"/>
                  </a:cxn>
                </a:cxnLst>
                <a:rect l="T9" t="T10" r="T11" b="T12"/>
                <a:pathLst>
                  <a:path w="38" h="63">
                    <a:moveTo>
                      <a:pt x="0" y="63"/>
                    </a:moveTo>
                    <a:lnTo>
                      <a:pt x="19" y="29"/>
                    </a:lnTo>
                    <a:lnTo>
                      <a:pt x="38" y="0"/>
                    </a:lnTo>
                  </a:path>
                </a:pathLst>
              </a:custGeom>
              <a:noFill/>
              <a:ln w="15875">
                <a:solidFill>
                  <a:srgbClr val="0000FF"/>
                </a:solidFill>
                <a:round/>
                <a:headEnd/>
                <a:tailEnd/>
              </a:ln>
            </p:spPr>
            <p:txBody>
              <a:bodyPr/>
              <a:lstStyle/>
              <a:p>
                <a:endParaRPr lang="en-US"/>
              </a:p>
            </p:txBody>
          </p:sp>
          <p:sp>
            <p:nvSpPr>
              <p:cNvPr id="176" name="Freeform 64"/>
              <p:cNvSpPr>
                <a:spLocks/>
              </p:cNvSpPr>
              <p:nvPr/>
            </p:nvSpPr>
            <p:spPr bwMode="auto">
              <a:xfrm>
                <a:off x="4887912" y="2655887"/>
                <a:ext cx="61913" cy="84138"/>
              </a:xfrm>
              <a:custGeom>
                <a:avLst/>
                <a:gdLst>
                  <a:gd name="T0" fmla="*/ 0 w 39"/>
                  <a:gd name="T1" fmla="*/ 53 h 53"/>
                  <a:gd name="T2" fmla="*/ 20 w 39"/>
                  <a:gd name="T3" fmla="*/ 24 h 53"/>
                  <a:gd name="T4" fmla="*/ 39 w 39"/>
                  <a:gd name="T5" fmla="*/ 0 h 53"/>
                  <a:gd name="T6" fmla="*/ 0 60000 65536"/>
                  <a:gd name="T7" fmla="*/ 0 60000 65536"/>
                  <a:gd name="T8" fmla="*/ 0 60000 65536"/>
                  <a:gd name="T9" fmla="*/ 0 w 39"/>
                  <a:gd name="T10" fmla="*/ 0 h 53"/>
                  <a:gd name="T11" fmla="*/ 39 w 39"/>
                  <a:gd name="T12" fmla="*/ 53 h 53"/>
                </a:gdLst>
                <a:ahLst/>
                <a:cxnLst>
                  <a:cxn ang="T6">
                    <a:pos x="T0" y="T1"/>
                  </a:cxn>
                  <a:cxn ang="T7">
                    <a:pos x="T2" y="T3"/>
                  </a:cxn>
                  <a:cxn ang="T8">
                    <a:pos x="T4" y="T5"/>
                  </a:cxn>
                </a:cxnLst>
                <a:rect l="T9" t="T10" r="T11" b="T12"/>
                <a:pathLst>
                  <a:path w="39" h="53">
                    <a:moveTo>
                      <a:pt x="0" y="53"/>
                    </a:moveTo>
                    <a:lnTo>
                      <a:pt x="20" y="24"/>
                    </a:lnTo>
                    <a:lnTo>
                      <a:pt x="39" y="0"/>
                    </a:lnTo>
                  </a:path>
                </a:pathLst>
              </a:custGeom>
              <a:noFill/>
              <a:ln w="15875">
                <a:solidFill>
                  <a:srgbClr val="0000FF"/>
                </a:solidFill>
                <a:round/>
                <a:headEnd/>
                <a:tailEnd/>
              </a:ln>
            </p:spPr>
            <p:txBody>
              <a:bodyPr/>
              <a:lstStyle/>
              <a:p>
                <a:endParaRPr lang="en-US"/>
              </a:p>
            </p:txBody>
          </p:sp>
          <p:sp>
            <p:nvSpPr>
              <p:cNvPr id="177" name="Freeform 65"/>
              <p:cNvSpPr>
                <a:spLocks/>
              </p:cNvSpPr>
              <p:nvPr/>
            </p:nvSpPr>
            <p:spPr bwMode="auto">
              <a:xfrm>
                <a:off x="4949825" y="2601912"/>
                <a:ext cx="69850" cy="53975"/>
              </a:xfrm>
              <a:custGeom>
                <a:avLst/>
                <a:gdLst>
                  <a:gd name="T0" fmla="*/ 0 w 44"/>
                  <a:gd name="T1" fmla="*/ 34 h 34"/>
                  <a:gd name="T2" fmla="*/ 20 w 44"/>
                  <a:gd name="T3" fmla="*/ 15 h 34"/>
                  <a:gd name="T4" fmla="*/ 44 w 44"/>
                  <a:gd name="T5" fmla="*/ 0 h 34"/>
                  <a:gd name="T6" fmla="*/ 0 60000 65536"/>
                  <a:gd name="T7" fmla="*/ 0 60000 65536"/>
                  <a:gd name="T8" fmla="*/ 0 60000 65536"/>
                  <a:gd name="T9" fmla="*/ 0 w 44"/>
                  <a:gd name="T10" fmla="*/ 0 h 34"/>
                  <a:gd name="T11" fmla="*/ 44 w 44"/>
                  <a:gd name="T12" fmla="*/ 34 h 34"/>
                </a:gdLst>
                <a:ahLst/>
                <a:cxnLst>
                  <a:cxn ang="T6">
                    <a:pos x="T0" y="T1"/>
                  </a:cxn>
                  <a:cxn ang="T7">
                    <a:pos x="T2" y="T3"/>
                  </a:cxn>
                  <a:cxn ang="T8">
                    <a:pos x="T4" y="T5"/>
                  </a:cxn>
                </a:cxnLst>
                <a:rect l="T9" t="T10" r="T11" b="T12"/>
                <a:pathLst>
                  <a:path w="44" h="34">
                    <a:moveTo>
                      <a:pt x="0" y="34"/>
                    </a:moveTo>
                    <a:lnTo>
                      <a:pt x="20" y="15"/>
                    </a:lnTo>
                    <a:lnTo>
                      <a:pt x="44" y="0"/>
                    </a:lnTo>
                  </a:path>
                </a:pathLst>
              </a:custGeom>
              <a:noFill/>
              <a:ln w="15875">
                <a:solidFill>
                  <a:srgbClr val="0000FF"/>
                </a:solidFill>
                <a:round/>
                <a:headEnd/>
                <a:tailEnd/>
              </a:ln>
            </p:spPr>
            <p:txBody>
              <a:bodyPr/>
              <a:lstStyle/>
              <a:p>
                <a:endParaRPr lang="en-US"/>
              </a:p>
            </p:txBody>
          </p:sp>
          <p:sp>
            <p:nvSpPr>
              <p:cNvPr id="178" name="Freeform 66"/>
              <p:cNvSpPr>
                <a:spLocks/>
              </p:cNvSpPr>
              <p:nvPr/>
            </p:nvSpPr>
            <p:spPr bwMode="auto">
              <a:xfrm>
                <a:off x="5019675" y="2571750"/>
                <a:ext cx="61912" cy="30162"/>
              </a:xfrm>
              <a:custGeom>
                <a:avLst/>
                <a:gdLst>
                  <a:gd name="T0" fmla="*/ 0 w 39"/>
                  <a:gd name="T1" fmla="*/ 19 h 19"/>
                  <a:gd name="T2" fmla="*/ 19 w 39"/>
                  <a:gd name="T3" fmla="*/ 9 h 19"/>
                  <a:gd name="T4" fmla="*/ 39 w 39"/>
                  <a:gd name="T5" fmla="*/ 0 h 19"/>
                  <a:gd name="T6" fmla="*/ 0 60000 65536"/>
                  <a:gd name="T7" fmla="*/ 0 60000 65536"/>
                  <a:gd name="T8" fmla="*/ 0 60000 65536"/>
                  <a:gd name="T9" fmla="*/ 0 w 39"/>
                  <a:gd name="T10" fmla="*/ 0 h 19"/>
                  <a:gd name="T11" fmla="*/ 39 w 39"/>
                  <a:gd name="T12" fmla="*/ 19 h 19"/>
                </a:gdLst>
                <a:ahLst/>
                <a:cxnLst>
                  <a:cxn ang="T6">
                    <a:pos x="T0" y="T1"/>
                  </a:cxn>
                  <a:cxn ang="T7">
                    <a:pos x="T2" y="T3"/>
                  </a:cxn>
                  <a:cxn ang="T8">
                    <a:pos x="T4" y="T5"/>
                  </a:cxn>
                </a:cxnLst>
                <a:rect l="T9" t="T10" r="T11" b="T12"/>
                <a:pathLst>
                  <a:path w="39" h="19">
                    <a:moveTo>
                      <a:pt x="0" y="19"/>
                    </a:moveTo>
                    <a:lnTo>
                      <a:pt x="19" y="9"/>
                    </a:lnTo>
                    <a:lnTo>
                      <a:pt x="39" y="0"/>
                    </a:lnTo>
                  </a:path>
                </a:pathLst>
              </a:custGeom>
              <a:noFill/>
              <a:ln w="15875">
                <a:solidFill>
                  <a:srgbClr val="0000FF"/>
                </a:solidFill>
                <a:round/>
                <a:headEnd/>
                <a:tailEnd/>
              </a:ln>
            </p:spPr>
            <p:txBody>
              <a:bodyPr/>
              <a:lstStyle/>
              <a:p>
                <a:endParaRPr lang="en-US"/>
              </a:p>
            </p:txBody>
          </p:sp>
          <p:sp>
            <p:nvSpPr>
              <p:cNvPr id="179" name="Freeform 67"/>
              <p:cNvSpPr>
                <a:spLocks/>
              </p:cNvSpPr>
              <p:nvPr/>
            </p:nvSpPr>
            <p:spPr bwMode="auto">
              <a:xfrm>
                <a:off x="5081587" y="2563812"/>
                <a:ext cx="60325" cy="7938"/>
              </a:xfrm>
              <a:custGeom>
                <a:avLst/>
                <a:gdLst>
                  <a:gd name="T0" fmla="*/ 0 w 38"/>
                  <a:gd name="T1" fmla="*/ 5 h 5"/>
                  <a:gd name="T2" fmla="*/ 19 w 38"/>
                  <a:gd name="T3" fmla="*/ 0 h 5"/>
                  <a:gd name="T4" fmla="*/ 38 w 38"/>
                  <a:gd name="T5" fmla="*/ 0 h 5"/>
                  <a:gd name="T6" fmla="*/ 0 60000 65536"/>
                  <a:gd name="T7" fmla="*/ 0 60000 65536"/>
                  <a:gd name="T8" fmla="*/ 0 60000 65536"/>
                  <a:gd name="T9" fmla="*/ 0 w 38"/>
                  <a:gd name="T10" fmla="*/ 0 h 5"/>
                  <a:gd name="T11" fmla="*/ 38 w 38"/>
                  <a:gd name="T12" fmla="*/ 5 h 5"/>
                </a:gdLst>
                <a:ahLst/>
                <a:cxnLst>
                  <a:cxn ang="T6">
                    <a:pos x="T0" y="T1"/>
                  </a:cxn>
                  <a:cxn ang="T7">
                    <a:pos x="T2" y="T3"/>
                  </a:cxn>
                  <a:cxn ang="T8">
                    <a:pos x="T4" y="T5"/>
                  </a:cxn>
                </a:cxnLst>
                <a:rect l="T9" t="T10" r="T11" b="T12"/>
                <a:pathLst>
                  <a:path w="38" h="5">
                    <a:moveTo>
                      <a:pt x="0" y="5"/>
                    </a:moveTo>
                    <a:lnTo>
                      <a:pt x="19" y="0"/>
                    </a:lnTo>
                    <a:lnTo>
                      <a:pt x="38" y="0"/>
                    </a:lnTo>
                  </a:path>
                </a:pathLst>
              </a:custGeom>
              <a:noFill/>
              <a:ln w="15875">
                <a:solidFill>
                  <a:srgbClr val="0000FF"/>
                </a:solidFill>
                <a:round/>
                <a:headEnd/>
                <a:tailEnd/>
              </a:ln>
            </p:spPr>
            <p:txBody>
              <a:bodyPr/>
              <a:lstStyle/>
              <a:p>
                <a:endParaRPr lang="en-US"/>
              </a:p>
            </p:txBody>
          </p:sp>
          <p:sp>
            <p:nvSpPr>
              <p:cNvPr id="180" name="Freeform 68"/>
              <p:cNvSpPr>
                <a:spLocks/>
              </p:cNvSpPr>
              <p:nvPr/>
            </p:nvSpPr>
            <p:spPr bwMode="auto">
              <a:xfrm>
                <a:off x="5141912" y="2563812"/>
                <a:ext cx="61913" cy="30163"/>
              </a:xfrm>
              <a:custGeom>
                <a:avLst/>
                <a:gdLst>
                  <a:gd name="T0" fmla="*/ 0 w 39"/>
                  <a:gd name="T1" fmla="*/ 0 h 19"/>
                  <a:gd name="T2" fmla="*/ 20 w 39"/>
                  <a:gd name="T3" fmla="*/ 10 h 19"/>
                  <a:gd name="T4" fmla="*/ 39 w 39"/>
                  <a:gd name="T5" fmla="*/ 19 h 19"/>
                  <a:gd name="T6" fmla="*/ 0 60000 65536"/>
                  <a:gd name="T7" fmla="*/ 0 60000 65536"/>
                  <a:gd name="T8" fmla="*/ 0 60000 65536"/>
                  <a:gd name="T9" fmla="*/ 0 w 39"/>
                  <a:gd name="T10" fmla="*/ 0 h 19"/>
                  <a:gd name="T11" fmla="*/ 39 w 39"/>
                  <a:gd name="T12" fmla="*/ 19 h 19"/>
                </a:gdLst>
                <a:ahLst/>
                <a:cxnLst>
                  <a:cxn ang="T6">
                    <a:pos x="T0" y="T1"/>
                  </a:cxn>
                  <a:cxn ang="T7">
                    <a:pos x="T2" y="T3"/>
                  </a:cxn>
                  <a:cxn ang="T8">
                    <a:pos x="T4" y="T5"/>
                  </a:cxn>
                </a:cxnLst>
                <a:rect l="T9" t="T10" r="T11" b="T12"/>
                <a:pathLst>
                  <a:path w="39" h="19">
                    <a:moveTo>
                      <a:pt x="0" y="0"/>
                    </a:moveTo>
                    <a:lnTo>
                      <a:pt x="20" y="10"/>
                    </a:lnTo>
                    <a:lnTo>
                      <a:pt x="39" y="19"/>
                    </a:lnTo>
                  </a:path>
                </a:pathLst>
              </a:custGeom>
              <a:noFill/>
              <a:ln w="15875">
                <a:solidFill>
                  <a:srgbClr val="0000FF"/>
                </a:solidFill>
                <a:round/>
                <a:headEnd/>
                <a:tailEnd/>
              </a:ln>
            </p:spPr>
            <p:txBody>
              <a:bodyPr/>
              <a:lstStyle/>
              <a:p>
                <a:endParaRPr lang="en-US"/>
              </a:p>
            </p:txBody>
          </p:sp>
          <p:sp>
            <p:nvSpPr>
              <p:cNvPr id="181" name="Freeform 69"/>
              <p:cNvSpPr>
                <a:spLocks/>
              </p:cNvSpPr>
              <p:nvPr/>
            </p:nvSpPr>
            <p:spPr bwMode="auto">
              <a:xfrm>
                <a:off x="5203825" y="2593975"/>
                <a:ext cx="61912" cy="46037"/>
              </a:xfrm>
              <a:custGeom>
                <a:avLst/>
                <a:gdLst>
                  <a:gd name="T0" fmla="*/ 0 w 39"/>
                  <a:gd name="T1" fmla="*/ 0 h 29"/>
                  <a:gd name="T2" fmla="*/ 19 w 39"/>
                  <a:gd name="T3" fmla="*/ 15 h 29"/>
                  <a:gd name="T4" fmla="*/ 39 w 39"/>
                  <a:gd name="T5" fmla="*/ 29 h 29"/>
                  <a:gd name="T6" fmla="*/ 0 60000 65536"/>
                  <a:gd name="T7" fmla="*/ 0 60000 65536"/>
                  <a:gd name="T8" fmla="*/ 0 60000 65536"/>
                  <a:gd name="T9" fmla="*/ 0 w 39"/>
                  <a:gd name="T10" fmla="*/ 0 h 29"/>
                  <a:gd name="T11" fmla="*/ 39 w 39"/>
                  <a:gd name="T12" fmla="*/ 29 h 29"/>
                </a:gdLst>
                <a:ahLst/>
                <a:cxnLst>
                  <a:cxn ang="T6">
                    <a:pos x="T0" y="T1"/>
                  </a:cxn>
                  <a:cxn ang="T7">
                    <a:pos x="T2" y="T3"/>
                  </a:cxn>
                  <a:cxn ang="T8">
                    <a:pos x="T4" y="T5"/>
                  </a:cxn>
                </a:cxnLst>
                <a:rect l="T9" t="T10" r="T11" b="T12"/>
                <a:pathLst>
                  <a:path w="39" h="29">
                    <a:moveTo>
                      <a:pt x="0" y="0"/>
                    </a:moveTo>
                    <a:lnTo>
                      <a:pt x="19" y="15"/>
                    </a:lnTo>
                    <a:lnTo>
                      <a:pt x="39" y="29"/>
                    </a:lnTo>
                  </a:path>
                </a:pathLst>
              </a:custGeom>
              <a:noFill/>
              <a:ln w="15875">
                <a:solidFill>
                  <a:srgbClr val="0000FF"/>
                </a:solidFill>
                <a:round/>
                <a:headEnd/>
                <a:tailEnd/>
              </a:ln>
            </p:spPr>
            <p:txBody>
              <a:bodyPr/>
              <a:lstStyle/>
              <a:p>
                <a:endParaRPr lang="en-US"/>
              </a:p>
            </p:txBody>
          </p:sp>
          <p:sp>
            <p:nvSpPr>
              <p:cNvPr id="182" name="Freeform 70"/>
              <p:cNvSpPr>
                <a:spLocks/>
              </p:cNvSpPr>
              <p:nvPr/>
            </p:nvSpPr>
            <p:spPr bwMode="auto">
              <a:xfrm>
                <a:off x="5265737" y="2640012"/>
                <a:ext cx="61913" cy="77788"/>
              </a:xfrm>
              <a:custGeom>
                <a:avLst/>
                <a:gdLst>
                  <a:gd name="T0" fmla="*/ 0 w 39"/>
                  <a:gd name="T1" fmla="*/ 0 h 49"/>
                  <a:gd name="T2" fmla="*/ 19 w 39"/>
                  <a:gd name="T3" fmla="*/ 25 h 49"/>
                  <a:gd name="T4" fmla="*/ 39 w 39"/>
                  <a:gd name="T5" fmla="*/ 49 h 49"/>
                  <a:gd name="T6" fmla="*/ 0 60000 65536"/>
                  <a:gd name="T7" fmla="*/ 0 60000 65536"/>
                  <a:gd name="T8" fmla="*/ 0 60000 65536"/>
                  <a:gd name="T9" fmla="*/ 0 w 39"/>
                  <a:gd name="T10" fmla="*/ 0 h 49"/>
                  <a:gd name="T11" fmla="*/ 39 w 39"/>
                  <a:gd name="T12" fmla="*/ 49 h 49"/>
                </a:gdLst>
                <a:ahLst/>
                <a:cxnLst>
                  <a:cxn ang="T6">
                    <a:pos x="T0" y="T1"/>
                  </a:cxn>
                  <a:cxn ang="T7">
                    <a:pos x="T2" y="T3"/>
                  </a:cxn>
                  <a:cxn ang="T8">
                    <a:pos x="T4" y="T5"/>
                  </a:cxn>
                </a:cxnLst>
                <a:rect l="T9" t="T10" r="T11" b="T12"/>
                <a:pathLst>
                  <a:path w="39" h="49">
                    <a:moveTo>
                      <a:pt x="0" y="0"/>
                    </a:moveTo>
                    <a:lnTo>
                      <a:pt x="19" y="25"/>
                    </a:lnTo>
                    <a:lnTo>
                      <a:pt x="39" y="49"/>
                    </a:lnTo>
                  </a:path>
                </a:pathLst>
              </a:custGeom>
              <a:noFill/>
              <a:ln w="15875">
                <a:solidFill>
                  <a:srgbClr val="0000FF"/>
                </a:solidFill>
                <a:round/>
                <a:headEnd/>
                <a:tailEnd/>
              </a:ln>
            </p:spPr>
            <p:txBody>
              <a:bodyPr/>
              <a:lstStyle/>
              <a:p>
                <a:endParaRPr lang="en-US"/>
              </a:p>
            </p:txBody>
          </p:sp>
          <p:sp>
            <p:nvSpPr>
              <p:cNvPr id="183" name="Freeform 71"/>
              <p:cNvSpPr>
                <a:spLocks/>
              </p:cNvSpPr>
              <p:nvPr/>
            </p:nvSpPr>
            <p:spPr bwMode="auto">
              <a:xfrm>
                <a:off x="5327650" y="2717800"/>
                <a:ext cx="68262" cy="100012"/>
              </a:xfrm>
              <a:custGeom>
                <a:avLst/>
                <a:gdLst>
                  <a:gd name="T0" fmla="*/ 0 w 43"/>
                  <a:gd name="T1" fmla="*/ 0 h 63"/>
                  <a:gd name="T2" fmla="*/ 19 w 43"/>
                  <a:gd name="T3" fmla="*/ 29 h 63"/>
                  <a:gd name="T4" fmla="*/ 43 w 43"/>
                  <a:gd name="T5" fmla="*/ 63 h 63"/>
                  <a:gd name="T6" fmla="*/ 0 60000 65536"/>
                  <a:gd name="T7" fmla="*/ 0 60000 65536"/>
                  <a:gd name="T8" fmla="*/ 0 60000 65536"/>
                  <a:gd name="T9" fmla="*/ 0 w 43"/>
                  <a:gd name="T10" fmla="*/ 0 h 63"/>
                  <a:gd name="T11" fmla="*/ 43 w 43"/>
                  <a:gd name="T12" fmla="*/ 63 h 63"/>
                </a:gdLst>
                <a:ahLst/>
                <a:cxnLst>
                  <a:cxn ang="T6">
                    <a:pos x="T0" y="T1"/>
                  </a:cxn>
                  <a:cxn ang="T7">
                    <a:pos x="T2" y="T3"/>
                  </a:cxn>
                  <a:cxn ang="T8">
                    <a:pos x="T4" y="T5"/>
                  </a:cxn>
                </a:cxnLst>
                <a:rect l="T9" t="T10" r="T11" b="T12"/>
                <a:pathLst>
                  <a:path w="43" h="63">
                    <a:moveTo>
                      <a:pt x="0" y="0"/>
                    </a:moveTo>
                    <a:lnTo>
                      <a:pt x="19" y="29"/>
                    </a:lnTo>
                    <a:lnTo>
                      <a:pt x="43" y="63"/>
                    </a:lnTo>
                  </a:path>
                </a:pathLst>
              </a:custGeom>
              <a:noFill/>
              <a:ln w="15875">
                <a:solidFill>
                  <a:srgbClr val="0000FF"/>
                </a:solidFill>
                <a:round/>
                <a:headEnd/>
                <a:tailEnd/>
              </a:ln>
            </p:spPr>
            <p:txBody>
              <a:bodyPr/>
              <a:lstStyle/>
              <a:p>
                <a:endParaRPr lang="en-US"/>
              </a:p>
            </p:txBody>
          </p:sp>
          <p:sp>
            <p:nvSpPr>
              <p:cNvPr id="184" name="Freeform 72"/>
              <p:cNvSpPr>
                <a:spLocks/>
              </p:cNvSpPr>
              <p:nvPr/>
            </p:nvSpPr>
            <p:spPr bwMode="auto">
              <a:xfrm>
                <a:off x="5395912" y="2817812"/>
                <a:ext cx="61913" cy="122238"/>
              </a:xfrm>
              <a:custGeom>
                <a:avLst/>
                <a:gdLst>
                  <a:gd name="T0" fmla="*/ 0 w 39"/>
                  <a:gd name="T1" fmla="*/ 0 h 77"/>
                  <a:gd name="T2" fmla="*/ 20 w 39"/>
                  <a:gd name="T3" fmla="*/ 38 h 77"/>
                  <a:gd name="T4" fmla="*/ 39 w 39"/>
                  <a:gd name="T5" fmla="*/ 77 h 77"/>
                  <a:gd name="T6" fmla="*/ 0 60000 65536"/>
                  <a:gd name="T7" fmla="*/ 0 60000 65536"/>
                  <a:gd name="T8" fmla="*/ 0 60000 65536"/>
                  <a:gd name="T9" fmla="*/ 0 w 39"/>
                  <a:gd name="T10" fmla="*/ 0 h 77"/>
                  <a:gd name="T11" fmla="*/ 39 w 39"/>
                  <a:gd name="T12" fmla="*/ 77 h 77"/>
                </a:gdLst>
                <a:ahLst/>
                <a:cxnLst>
                  <a:cxn ang="T6">
                    <a:pos x="T0" y="T1"/>
                  </a:cxn>
                  <a:cxn ang="T7">
                    <a:pos x="T2" y="T3"/>
                  </a:cxn>
                  <a:cxn ang="T8">
                    <a:pos x="T4" y="T5"/>
                  </a:cxn>
                </a:cxnLst>
                <a:rect l="T9" t="T10" r="T11" b="T12"/>
                <a:pathLst>
                  <a:path w="39" h="77">
                    <a:moveTo>
                      <a:pt x="0" y="0"/>
                    </a:moveTo>
                    <a:lnTo>
                      <a:pt x="20" y="38"/>
                    </a:lnTo>
                    <a:lnTo>
                      <a:pt x="39" y="77"/>
                    </a:lnTo>
                  </a:path>
                </a:pathLst>
              </a:custGeom>
              <a:noFill/>
              <a:ln w="15875">
                <a:solidFill>
                  <a:srgbClr val="0000FF"/>
                </a:solidFill>
                <a:round/>
                <a:headEnd/>
                <a:tailEnd/>
              </a:ln>
            </p:spPr>
            <p:txBody>
              <a:bodyPr/>
              <a:lstStyle/>
              <a:p>
                <a:endParaRPr lang="en-US"/>
              </a:p>
            </p:txBody>
          </p:sp>
          <p:sp>
            <p:nvSpPr>
              <p:cNvPr id="185" name="Freeform 73"/>
              <p:cNvSpPr>
                <a:spLocks/>
              </p:cNvSpPr>
              <p:nvPr/>
            </p:nvSpPr>
            <p:spPr bwMode="auto">
              <a:xfrm>
                <a:off x="5457825" y="2940050"/>
                <a:ext cx="61912" cy="138112"/>
              </a:xfrm>
              <a:custGeom>
                <a:avLst/>
                <a:gdLst>
                  <a:gd name="T0" fmla="*/ 0 w 39"/>
                  <a:gd name="T1" fmla="*/ 0 h 87"/>
                  <a:gd name="T2" fmla="*/ 19 w 39"/>
                  <a:gd name="T3" fmla="*/ 44 h 87"/>
                  <a:gd name="T4" fmla="*/ 39 w 39"/>
                  <a:gd name="T5" fmla="*/ 87 h 87"/>
                  <a:gd name="T6" fmla="*/ 0 60000 65536"/>
                  <a:gd name="T7" fmla="*/ 0 60000 65536"/>
                  <a:gd name="T8" fmla="*/ 0 60000 65536"/>
                  <a:gd name="T9" fmla="*/ 0 w 39"/>
                  <a:gd name="T10" fmla="*/ 0 h 87"/>
                  <a:gd name="T11" fmla="*/ 39 w 39"/>
                  <a:gd name="T12" fmla="*/ 87 h 87"/>
                </a:gdLst>
                <a:ahLst/>
                <a:cxnLst>
                  <a:cxn ang="T6">
                    <a:pos x="T0" y="T1"/>
                  </a:cxn>
                  <a:cxn ang="T7">
                    <a:pos x="T2" y="T3"/>
                  </a:cxn>
                  <a:cxn ang="T8">
                    <a:pos x="T4" y="T5"/>
                  </a:cxn>
                </a:cxnLst>
                <a:rect l="T9" t="T10" r="T11" b="T12"/>
                <a:pathLst>
                  <a:path w="39" h="87">
                    <a:moveTo>
                      <a:pt x="0" y="0"/>
                    </a:moveTo>
                    <a:lnTo>
                      <a:pt x="19" y="44"/>
                    </a:lnTo>
                    <a:lnTo>
                      <a:pt x="39" y="87"/>
                    </a:lnTo>
                  </a:path>
                </a:pathLst>
              </a:custGeom>
              <a:noFill/>
              <a:ln w="15875">
                <a:solidFill>
                  <a:srgbClr val="0000FF"/>
                </a:solidFill>
                <a:round/>
                <a:headEnd/>
                <a:tailEnd/>
              </a:ln>
            </p:spPr>
            <p:txBody>
              <a:bodyPr/>
              <a:lstStyle/>
              <a:p>
                <a:endParaRPr lang="en-US"/>
              </a:p>
            </p:txBody>
          </p:sp>
          <p:sp>
            <p:nvSpPr>
              <p:cNvPr id="186" name="Line 74"/>
              <p:cNvSpPr>
                <a:spLocks noChangeShapeType="1"/>
              </p:cNvSpPr>
              <p:nvPr/>
            </p:nvSpPr>
            <p:spPr bwMode="auto">
              <a:xfrm>
                <a:off x="5519737" y="3078162"/>
                <a:ext cx="60325" cy="146050"/>
              </a:xfrm>
              <a:prstGeom prst="line">
                <a:avLst/>
              </a:prstGeom>
              <a:noFill/>
              <a:ln w="15875">
                <a:solidFill>
                  <a:srgbClr val="0000FF"/>
                </a:solidFill>
                <a:round/>
                <a:headEnd/>
                <a:tailEnd/>
              </a:ln>
            </p:spPr>
            <p:txBody>
              <a:bodyPr/>
              <a:lstStyle/>
              <a:p>
                <a:endParaRPr lang="en-GB"/>
              </a:p>
            </p:txBody>
          </p:sp>
          <p:sp>
            <p:nvSpPr>
              <p:cNvPr id="187" name="Freeform 75"/>
              <p:cNvSpPr>
                <a:spLocks/>
              </p:cNvSpPr>
              <p:nvPr/>
            </p:nvSpPr>
            <p:spPr bwMode="auto">
              <a:xfrm>
                <a:off x="5580062" y="3224212"/>
                <a:ext cx="61913" cy="161925"/>
              </a:xfrm>
              <a:custGeom>
                <a:avLst/>
                <a:gdLst>
                  <a:gd name="T0" fmla="*/ 0 w 39"/>
                  <a:gd name="T1" fmla="*/ 0 h 102"/>
                  <a:gd name="T2" fmla="*/ 20 w 39"/>
                  <a:gd name="T3" fmla="*/ 49 h 102"/>
                  <a:gd name="T4" fmla="*/ 39 w 39"/>
                  <a:gd name="T5" fmla="*/ 102 h 102"/>
                  <a:gd name="T6" fmla="*/ 0 60000 65536"/>
                  <a:gd name="T7" fmla="*/ 0 60000 65536"/>
                  <a:gd name="T8" fmla="*/ 0 60000 65536"/>
                  <a:gd name="T9" fmla="*/ 0 w 39"/>
                  <a:gd name="T10" fmla="*/ 0 h 102"/>
                  <a:gd name="T11" fmla="*/ 39 w 39"/>
                  <a:gd name="T12" fmla="*/ 102 h 102"/>
                </a:gdLst>
                <a:ahLst/>
                <a:cxnLst>
                  <a:cxn ang="T6">
                    <a:pos x="T0" y="T1"/>
                  </a:cxn>
                  <a:cxn ang="T7">
                    <a:pos x="T2" y="T3"/>
                  </a:cxn>
                  <a:cxn ang="T8">
                    <a:pos x="T4" y="T5"/>
                  </a:cxn>
                </a:cxnLst>
                <a:rect l="T9" t="T10" r="T11" b="T12"/>
                <a:pathLst>
                  <a:path w="39" h="102">
                    <a:moveTo>
                      <a:pt x="0" y="0"/>
                    </a:moveTo>
                    <a:lnTo>
                      <a:pt x="20" y="49"/>
                    </a:lnTo>
                    <a:lnTo>
                      <a:pt x="39" y="102"/>
                    </a:lnTo>
                  </a:path>
                </a:pathLst>
              </a:custGeom>
              <a:noFill/>
              <a:ln w="15875">
                <a:solidFill>
                  <a:srgbClr val="0000FF"/>
                </a:solidFill>
                <a:round/>
                <a:headEnd/>
                <a:tailEnd/>
              </a:ln>
            </p:spPr>
            <p:txBody>
              <a:bodyPr/>
              <a:lstStyle/>
              <a:p>
                <a:endParaRPr lang="en-US"/>
              </a:p>
            </p:txBody>
          </p:sp>
          <p:sp>
            <p:nvSpPr>
              <p:cNvPr id="188" name="Freeform 76"/>
              <p:cNvSpPr>
                <a:spLocks/>
              </p:cNvSpPr>
              <p:nvPr/>
            </p:nvSpPr>
            <p:spPr bwMode="auto">
              <a:xfrm>
                <a:off x="5641975" y="3386137"/>
                <a:ext cx="69850" cy="168275"/>
              </a:xfrm>
              <a:custGeom>
                <a:avLst/>
                <a:gdLst>
                  <a:gd name="T0" fmla="*/ 0 w 44"/>
                  <a:gd name="T1" fmla="*/ 0 h 106"/>
                  <a:gd name="T2" fmla="*/ 20 w 44"/>
                  <a:gd name="T3" fmla="*/ 53 h 106"/>
                  <a:gd name="T4" fmla="*/ 44 w 44"/>
                  <a:gd name="T5" fmla="*/ 106 h 106"/>
                  <a:gd name="T6" fmla="*/ 0 60000 65536"/>
                  <a:gd name="T7" fmla="*/ 0 60000 65536"/>
                  <a:gd name="T8" fmla="*/ 0 60000 65536"/>
                  <a:gd name="T9" fmla="*/ 0 w 44"/>
                  <a:gd name="T10" fmla="*/ 0 h 106"/>
                  <a:gd name="T11" fmla="*/ 44 w 44"/>
                  <a:gd name="T12" fmla="*/ 106 h 106"/>
                </a:gdLst>
                <a:ahLst/>
                <a:cxnLst>
                  <a:cxn ang="T6">
                    <a:pos x="T0" y="T1"/>
                  </a:cxn>
                  <a:cxn ang="T7">
                    <a:pos x="T2" y="T3"/>
                  </a:cxn>
                  <a:cxn ang="T8">
                    <a:pos x="T4" y="T5"/>
                  </a:cxn>
                </a:cxnLst>
                <a:rect l="T9" t="T10" r="T11" b="T12"/>
                <a:pathLst>
                  <a:path w="44" h="106">
                    <a:moveTo>
                      <a:pt x="0" y="0"/>
                    </a:moveTo>
                    <a:lnTo>
                      <a:pt x="20" y="53"/>
                    </a:lnTo>
                    <a:lnTo>
                      <a:pt x="44" y="106"/>
                    </a:lnTo>
                  </a:path>
                </a:pathLst>
              </a:custGeom>
              <a:noFill/>
              <a:ln w="15875">
                <a:solidFill>
                  <a:srgbClr val="0000FF"/>
                </a:solidFill>
                <a:round/>
                <a:headEnd/>
                <a:tailEnd/>
              </a:ln>
            </p:spPr>
            <p:txBody>
              <a:bodyPr/>
              <a:lstStyle/>
              <a:p>
                <a:endParaRPr lang="en-US"/>
              </a:p>
            </p:txBody>
          </p:sp>
          <p:sp>
            <p:nvSpPr>
              <p:cNvPr id="189" name="Line 77"/>
              <p:cNvSpPr>
                <a:spLocks noChangeShapeType="1"/>
              </p:cNvSpPr>
              <p:nvPr/>
            </p:nvSpPr>
            <p:spPr bwMode="auto">
              <a:xfrm>
                <a:off x="5711825" y="3554412"/>
                <a:ext cx="60325" cy="161925"/>
              </a:xfrm>
              <a:prstGeom prst="line">
                <a:avLst/>
              </a:prstGeom>
              <a:noFill/>
              <a:ln w="15875">
                <a:solidFill>
                  <a:srgbClr val="0000FF"/>
                </a:solidFill>
                <a:round/>
                <a:headEnd/>
                <a:tailEnd/>
              </a:ln>
            </p:spPr>
            <p:txBody>
              <a:bodyPr/>
              <a:lstStyle/>
              <a:p>
                <a:endParaRPr lang="en-GB"/>
              </a:p>
            </p:txBody>
          </p:sp>
          <p:sp>
            <p:nvSpPr>
              <p:cNvPr id="190" name="Freeform 78"/>
              <p:cNvSpPr>
                <a:spLocks/>
              </p:cNvSpPr>
              <p:nvPr/>
            </p:nvSpPr>
            <p:spPr bwMode="auto">
              <a:xfrm>
                <a:off x="5772150" y="3716337"/>
                <a:ext cx="61912" cy="169863"/>
              </a:xfrm>
              <a:custGeom>
                <a:avLst/>
                <a:gdLst>
                  <a:gd name="T0" fmla="*/ 0 w 39"/>
                  <a:gd name="T1" fmla="*/ 0 h 107"/>
                  <a:gd name="T2" fmla="*/ 20 w 39"/>
                  <a:gd name="T3" fmla="*/ 53 h 107"/>
                  <a:gd name="T4" fmla="*/ 39 w 39"/>
                  <a:gd name="T5" fmla="*/ 107 h 107"/>
                  <a:gd name="T6" fmla="*/ 0 60000 65536"/>
                  <a:gd name="T7" fmla="*/ 0 60000 65536"/>
                  <a:gd name="T8" fmla="*/ 0 60000 65536"/>
                  <a:gd name="T9" fmla="*/ 0 w 39"/>
                  <a:gd name="T10" fmla="*/ 0 h 107"/>
                  <a:gd name="T11" fmla="*/ 39 w 39"/>
                  <a:gd name="T12" fmla="*/ 107 h 107"/>
                </a:gdLst>
                <a:ahLst/>
                <a:cxnLst>
                  <a:cxn ang="T6">
                    <a:pos x="T0" y="T1"/>
                  </a:cxn>
                  <a:cxn ang="T7">
                    <a:pos x="T2" y="T3"/>
                  </a:cxn>
                  <a:cxn ang="T8">
                    <a:pos x="T4" y="T5"/>
                  </a:cxn>
                </a:cxnLst>
                <a:rect l="T9" t="T10" r="T11" b="T12"/>
                <a:pathLst>
                  <a:path w="39" h="107">
                    <a:moveTo>
                      <a:pt x="0" y="0"/>
                    </a:moveTo>
                    <a:lnTo>
                      <a:pt x="20" y="53"/>
                    </a:lnTo>
                    <a:lnTo>
                      <a:pt x="39" y="107"/>
                    </a:lnTo>
                  </a:path>
                </a:pathLst>
              </a:custGeom>
              <a:noFill/>
              <a:ln w="15875">
                <a:solidFill>
                  <a:srgbClr val="0000FF"/>
                </a:solidFill>
                <a:round/>
                <a:headEnd/>
                <a:tailEnd/>
              </a:ln>
            </p:spPr>
            <p:txBody>
              <a:bodyPr/>
              <a:lstStyle/>
              <a:p>
                <a:endParaRPr lang="en-US"/>
              </a:p>
            </p:txBody>
          </p:sp>
          <p:sp>
            <p:nvSpPr>
              <p:cNvPr id="191" name="Line 79"/>
              <p:cNvSpPr>
                <a:spLocks noChangeShapeType="1"/>
              </p:cNvSpPr>
              <p:nvPr/>
            </p:nvSpPr>
            <p:spPr bwMode="auto">
              <a:xfrm>
                <a:off x="5834062" y="3886200"/>
                <a:ext cx="61913" cy="160337"/>
              </a:xfrm>
              <a:prstGeom prst="line">
                <a:avLst/>
              </a:prstGeom>
              <a:noFill/>
              <a:ln w="15875">
                <a:solidFill>
                  <a:srgbClr val="0000FF"/>
                </a:solidFill>
                <a:round/>
                <a:headEnd/>
                <a:tailEnd/>
              </a:ln>
            </p:spPr>
            <p:txBody>
              <a:bodyPr/>
              <a:lstStyle/>
              <a:p>
                <a:endParaRPr lang="en-GB"/>
              </a:p>
            </p:txBody>
          </p:sp>
          <p:sp>
            <p:nvSpPr>
              <p:cNvPr id="192" name="Line 80"/>
              <p:cNvSpPr>
                <a:spLocks noChangeShapeType="1"/>
              </p:cNvSpPr>
              <p:nvPr/>
            </p:nvSpPr>
            <p:spPr bwMode="auto">
              <a:xfrm>
                <a:off x="5895975" y="4046537"/>
                <a:ext cx="61912" cy="153988"/>
              </a:xfrm>
              <a:prstGeom prst="line">
                <a:avLst/>
              </a:prstGeom>
              <a:noFill/>
              <a:ln w="15875">
                <a:solidFill>
                  <a:srgbClr val="0000FF"/>
                </a:solidFill>
                <a:round/>
                <a:headEnd/>
                <a:tailEnd/>
              </a:ln>
            </p:spPr>
            <p:txBody>
              <a:bodyPr/>
              <a:lstStyle/>
              <a:p>
                <a:endParaRPr lang="en-GB"/>
              </a:p>
            </p:txBody>
          </p:sp>
          <p:sp>
            <p:nvSpPr>
              <p:cNvPr id="193" name="Freeform 81"/>
              <p:cNvSpPr>
                <a:spLocks/>
              </p:cNvSpPr>
              <p:nvPr/>
            </p:nvSpPr>
            <p:spPr bwMode="auto">
              <a:xfrm>
                <a:off x="5957887" y="4200525"/>
                <a:ext cx="68263" cy="146050"/>
              </a:xfrm>
              <a:custGeom>
                <a:avLst/>
                <a:gdLst>
                  <a:gd name="T0" fmla="*/ 0 w 43"/>
                  <a:gd name="T1" fmla="*/ 0 h 92"/>
                  <a:gd name="T2" fmla="*/ 19 w 43"/>
                  <a:gd name="T3" fmla="*/ 49 h 92"/>
                  <a:gd name="T4" fmla="*/ 43 w 43"/>
                  <a:gd name="T5" fmla="*/ 92 h 92"/>
                  <a:gd name="T6" fmla="*/ 0 60000 65536"/>
                  <a:gd name="T7" fmla="*/ 0 60000 65536"/>
                  <a:gd name="T8" fmla="*/ 0 60000 65536"/>
                  <a:gd name="T9" fmla="*/ 0 w 43"/>
                  <a:gd name="T10" fmla="*/ 0 h 92"/>
                  <a:gd name="T11" fmla="*/ 43 w 43"/>
                  <a:gd name="T12" fmla="*/ 92 h 92"/>
                </a:gdLst>
                <a:ahLst/>
                <a:cxnLst>
                  <a:cxn ang="T6">
                    <a:pos x="T0" y="T1"/>
                  </a:cxn>
                  <a:cxn ang="T7">
                    <a:pos x="T2" y="T3"/>
                  </a:cxn>
                  <a:cxn ang="T8">
                    <a:pos x="T4" y="T5"/>
                  </a:cxn>
                </a:cxnLst>
                <a:rect l="T9" t="T10" r="T11" b="T12"/>
                <a:pathLst>
                  <a:path w="43" h="92">
                    <a:moveTo>
                      <a:pt x="0" y="0"/>
                    </a:moveTo>
                    <a:lnTo>
                      <a:pt x="19" y="49"/>
                    </a:lnTo>
                    <a:lnTo>
                      <a:pt x="43" y="92"/>
                    </a:lnTo>
                  </a:path>
                </a:pathLst>
              </a:custGeom>
              <a:noFill/>
              <a:ln w="15875">
                <a:solidFill>
                  <a:srgbClr val="0000FF"/>
                </a:solidFill>
                <a:round/>
                <a:headEnd/>
                <a:tailEnd/>
              </a:ln>
            </p:spPr>
            <p:txBody>
              <a:bodyPr/>
              <a:lstStyle/>
              <a:p>
                <a:endParaRPr lang="en-US"/>
              </a:p>
            </p:txBody>
          </p:sp>
          <p:sp>
            <p:nvSpPr>
              <p:cNvPr id="194" name="Freeform 82"/>
              <p:cNvSpPr>
                <a:spLocks/>
              </p:cNvSpPr>
              <p:nvPr/>
            </p:nvSpPr>
            <p:spPr bwMode="auto">
              <a:xfrm>
                <a:off x="6026150" y="4346575"/>
                <a:ext cx="61912" cy="138112"/>
              </a:xfrm>
              <a:custGeom>
                <a:avLst/>
                <a:gdLst>
                  <a:gd name="T0" fmla="*/ 0 w 39"/>
                  <a:gd name="T1" fmla="*/ 0 h 87"/>
                  <a:gd name="T2" fmla="*/ 20 w 39"/>
                  <a:gd name="T3" fmla="*/ 44 h 87"/>
                  <a:gd name="T4" fmla="*/ 39 w 39"/>
                  <a:gd name="T5" fmla="*/ 87 h 87"/>
                  <a:gd name="T6" fmla="*/ 0 60000 65536"/>
                  <a:gd name="T7" fmla="*/ 0 60000 65536"/>
                  <a:gd name="T8" fmla="*/ 0 60000 65536"/>
                  <a:gd name="T9" fmla="*/ 0 w 39"/>
                  <a:gd name="T10" fmla="*/ 0 h 87"/>
                  <a:gd name="T11" fmla="*/ 39 w 39"/>
                  <a:gd name="T12" fmla="*/ 87 h 87"/>
                </a:gdLst>
                <a:ahLst/>
                <a:cxnLst>
                  <a:cxn ang="T6">
                    <a:pos x="T0" y="T1"/>
                  </a:cxn>
                  <a:cxn ang="T7">
                    <a:pos x="T2" y="T3"/>
                  </a:cxn>
                  <a:cxn ang="T8">
                    <a:pos x="T4" y="T5"/>
                  </a:cxn>
                </a:cxnLst>
                <a:rect l="T9" t="T10" r="T11" b="T12"/>
                <a:pathLst>
                  <a:path w="39" h="87">
                    <a:moveTo>
                      <a:pt x="0" y="0"/>
                    </a:moveTo>
                    <a:lnTo>
                      <a:pt x="20" y="44"/>
                    </a:lnTo>
                    <a:lnTo>
                      <a:pt x="39" y="87"/>
                    </a:lnTo>
                  </a:path>
                </a:pathLst>
              </a:custGeom>
              <a:noFill/>
              <a:ln w="15875">
                <a:solidFill>
                  <a:srgbClr val="0000FF"/>
                </a:solidFill>
                <a:round/>
                <a:headEnd/>
                <a:tailEnd/>
              </a:ln>
            </p:spPr>
            <p:txBody>
              <a:bodyPr/>
              <a:lstStyle/>
              <a:p>
                <a:endParaRPr lang="en-US"/>
              </a:p>
            </p:txBody>
          </p:sp>
          <p:sp>
            <p:nvSpPr>
              <p:cNvPr id="195" name="Line 83"/>
              <p:cNvSpPr>
                <a:spLocks noChangeShapeType="1"/>
              </p:cNvSpPr>
              <p:nvPr/>
            </p:nvSpPr>
            <p:spPr bwMode="auto">
              <a:xfrm>
                <a:off x="6088062" y="4484687"/>
                <a:ext cx="61913" cy="123825"/>
              </a:xfrm>
              <a:prstGeom prst="line">
                <a:avLst/>
              </a:prstGeom>
              <a:noFill/>
              <a:ln w="15875">
                <a:solidFill>
                  <a:srgbClr val="0000FF"/>
                </a:solidFill>
                <a:round/>
                <a:headEnd/>
                <a:tailEnd/>
              </a:ln>
            </p:spPr>
            <p:txBody>
              <a:bodyPr/>
              <a:lstStyle/>
              <a:p>
                <a:endParaRPr lang="en-GB"/>
              </a:p>
            </p:txBody>
          </p:sp>
          <p:sp>
            <p:nvSpPr>
              <p:cNvPr id="196" name="Freeform 84"/>
              <p:cNvSpPr>
                <a:spLocks/>
              </p:cNvSpPr>
              <p:nvPr/>
            </p:nvSpPr>
            <p:spPr bwMode="auto">
              <a:xfrm>
                <a:off x="6149975" y="4608512"/>
                <a:ext cx="61912" cy="114300"/>
              </a:xfrm>
              <a:custGeom>
                <a:avLst/>
                <a:gdLst>
                  <a:gd name="T0" fmla="*/ 0 w 39"/>
                  <a:gd name="T1" fmla="*/ 0 h 72"/>
                  <a:gd name="T2" fmla="*/ 19 w 39"/>
                  <a:gd name="T3" fmla="*/ 39 h 72"/>
                  <a:gd name="T4" fmla="*/ 39 w 39"/>
                  <a:gd name="T5" fmla="*/ 72 h 72"/>
                  <a:gd name="T6" fmla="*/ 0 60000 65536"/>
                  <a:gd name="T7" fmla="*/ 0 60000 65536"/>
                  <a:gd name="T8" fmla="*/ 0 60000 65536"/>
                  <a:gd name="T9" fmla="*/ 0 w 39"/>
                  <a:gd name="T10" fmla="*/ 0 h 72"/>
                  <a:gd name="T11" fmla="*/ 39 w 39"/>
                  <a:gd name="T12" fmla="*/ 72 h 72"/>
                </a:gdLst>
                <a:ahLst/>
                <a:cxnLst>
                  <a:cxn ang="T6">
                    <a:pos x="T0" y="T1"/>
                  </a:cxn>
                  <a:cxn ang="T7">
                    <a:pos x="T2" y="T3"/>
                  </a:cxn>
                  <a:cxn ang="T8">
                    <a:pos x="T4" y="T5"/>
                  </a:cxn>
                </a:cxnLst>
                <a:rect l="T9" t="T10" r="T11" b="T12"/>
                <a:pathLst>
                  <a:path w="39" h="72">
                    <a:moveTo>
                      <a:pt x="0" y="0"/>
                    </a:moveTo>
                    <a:lnTo>
                      <a:pt x="19" y="39"/>
                    </a:lnTo>
                    <a:lnTo>
                      <a:pt x="39" y="72"/>
                    </a:lnTo>
                  </a:path>
                </a:pathLst>
              </a:custGeom>
              <a:noFill/>
              <a:ln w="15875">
                <a:solidFill>
                  <a:srgbClr val="0000FF"/>
                </a:solidFill>
                <a:round/>
                <a:headEnd/>
                <a:tailEnd/>
              </a:ln>
            </p:spPr>
            <p:txBody>
              <a:bodyPr/>
              <a:lstStyle/>
              <a:p>
                <a:endParaRPr lang="en-US"/>
              </a:p>
            </p:txBody>
          </p:sp>
          <p:sp>
            <p:nvSpPr>
              <p:cNvPr id="197" name="Line 85"/>
              <p:cNvSpPr>
                <a:spLocks noChangeShapeType="1"/>
              </p:cNvSpPr>
              <p:nvPr/>
            </p:nvSpPr>
            <p:spPr bwMode="auto">
              <a:xfrm>
                <a:off x="6211887" y="4722812"/>
                <a:ext cx="60325" cy="100013"/>
              </a:xfrm>
              <a:prstGeom prst="line">
                <a:avLst/>
              </a:prstGeom>
              <a:noFill/>
              <a:ln w="15875">
                <a:solidFill>
                  <a:srgbClr val="0000FF"/>
                </a:solidFill>
                <a:round/>
                <a:headEnd/>
                <a:tailEnd/>
              </a:ln>
            </p:spPr>
            <p:txBody>
              <a:bodyPr/>
              <a:lstStyle/>
              <a:p>
                <a:endParaRPr lang="en-GB"/>
              </a:p>
            </p:txBody>
          </p:sp>
          <p:sp>
            <p:nvSpPr>
              <p:cNvPr id="198" name="Line 86"/>
              <p:cNvSpPr>
                <a:spLocks noChangeShapeType="1"/>
              </p:cNvSpPr>
              <p:nvPr/>
            </p:nvSpPr>
            <p:spPr bwMode="auto">
              <a:xfrm>
                <a:off x="6272212" y="4822825"/>
                <a:ext cx="61913" cy="85725"/>
              </a:xfrm>
              <a:prstGeom prst="line">
                <a:avLst/>
              </a:prstGeom>
              <a:noFill/>
              <a:ln w="15875">
                <a:solidFill>
                  <a:srgbClr val="0000FF"/>
                </a:solidFill>
                <a:round/>
                <a:headEnd/>
                <a:tailEnd/>
              </a:ln>
            </p:spPr>
            <p:txBody>
              <a:bodyPr/>
              <a:lstStyle/>
              <a:p>
                <a:endParaRPr lang="en-GB"/>
              </a:p>
            </p:txBody>
          </p:sp>
          <p:sp>
            <p:nvSpPr>
              <p:cNvPr id="199" name="Freeform 87"/>
              <p:cNvSpPr>
                <a:spLocks/>
              </p:cNvSpPr>
              <p:nvPr/>
            </p:nvSpPr>
            <p:spPr bwMode="auto">
              <a:xfrm>
                <a:off x="6334125" y="4908550"/>
                <a:ext cx="69850" cy="76200"/>
              </a:xfrm>
              <a:custGeom>
                <a:avLst/>
                <a:gdLst>
                  <a:gd name="T0" fmla="*/ 0 w 44"/>
                  <a:gd name="T1" fmla="*/ 0 h 48"/>
                  <a:gd name="T2" fmla="*/ 19 w 44"/>
                  <a:gd name="T3" fmla="*/ 24 h 48"/>
                  <a:gd name="T4" fmla="*/ 44 w 44"/>
                  <a:gd name="T5" fmla="*/ 48 h 48"/>
                  <a:gd name="T6" fmla="*/ 0 60000 65536"/>
                  <a:gd name="T7" fmla="*/ 0 60000 65536"/>
                  <a:gd name="T8" fmla="*/ 0 60000 65536"/>
                  <a:gd name="T9" fmla="*/ 0 w 44"/>
                  <a:gd name="T10" fmla="*/ 0 h 48"/>
                  <a:gd name="T11" fmla="*/ 44 w 44"/>
                  <a:gd name="T12" fmla="*/ 48 h 48"/>
                </a:gdLst>
                <a:ahLst/>
                <a:cxnLst>
                  <a:cxn ang="T6">
                    <a:pos x="T0" y="T1"/>
                  </a:cxn>
                  <a:cxn ang="T7">
                    <a:pos x="T2" y="T3"/>
                  </a:cxn>
                  <a:cxn ang="T8">
                    <a:pos x="T4" y="T5"/>
                  </a:cxn>
                </a:cxnLst>
                <a:rect l="T9" t="T10" r="T11" b="T12"/>
                <a:pathLst>
                  <a:path w="44" h="48">
                    <a:moveTo>
                      <a:pt x="0" y="0"/>
                    </a:moveTo>
                    <a:lnTo>
                      <a:pt x="19" y="24"/>
                    </a:lnTo>
                    <a:lnTo>
                      <a:pt x="44" y="48"/>
                    </a:lnTo>
                  </a:path>
                </a:pathLst>
              </a:custGeom>
              <a:noFill/>
              <a:ln w="15875">
                <a:solidFill>
                  <a:srgbClr val="0000FF"/>
                </a:solidFill>
                <a:round/>
                <a:headEnd/>
                <a:tailEnd/>
              </a:ln>
            </p:spPr>
            <p:txBody>
              <a:bodyPr/>
              <a:lstStyle/>
              <a:p>
                <a:endParaRPr lang="en-US"/>
              </a:p>
            </p:txBody>
          </p:sp>
          <p:sp>
            <p:nvSpPr>
              <p:cNvPr id="200" name="Freeform 88"/>
              <p:cNvSpPr>
                <a:spLocks/>
              </p:cNvSpPr>
              <p:nvPr/>
            </p:nvSpPr>
            <p:spPr bwMode="auto">
              <a:xfrm>
                <a:off x="6403975" y="4984750"/>
                <a:ext cx="60325" cy="69850"/>
              </a:xfrm>
              <a:custGeom>
                <a:avLst/>
                <a:gdLst>
                  <a:gd name="T0" fmla="*/ 0 w 38"/>
                  <a:gd name="T1" fmla="*/ 0 h 44"/>
                  <a:gd name="T2" fmla="*/ 19 w 38"/>
                  <a:gd name="T3" fmla="*/ 24 h 44"/>
                  <a:gd name="T4" fmla="*/ 38 w 38"/>
                  <a:gd name="T5" fmla="*/ 44 h 44"/>
                  <a:gd name="T6" fmla="*/ 0 60000 65536"/>
                  <a:gd name="T7" fmla="*/ 0 60000 65536"/>
                  <a:gd name="T8" fmla="*/ 0 60000 65536"/>
                  <a:gd name="T9" fmla="*/ 0 w 38"/>
                  <a:gd name="T10" fmla="*/ 0 h 44"/>
                  <a:gd name="T11" fmla="*/ 38 w 38"/>
                  <a:gd name="T12" fmla="*/ 44 h 44"/>
                </a:gdLst>
                <a:ahLst/>
                <a:cxnLst>
                  <a:cxn ang="T6">
                    <a:pos x="T0" y="T1"/>
                  </a:cxn>
                  <a:cxn ang="T7">
                    <a:pos x="T2" y="T3"/>
                  </a:cxn>
                  <a:cxn ang="T8">
                    <a:pos x="T4" y="T5"/>
                  </a:cxn>
                </a:cxnLst>
                <a:rect l="T9" t="T10" r="T11" b="T12"/>
                <a:pathLst>
                  <a:path w="38" h="44">
                    <a:moveTo>
                      <a:pt x="0" y="0"/>
                    </a:moveTo>
                    <a:lnTo>
                      <a:pt x="19" y="24"/>
                    </a:lnTo>
                    <a:lnTo>
                      <a:pt x="38" y="44"/>
                    </a:lnTo>
                  </a:path>
                </a:pathLst>
              </a:custGeom>
              <a:noFill/>
              <a:ln w="15875">
                <a:solidFill>
                  <a:srgbClr val="0000FF"/>
                </a:solidFill>
                <a:round/>
                <a:headEnd/>
                <a:tailEnd/>
              </a:ln>
            </p:spPr>
            <p:txBody>
              <a:bodyPr/>
              <a:lstStyle/>
              <a:p>
                <a:endParaRPr lang="en-US"/>
              </a:p>
            </p:txBody>
          </p:sp>
          <p:sp>
            <p:nvSpPr>
              <p:cNvPr id="201" name="Line 89"/>
              <p:cNvSpPr>
                <a:spLocks noChangeShapeType="1"/>
              </p:cNvSpPr>
              <p:nvPr/>
            </p:nvSpPr>
            <p:spPr bwMode="auto">
              <a:xfrm>
                <a:off x="6464300" y="5054600"/>
                <a:ext cx="61912" cy="52387"/>
              </a:xfrm>
              <a:prstGeom prst="line">
                <a:avLst/>
              </a:prstGeom>
              <a:noFill/>
              <a:ln w="15875">
                <a:solidFill>
                  <a:srgbClr val="0000FF"/>
                </a:solidFill>
                <a:round/>
                <a:headEnd/>
                <a:tailEnd/>
              </a:ln>
            </p:spPr>
            <p:txBody>
              <a:bodyPr/>
              <a:lstStyle/>
              <a:p>
                <a:endParaRPr lang="en-GB"/>
              </a:p>
            </p:txBody>
          </p:sp>
          <p:sp>
            <p:nvSpPr>
              <p:cNvPr id="202" name="Line 90"/>
              <p:cNvSpPr>
                <a:spLocks noChangeShapeType="1"/>
              </p:cNvSpPr>
              <p:nvPr/>
            </p:nvSpPr>
            <p:spPr bwMode="auto">
              <a:xfrm>
                <a:off x="6526212" y="5106987"/>
                <a:ext cx="61913" cy="47625"/>
              </a:xfrm>
              <a:prstGeom prst="line">
                <a:avLst/>
              </a:prstGeom>
              <a:noFill/>
              <a:ln w="15875">
                <a:solidFill>
                  <a:srgbClr val="0000FF"/>
                </a:solidFill>
                <a:round/>
                <a:headEnd/>
                <a:tailEnd/>
              </a:ln>
            </p:spPr>
            <p:txBody>
              <a:bodyPr/>
              <a:lstStyle/>
              <a:p>
                <a:endParaRPr lang="en-GB"/>
              </a:p>
            </p:txBody>
          </p:sp>
          <p:sp>
            <p:nvSpPr>
              <p:cNvPr id="203" name="Line 91"/>
              <p:cNvSpPr>
                <a:spLocks noChangeShapeType="1"/>
              </p:cNvSpPr>
              <p:nvPr/>
            </p:nvSpPr>
            <p:spPr bwMode="auto">
              <a:xfrm>
                <a:off x="6588125" y="5154612"/>
                <a:ext cx="61912" cy="38100"/>
              </a:xfrm>
              <a:prstGeom prst="line">
                <a:avLst/>
              </a:prstGeom>
              <a:noFill/>
              <a:ln w="15875">
                <a:solidFill>
                  <a:srgbClr val="0000FF"/>
                </a:solidFill>
                <a:round/>
                <a:headEnd/>
                <a:tailEnd/>
              </a:ln>
            </p:spPr>
            <p:txBody>
              <a:bodyPr/>
              <a:lstStyle/>
              <a:p>
                <a:endParaRPr lang="en-GB"/>
              </a:p>
            </p:txBody>
          </p:sp>
          <p:sp>
            <p:nvSpPr>
              <p:cNvPr id="204" name="Freeform 92"/>
              <p:cNvSpPr>
                <a:spLocks/>
              </p:cNvSpPr>
              <p:nvPr/>
            </p:nvSpPr>
            <p:spPr bwMode="auto">
              <a:xfrm>
                <a:off x="6650037" y="5192712"/>
                <a:ext cx="68263" cy="30163"/>
              </a:xfrm>
              <a:custGeom>
                <a:avLst/>
                <a:gdLst>
                  <a:gd name="T0" fmla="*/ 0 w 43"/>
                  <a:gd name="T1" fmla="*/ 0 h 19"/>
                  <a:gd name="T2" fmla="*/ 19 w 43"/>
                  <a:gd name="T3" fmla="*/ 9 h 19"/>
                  <a:gd name="T4" fmla="*/ 43 w 43"/>
                  <a:gd name="T5" fmla="*/ 19 h 19"/>
                  <a:gd name="T6" fmla="*/ 0 60000 65536"/>
                  <a:gd name="T7" fmla="*/ 0 60000 65536"/>
                  <a:gd name="T8" fmla="*/ 0 60000 65536"/>
                  <a:gd name="T9" fmla="*/ 0 w 43"/>
                  <a:gd name="T10" fmla="*/ 0 h 19"/>
                  <a:gd name="T11" fmla="*/ 43 w 43"/>
                  <a:gd name="T12" fmla="*/ 19 h 19"/>
                </a:gdLst>
                <a:ahLst/>
                <a:cxnLst>
                  <a:cxn ang="T6">
                    <a:pos x="T0" y="T1"/>
                  </a:cxn>
                  <a:cxn ang="T7">
                    <a:pos x="T2" y="T3"/>
                  </a:cxn>
                  <a:cxn ang="T8">
                    <a:pos x="T4" y="T5"/>
                  </a:cxn>
                </a:cxnLst>
                <a:rect l="T9" t="T10" r="T11" b="T12"/>
                <a:pathLst>
                  <a:path w="43" h="19">
                    <a:moveTo>
                      <a:pt x="0" y="0"/>
                    </a:moveTo>
                    <a:lnTo>
                      <a:pt x="19" y="9"/>
                    </a:lnTo>
                    <a:lnTo>
                      <a:pt x="43" y="19"/>
                    </a:lnTo>
                  </a:path>
                </a:pathLst>
              </a:custGeom>
              <a:noFill/>
              <a:ln w="15875">
                <a:solidFill>
                  <a:srgbClr val="0000FF"/>
                </a:solidFill>
                <a:round/>
                <a:headEnd/>
                <a:tailEnd/>
              </a:ln>
            </p:spPr>
            <p:txBody>
              <a:bodyPr/>
              <a:lstStyle/>
              <a:p>
                <a:endParaRPr lang="en-US"/>
              </a:p>
            </p:txBody>
          </p:sp>
          <p:sp>
            <p:nvSpPr>
              <p:cNvPr id="205" name="Line 93"/>
              <p:cNvSpPr>
                <a:spLocks noChangeShapeType="1"/>
              </p:cNvSpPr>
              <p:nvPr/>
            </p:nvSpPr>
            <p:spPr bwMode="auto">
              <a:xfrm>
                <a:off x="6718300" y="5222875"/>
                <a:ext cx="61912" cy="23812"/>
              </a:xfrm>
              <a:prstGeom prst="line">
                <a:avLst/>
              </a:prstGeom>
              <a:noFill/>
              <a:ln w="15875">
                <a:solidFill>
                  <a:srgbClr val="0000FF"/>
                </a:solidFill>
                <a:round/>
                <a:headEnd/>
                <a:tailEnd/>
              </a:ln>
            </p:spPr>
            <p:txBody>
              <a:bodyPr/>
              <a:lstStyle/>
              <a:p>
                <a:endParaRPr lang="en-GB"/>
              </a:p>
            </p:txBody>
          </p:sp>
          <p:sp>
            <p:nvSpPr>
              <p:cNvPr id="206" name="Line 94"/>
              <p:cNvSpPr>
                <a:spLocks noChangeShapeType="1"/>
              </p:cNvSpPr>
              <p:nvPr/>
            </p:nvSpPr>
            <p:spPr bwMode="auto">
              <a:xfrm>
                <a:off x="6780212" y="5246687"/>
                <a:ext cx="61913" cy="22225"/>
              </a:xfrm>
              <a:prstGeom prst="line">
                <a:avLst/>
              </a:prstGeom>
              <a:noFill/>
              <a:ln w="15875">
                <a:solidFill>
                  <a:srgbClr val="0000FF"/>
                </a:solidFill>
                <a:round/>
                <a:headEnd/>
                <a:tailEnd/>
              </a:ln>
            </p:spPr>
            <p:txBody>
              <a:bodyPr/>
              <a:lstStyle/>
              <a:p>
                <a:endParaRPr lang="en-GB"/>
              </a:p>
            </p:txBody>
          </p:sp>
          <p:sp>
            <p:nvSpPr>
              <p:cNvPr id="207" name="Line 95"/>
              <p:cNvSpPr>
                <a:spLocks noChangeShapeType="1"/>
              </p:cNvSpPr>
              <p:nvPr/>
            </p:nvSpPr>
            <p:spPr bwMode="auto">
              <a:xfrm>
                <a:off x="6842125" y="5268912"/>
                <a:ext cx="60325" cy="15875"/>
              </a:xfrm>
              <a:prstGeom prst="line">
                <a:avLst/>
              </a:prstGeom>
              <a:noFill/>
              <a:ln w="15875">
                <a:solidFill>
                  <a:srgbClr val="0000FF"/>
                </a:solidFill>
                <a:round/>
                <a:headEnd/>
                <a:tailEnd/>
              </a:ln>
            </p:spPr>
            <p:txBody>
              <a:bodyPr/>
              <a:lstStyle/>
              <a:p>
                <a:endParaRPr lang="en-GB"/>
              </a:p>
            </p:txBody>
          </p:sp>
          <p:sp>
            <p:nvSpPr>
              <p:cNvPr id="208" name="Line 96"/>
              <p:cNvSpPr>
                <a:spLocks noChangeShapeType="1"/>
              </p:cNvSpPr>
              <p:nvPr/>
            </p:nvSpPr>
            <p:spPr bwMode="auto">
              <a:xfrm>
                <a:off x="6902450" y="5284787"/>
                <a:ext cx="61912" cy="7938"/>
              </a:xfrm>
              <a:prstGeom prst="line">
                <a:avLst/>
              </a:prstGeom>
              <a:noFill/>
              <a:ln w="15875">
                <a:solidFill>
                  <a:srgbClr val="0000FF"/>
                </a:solidFill>
                <a:round/>
                <a:headEnd/>
                <a:tailEnd/>
              </a:ln>
            </p:spPr>
            <p:txBody>
              <a:bodyPr/>
              <a:lstStyle/>
              <a:p>
                <a:endParaRPr lang="en-GB"/>
              </a:p>
            </p:txBody>
          </p:sp>
          <p:sp>
            <p:nvSpPr>
              <p:cNvPr id="209" name="Freeform 97"/>
              <p:cNvSpPr>
                <a:spLocks/>
              </p:cNvSpPr>
              <p:nvPr/>
            </p:nvSpPr>
            <p:spPr bwMode="auto">
              <a:xfrm>
                <a:off x="6964362" y="5292725"/>
                <a:ext cx="69850" cy="7937"/>
              </a:xfrm>
              <a:custGeom>
                <a:avLst/>
                <a:gdLst>
                  <a:gd name="T0" fmla="*/ 0 w 44"/>
                  <a:gd name="T1" fmla="*/ 0 h 5"/>
                  <a:gd name="T2" fmla="*/ 20 w 44"/>
                  <a:gd name="T3" fmla="*/ 0 h 5"/>
                  <a:gd name="T4" fmla="*/ 44 w 44"/>
                  <a:gd name="T5" fmla="*/ 5 h 5"/>
                  <a:gd name="T6" fmla="*/ 0 60000 65536"/>
                  <a:gd name="T7" fmla="*/ 0 60000 65536"/>
                  <a:gd name="T8" fmla="*/ 0 60000 65536"/>
                  <a:gd name="T9" fmla="*/ 0 w 44"/>
                  <a:gd name="T10" fmla="*/ 0 h 5"/>
                  <a:gd name="T11" fmla="*/ 44 w 44"/>
                  <a:gd name="T12" fmla="*/ 5 h 5"/>
                </a:gdLst>
                <a:ahLst/>
                <a:cxnLst>
                  <a:cxn ang="T6">
                    <a:pos x="T0" y="T1"/>
                  </a:cxn>
                  <a:cxn ang="T7">
                    <a:pos x="T2" y="T3"/>
                  </a:cxn>
                  <a:cxn ang="T8">
                    <a:pos x="T4" y="T5"/>
                  </a:cxn>
                </a:cxnLst>
                <a:rect l="T9" t="T10" r="T11" b="T12"/>
                <a:pathLst>
                  <a:path w="44" h="5">
                    <a:moveTo>
                      <a:pt x="0" y="0"/>
                    </a:moveTo>
                    <a:lnTo>
                      <a:pt x="20" y="0"/>
                    </a:lnTo>
                    <a:lnTo>
                      <a:pt x="44" y="5"/>
                    </a:lnTo>
                  </a:path>
                </a:pathLst>
              </a:custGeom>
              <a:noFill/>
              <a:ln w="15875">
                <a:solidFill>
                  <a:srgbClr val="0000FF"/>
                </a:solidFill>
                <a:round/>
                <a:headEnd/>
                <a:tailEnd/>
              </a:ln>
            </p:spPr>
            <p:txBody>
              <a:bodyPr/>
              <a:lstStyle/>
              <a:p>
                <a:endParaRPr lang="en-US"/>
              </a:p>
            </p:txBody>
          </p:sp>
          <p:sp>
            <p:nvSpPr>
              <p:cNvPr id="210" name="Line 98"/>
              <p:cNvSpPr>
                <a:spLocks noChangeShapeType="1"/>
              </p:cNvSpPr>
              <p:nvPr/>
            </p:nvSpPr>
            <p:spPr bwMode="auto">
              <a:xfrm>
                <a:off x="7034212" y="5300662"/>
                <a:ext cx="61913" cy="6350"/>
              </a:xfrm>
              <a:prstGeom prst="line">
                <a:avLst/>
              </a:prstGeom>
              <a:noFill/>
              <a:ln w="15875">
                <a:solidFill>
                  <a:srgbClr val="0000FF"/>
                </a:solidFill>
                <a:round/>
                <a:headEnd/>
                <a:tailEnd/>
              </a:ln>
            </p:spPr>
            <p:txBody>
              <a:bodyPr/>
              <a:lstStyle/>
              <a:p>
                <a:endParaRPr lang="en-GB"/>
              </a:p>
            </p:txBody>
          </p:sp>
        </p:grpSp>
        <p:sp>
          <p:nvSpPr>
            <p:cNvPr id="136" name="TextBox 135"/>
            <p:cNvSpPr txBox="1"/>
            <p:nvPr/>
          </p:nvSpPr>
          <p:spPr>
            <a:xfrm>
              <a:off x="3438050" y="5287245"/>
              <a:ext cx="2074731" cy="728279"/>
            </a:xfrm>
            <a:prstGeom prst="rect">
              <a:avLst/>
            </a:prstGeom>
            <a:noFill/>
          </p:spPr>
          <p:txBody>
            <a:bodyPr wrap="none" rtlCol="0">
              <a:spAutoFit/>
            </a:bodyPr>
            <a:lstStyle/>
            <a:p>
              <a:r>
                <a:rPr lang="el-GR" sz="2800" dirty="0" smtClean="0">
                  <a:solidFill>
                    <a:srgbClr val="FF0000"/>
                  </a:solidFill>
                </a:rPr>
                <a:t>θ</a:t>
              </a:r>
              <a:r>
                <a:rPr lang="en-US" sz="2800" dirty="0" smtClean="0">
                  <a:solidFill>
                    <a:srgbClr val="FF0000"/>
                  </a:solidFill>
                </a:rPr>
                <a:t> (mean)</a:t>
              </a:r>
              <a:endParaRPr lang="en-GB" sz="2800" dirty="0">
                <a:solidFill>
                  <a:srgbClr val="FF0000"/>
                </a:solidFill>
              </a:endParaRPr>
            </a:p>
          </p:txBody>
        </p:sp>
        <p:sp>
          <p:nvSpPr>
            <p:cNvPr id="137" name="TextBox 136"/>
            <p:cNvSpPr txBox="1"/>
            <p:nvPr/>
          </p:nvSpPr>
          <p:spPr>
            <a:xfrm rot="16200000">
              <a:off x="797467" y="3347047"/>
              <a:ext cx="1540007" cy="723341"/>
            </a:xfrm>
            <a:prstGeom prst="rect">
              <a:avLst/>
            </a:prstGeom>
            <a:noFill/>
          </p:spPr>
          <p:txBody>
            <a:bodyPr wrap="none" rtlCol="0">
              <a:spAutoFit/>
            </a:bodyPr>
            <a:lstStyle/>
            <a:p>
              <a:r>
                <a:rPr lang="en-US" sz="2800" dirty="0" smtClean="0">
                  <a:solidFill>
                    <a:srgbClr val="FF0000"/>
                  </a:solidFill>
                </a:rPr>
                <a:t>P(</a:t>
              </a:r>
              <a:r>
                <a:rPr lang="el-GR" sz="2800" dirty="0" smtClean="0">
                  <a:solidFill>
                    <a:srgbClr val="FF0000"/>
                  </a:solidFill>
                </a:rPr>
                <a:t>θ</a:t>
              </a:r>
              <a:r>
                <a:rPr lang="en-US" sz="2800" dirty="0" smtClean="0">
                  <a:solidFill>
                    <a:srgbClr val="FF0000"/>
                  </a:solidFill>
                </a:rPr>
                <a:t>|y)</a:t>
              </a:r>
              <a:endParaRPr lang="en-GB" sz="2800" dirty="0">
                <a:solidFill>
                  <a:srgbClr val="FF0000"/>
                </a:solidFill>
              </a:endParaRPr>
            </a:p>
          </p:txBody>
        </p:sp>
      </p:grpSp>
      <p:cxnSp>
        <p:nvCxnSpPr>
          <p:cNvPr id="36965" name="Straight Connector 36964"/>
          <p:cNvCxnSpPr/>
          <p:nvPr/>
        </p:nvCxnSpPr>
        <p:spPr>
          <a:xfrm flipH="1">
            <a:off x="6265863" y="1797051"/>
            <a:ext cx="58737" cy="2319338"/>
          </a:xfrm>
          <a:prstGeom prst="line">
            <a:avLst/>
          </a:prstGeom>
        </p:spPr>
        <p:style>
          <a:lnRef idx="1">
            <a:schemeClr val="accent1"/>
          </a:lnRef>
          <a:fillRef idx="0">
            <a:schemeClr val="accent1"/>
          </a:fillRef>
          <a:effectRef idx="0">
            <a:schemeClr val="accent1"/>
          </a:effectRef>
          <a:fontRef idx="minor">
            <a:schemeClr val="tx1"/>
          </a:fontRef>
        </p:style>
      </p:cxnSp>
      <p:sp>
        <p:nvSpPr>
          <p:cNvPr id="213" name="TextBox 14"/>
          <p:cNvSpPr txBox="1">
            <a:spLocks noChangeArrowheads="1"/>
          </p:cNvSpPr>
          <p:nvPr/>
        </p:nvSpPr>
        <p:spPr bwMode="auto">
          <a:xfrm>
            <a:off x="943166" y="5867400"/>
            <a:ext cx="2409634"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spcBef>
                <a:spcPct val="0"/>
              </a:spcBef>
              <a:buFontTx/>
              <a:buNone/>
            </a:pPr>
            <a:endParaRPr lang="en-US" altLang="es-CL" sz="1800" b="1" dirty="0">
              <a:solidFill>
                <a:srgbClr val="FF0000"/>
              </a:solidFill>
              <a:latin typeface="Arial" charset="0"/>
              <a:cs typeface="Arial" charset="0"/>
            </a:endParaRPr>
          </a:p>
          <a:p>
            <a:pPr eaLnBrk="1" hangingPunct="1">
              <a:spcBef>
                <a:spcPct val="0"/>
              </a:spcBef>
              <a:buFontTx/>
              <a:buNone/>
            </a:pPr>
            <a:r>
              <a:rPr lang="en-US" altLang="es-CL" sz="1800" b="1" dirty="0" smtClean="0">
                <a:solidFill>
                  <a:srgbClr val="FF0000"/>
                </a:solidFill>
                <a:latin typeface="Arial" charset="0"/>
                <a:cs typeface="Arial" charset="0"/>
              </a:rPr>
              <a:t>Area </a:t>
            </a:r>
            <a:r>
              <a:rPr lang="en-US" altLang="es-CL" sz="1800" b="1" dirty="0">
                <a:solidFill>
                  <a:srgbClr val="FF0000"/>
                </a:solidFill>
                <a:latin typeface="Arial" charset="0"/>
                <a:cs typeface="Arial" charset="0"/>
              </a:rPr>
              <a:t>under </a:t>
            </a:r>
            <a:r>
              <a:rPr lang="en-US" altLang="es-CL" sz="1800" b="1" dirty="0" smtClean="0">
                <a:solidFill>
                  <a:srgbClr val="FF0000"/>
                </a:solidFill>
                <a:latin typeface="Arial" charset="0"/>
                <a:cs typeface="Arial" charset="0"/>
              </a:rPr>
              <a:t>curve =1</a:t>
            </a:r>
            <a:endParaRPr lang="en-GB" altLang="es-CL" sz="1800" b="1" dirty="0">
              <a:solidFill>
                <a:srgbClr val="FF0000"/>
              </a:solidFill>
              <a:latin typeface="Arial" charset="0"/>
              <a:cs typeface="Arial" charset="0"/>
            </a:endParaRPr>
          </a:p>
        </p:txBody>
      </p:sp>
      <p:graphicFrame>
        <p:nvGraphicFramePr>
          <p:cNvPr id="36966" name="Object 36965"/>
          <p:cNvGraphicFramePr>
            <a:graphicFrameLocks noChangeAspect="1"/>
          </p:cNvGraphicFramePr>
          <p:nvPr>
            <p:extLst>
              <p:ext uri="{D42A27DB-BD31-4B8C-83A1-F6EECF244321}">
                <p14:modId xmlns:p14="http://schemas.microsoft.com/office/powerpoint/2010/main" val="3343833991"/>
              </p:ext>
            </p:extLst>
          </p:nvPr>
        </p:nvGraphicFramePr>
        <p:xfrm>
          <a:off x="669925" y="4592638"/>
          <a:ext cx="2854325" cy="827087"/>
        </p:xfrm>
        <a:graphic>
          <a:graphicData uri="http://schemas.openxmlformats.org/presentationml/2006/ole">
            <mc:AlternateContent xmlns:mc="http://schemas.openxmlformats.org/markup-compatibility/2006">
              <mc:Choice xmlns:v="urn:schemas-microsoft-com:vml" Requires="v">
                <p:oleObj spid="_x0000_s91259" name="Equation" r:id="rId4" imgW="1447560" imgH="419040" progId="Equation.3">
                  <p:embed/>
                </p:oleObj>
              </mc:Choice>
              <mc:Fallback>
                <p:oleObj name="Equation" r:id="rId4" imgW="1447560" imgH="419040" progId="Equation.3">
                  <p:embed/>
                  <p:pic>
                    <p:nvPicPr>
                      <p:cNvPr id="0" name="Object 1"/>
                      <p:cNvPicPr>
                        <a:picLocks noChangeAspect="1" noChangeArrowheads="1"/>
                      </p:cNvPicPr>
                      <p:nvPr/>
                    </p:nvPicPr>
                    <p:blipFill>
                      <a:blip r:embed="rId5"/>
                      <a:srcRect/>
                      <a:stretch>
                        <a:fillRect/>
                      </a:stretch>
                    </p:blipFill>
                    <p:spPr bwMode="auto">
                      <a:xfrm>
                        <a:off x="669925" y="4592638"/>
                        <a:ext cx="2854325" cy="827087"/>
                      </a:xfrm>
                      <a:prstGeom prst="rect">
                        <a:avLst/>
                      </a:prstGeom>
                      <a:noFill/>
                      <a:ln>
                        <a:noFill/>
                      </a:ln>
                    </p:spPr>
                  </p:pic>
                </p:oleObj>
              </mc:Fallback>
            </mc:AlternateContent>
          </a:graphicData>
        </a:graphic>
      </p:graphicFrame>
    </p:spTree>
    <p:extLst>
      <p:ext uri="{BB962C8B-B14F-4D97-AF65-F5344CB8AC3E}">
        <p14:creationId xmlns:p14="http://schemas.microsoft.com/office/powerpoint/2010/main" val="196191577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457200" y="145494"/>
            <a:ext cx="8229600" cy="7171194"/>
          </a:xfrm>
          <a:prstGeom prst="rect">
            <a:avLst/>
          </a:prstGeom>
        </p:spPr>
        <p:txBody>
          <a:bodyPr wrap="square">
            <a:spAutoFit/>
          </a:bodyPr>
          <a:lstStyle/>
          <a:p>
            <a:r>
              <a:rPr lang="en-US" sz="2000" b="1" dirty="0" smtClean="0">
                <a:solidFill>
                  <a:srgbClr val="0000FF"/>
                </a:solidFill>
              </a:rPr>
              <a:t># Data</a:t>
            </a:r>
            <a:endParaRPr lang="en-GB" sz="2000" b="1" dirty="0" smtClean="0">
              <a:solidFill>
                <a:srgbClr val="0000FF"/>
              </a:solidFill>
            </a:endParaRPr>
          </a:p>
          <a:p>
            <a:r>
              <a:rPr lang="en-GB" sz="2000" dirty="0" smtClean="0"/>
              <a:t>y=c(16.5,15.7,16,15.3,14.9,15.7,14.7,15.6)</a:t>
            </a:r>
          </a:p>
          <a:p>
            <a:r>
              <a:rPr lang="en-GB" sz="2000" dirty="0" smtClean="0"/>
              <a:t>y.sd&lt;-</a:t>
            </a:r>
            <a:r>
              <a:rPr lang="en-GB" sz="2000" dirty="0" err="1" smtClean="0"/>
              <a:t>sd</a:t>
            </a:r>
            <a:r>
              <a:rPr lang="en-GB" sz="2000" dirty="0" smtClean="0"/>
              <a:t>(y)</a:t>
            </a:r>
          </a:p>
          <a:p>
            <a:endParaRPr lang="en-GB" sz="2000" b="1" dirty="0" smtClean="0">
              <a:solidFill>
                <a:srgbClr val="0000FF"/>
              </a:solidFill>
            </a:endParaRPr>
          </a:p>
          <a:p>
            <a:r>
              <a:rPr lang="en-GB" sz="2000" b="1" dirty="0" smtClean="0">
                <a:solidFill>
                  <a:srgbClr val="0000FF"/>
                </a:solidFill>
              </a:rPr>
              <a:t>#prior mean and </a:t>
            </a:r>
            <a:r>
              <a:rPr lang="en-GB" sz="2000" b="1" dirty="0" err="1" smtClean="0">
                <a:solidFill>
                  <a:srgbClr val="0000FF"/>
                </a:solidFill>
              </a:rPr>
              <a:t>sd</a:t>
            </a:r>
            <a:r>
              <a:rPr lang="en-GB" sz="2000" b="1" dirty="0" smtClean="0">
                <a:solidFill>
                  <a:srgbClr val="0000FF"/>
                </a:solidFill>
              </a:rPr>
              <a:t> on  theta</a:t>
            </a:r>
          </a:p>
          <a:p>
            <a:r>
              <a:rPr lang="en-GB" sz="2000" dirty="0" err="1" smtClean="0"/>
              <a:t>p.mean</a:t>
            </a:r>
            <a:r>
              <a:rPr lang="en-GB" sz="2000" dirty="0" smtClean="0"/>
              <a:t>=20</a:t>
            </a:r>
          </a:p>
          <a:p>
            <a:r>
              <a:rPr lang="en-GB" sz="2000" dirty="0" smtClean="0"/>
              <a:t>p.sd=2.2</a:t>
            </a:r>
          </a:p>
          <a:p>
            <a:endParaRPr lang="en-GB" sz="2000" dirty="0" smtClean="0"/>
          </a:p>
          <a:p>
            <a:r>
              <a:rPr lang="en-GB" sz="2000" dirty="0" smtClean="0"/>
              <a:t>D=NULL</a:t>
            </a:r>
          </a:p>
          <a:p>
            <a:r>
              <a:rPr lang="en-GB" sz="2000" dirty="0" smtClean="0"/>
              <a:t>theta=</a:t>
            </a:r>
            <a:r>
              <a:rPr lang="en-GB" sz="2000" dirty="0" err="1" smtClean="0"/>
              <a:t>seq</a:t>
            </a:r>
            <a:r>
              <a:rPr lang="en-GB" sz="2000" dirty="0" smtClean="0"/>
              <a:t>(0,30,.1) </a:t>
            </a:r>
            <a:r>
              <a:rPr lang="en-GB" sz="2000" dirty="0" smtClean="0">
                <a:solidFill>
                  <a:srgbClr val="0000FF"/>
                </a:solidFill>
              </a:rPr>
              <a:t># set up a vector of potential values for theta</a:t>
            </a:r>
          </a:p>
          <a:p>
            <a:endParaRPr lang="en-GB" sz="2000" dirty="0" smtClean="0"/>
          </a:p>
          <a:p>
            <a:r>
              <a:rPr lang="en-GB" sz="2000" b="1" dirty="0" smtClean="0">
                <a:solidFill>
                  <a:srgbClr val="0000FF"/>
                </a:solidFill>
              </a:rPr>
              <a:t>#Likelihood x prior=joint </a:t>
            </a:r>
          </a:p>
          <a:p>
            <a:r>
              <a:rPr lang="en-GB" sz="2000" dirty="0" smtClean="0"/>
              <a:t>for (i in 1:length(theta</a:t>
            </a:r>
            <a:r>
              <a:rPr lang="en-GB" sz="2000" dirty="0" smtClean="0"/>
              <a:t>)){ </a:t>
            </a:r>
            <a:r>
              <a:rPr lang="en-GB" sz="2000" dirty="0" smtClean="0">
                <a:solidFill>
                  <a:srgbClr val="0000FF"/>
                </a:solidFill>
              </a:rPr>
              <a:t># note we do this for all values of theta</a:t>
            </a:r>
            <a:endParaRPr lang="en-GB" sz="2000" dirty="0" smtClean="0">
              <a:solidFill>
                <a:srgbClr val="0000FF"/>
              </a:solidFill>
            </a:endParaRPr>
          </a:p>
          <a:p>
            <a:r>
              <a:rPr lang="en-GB" sz="2000" dirty="0" smtClean="0"/>
              <a:t>	</a:t>
            </a:r>
            <a:r>
              <a:rPr lang="en-GB" sz="2000" b="1" dirty="0" smtClean="0">
                <a:solidFill>
                  <a:srgbClr val="FF0000"/>
                </a:solidFill>
              </a:rPr>
              <a:t>#prior</a:t>
            </a:r>
          </a:p>
          <a:p>
            <a:r>
              <a:rPr lang="en-GB" sz="2000" dirty="0" smtClean="0"/>
              <a:t>	P=</a:t>
            </a:r>
            <a:r>
              <a:rPr lang="en-GB" sz="2000" dirty="0" err="1" smtClean="0"/>
              <a:t>dnorm</a:t>
            </a:r>
            <a:r>
              <a:rPr lang="en-GB" sz="2000" dirty="0" smtClean="0"/>
              <a:t>(theta[</a:t>
            </a:r>
            <a:r>
              <a:rPr lang="en-GB" sz="2000" dirty="0" err="1" smtClean="0"/>
              <a:t>i</a:t>
            </a:r>
            <a:r>
              <a:rPr lang="en-GB" sz="2000" dirty="0" smtClean="0"/>
              <a:t>],</a:t>
            </a:r>
            <a:r>
              <a:rPr lang="en-GB" sz="2000" dirty="0" err="1" smtClean="0"/>
              <a:t>p.mean,p.sd</a:t>
            </a:r>
            <a:r>
              <a:rPr lang="en-GB" sz="2000" dirty="0" smtClean="0"/>
              <a:t>)</a:t>
            </a:r>
          </a:p>
          <a:p>
            <a:r>
              <a:rPr lang="en-GB" sz="2000" dirty="0" smtClean="0"/>
              <a:t>	</a:t>
            </a:r>
            <a:r>
              <a:rPr lang="en-GB" sz="2000" b="1" dirty="0" smtClean="0">
                <a:solidFill>
                  <a:srgbClr val="FF0000"/>
                </a:solidFill>
              </a:rPr>
              <a:t>#likelihood</a:t>
            </a:r>
          </a:p>
          <a:p>
            <a:r>
              <a:rPr lang="en-GB" sz="2000" dirty="0" smtClean="0"/>
              <a:t>	L=prod(</a:t>
            </a:r>
            <a:r>
              <a:rPr lang="en-GB" sz="2000" dirty="0" err="1" smtClean="0"/>
              <a:t>dnorm</a:t>
            </a:r>
            <a:r>
              <a:rPr lang="en-GB" sz="2000" dirty="0" smtClean="0"/>
              <a:t>(</a:t>
            </a:r>
            <a:r>
              <a:rPr lang="en-GB" sz="2000" dirty="0" err="1" smtClean="0"/>
              <a:t>y,theta</a:t>
            </a:r>
            <a:r>
              <a:rPr lang="en-GB" sz="2000" dirty="0" smtClean="0"/>
              <a:t>[</a:t>
            </a:r>
            <a:r>
              <a:rPr lang="en-GB" sz="2000" dirty="0" err="1" smtClean="0"/>
              <a:t>i</a:t>
            </a:r>
            <a:r>
              <a:rPr lang="en-GB" sz="2000" dirty="0" smtClean="0"/>
              <a:t>],y.sd)) </a:t>
            </a:r>
            <a:r>
              <a:rPr lang="en-GB" sz="2000" dirty="0" smtClean="0">
                <a:solidFill>
                  <a:srgbClr val="0000FF"/>
                </a:solidFill>
              </a:rPr>
              <a:t># note the product (not log-likelihood</a:t>
            </a:r>
            <a:r>
              <a:rPr lang="en-GB" sz="2000" dirty="0" smtClean="0"/>
              <a:t>)</a:t>
            </a:r>
          </a:p>
          <a:p>
            <a:r>
              <a:rPr lang="en-GB" sz="2000" dirty="0" smtClean="0"/>
              <a:t>	</a:t>
            </a:r>
            <a:r>
              <a:rPr lang="en-GB" sz="2000" b="1" dirty="0" smtClean="0">
                <a:solidFill>
                  <a:srgbClr val="FF0000"/>
                </a:solidFill>
              </a:rPr>
              <a:t>#likelihood x prior</a:t>
            </a:r>
          </a:p>
          <a:p>
            <a:r>
              <a:rPr lang="en-GB" sz="2000" dirty="0" smtClean="0"/>
              <a:t>	LP=L*P</a:t>
            </a:r>
          </a:p>
          <a:p>
            <a:r>
              <a:rPr lang="en-GB" sz="2000" dirty="0" smtClean="0"/>
              <a:t>	D=</a:t>
            </a:r>
            <a:r>
              <a:rPr lang="en-GB" sz="2000" dirty="0" err="1" smtClean="0"/>
              <a:t>rbind</a:t>
            </a:r>
            <a:r>
              <a:rPr lang="en-GB" sz="2000" dirty="0" smtClean="0"/>
              <a:t>(</a:t>
            </a:r>
            <a:r>
              <a:rPr lang="en-GB" sz="2000" dirty="0" err="1" smtClean="0"/>
              <a:t>D,c</a:t>
            </a:r>
            <a:r>
              <a:rPr lang="en-GB" sz="2000" dirty="0" smtClean="0"/>
              <a:t>(theta[</a:t>
            </a:r>
            <a:r>
              <a:rPr lang="en-GB" sz="2000" dirty="0" err="1" smtClean="0"/>
              <a:t>i</a:t>
            </a:r>
            <a:r>
              <a:rPr lang="en-GB" sz="2000" dirty="0" smtClean="0"/>
              <a:t>],LP,L,P))</a:t>
            </a:r>
          </a:p>
          <a:p>
            <a:r>
              <a:rPr lang="en-GB" sz="2000" dirty="0" smtClean="0"/>
              <a:t>}</a:t>
            </a:r>
          </a:p>
          <a:p>
            <a:endParaRPr lang="en-GB" sz="2000" dirty="0" smtClean="0"/>
          </a:p>
          <a:p>
            <a:endParaRPr lang="en-GB" sz="2000"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457200" y="533400"/>
            <a:ext cx="7924800" cy="5324535"/>
          </a:xfrm>
          <a:prstGeom prst="rect">
            <a:avLst/>
          </a:prstGeom>
        </p:spPr>
        <p:txBody>
          <a:bodyPr wrap="square">
            <a:spAutoFit/>
          </a:bodyPr>
          <a:lstStyle/>
          <a:p>
            <a:r>
              <a:rPr lang="en-GB" sz="2000" dirty="0" smtClean="0"/>
              <a:t>D=</a:t>
            </a:r>
            <a:r>
              <a:rPr lang="en-GB" sz="2000" dirty="0" err="1" smtClean="0"/>
              <a:t>as.data.frame</a:t>
            </a:r>
            <a:r>
              <a:rPr lang="en-GB" sz="2000" dirty="0" smtClean="0"/>
              <a:t>(D)</a:t>
            </a:r>
          </a:p>
          <a:p>
            <a:r>
              <a:rPr lang="en-GB" sz="2000" dirty="0" smtClean="0"/>
              <a:t>names(D)=c("theta", "LP","L","P")</a:t>
            </a:r>
          </a:p>
          <a:p>
            <a:endParaRPr lang="en-GB" sz="2000" b="1" dirty="0" smtClean="0">
              <a:solidFill>
                <a:srgbClr val="0000FF"/>
              </a:solidFill>
            </a:endParaRPr>
          </a:p>
          <a:p>
            <a:r>
              <a:rPr lang="en-US" sz="2000" b="1" dirty="0" smtClean="0">
                <a:solidFill>
                  <a:srgbClr val="0000FF"/>
                </a:solidFill>
              </a:rPr>
              <a:t># Plot everything</a:t>
            </a:r>
            <a:endParaRPr lang="en-GB" sz="2000" b="1" dirty="0" smtClean="0">
              <a:solidFill>
                <a:srgbClr val="0000FF"/>
              </a:solidFill>
            </a:endParaRPr>
          </a:p>
          <a:p>
            <a:r>
              <a:rPr lang="en-GB" sz="2000" dirty="0" smtClean="0"/>
              <a:t>par(</a:t>
            </a:r>
            <a:r>
              <a:rPr lang="en-GB" sz="2000" dirty="0" err="1" smtClean="0"/>
              <a:t>mfrow</a:t>
            </a:r>
            <a:r>
              <a:rPr lang="en-GB" sz="2000" dirty="0" smtClean="0"/>
              <a:t>=c(3,1))</a:t>
            </a:r>
          </a:p>
          <a:p>
            <a:endParaRPr lang="en-GB" sz="2000" b="1" dirty="0" smtClean="0">
              <a:solidFill>
                <a:srgbClr val="0000FF"/>
              </a:solidFill>
            </a:endParaRPr>
          </a:p>
          <a:p>
            <a:r>
              <a:rPr lang="en-GB" sz="2000" b="1" dirty="0" smtClean="0">
                <a:solidFill>
                  <a:srgbClr val="0000FF"/>
                </a:solidFill>
              </a:rPr>
              <a:t>#prior</a:t>
            </a:r>
          </a:p>
          <a:p>
            <a:r>
              <a:rPr lang="en-GB" sz="2000" dirty="0" smtClean="0"/>
              <a:t>plot(</a:t>
            </a:r>
            <a:r>
              <a:rPr lang="en-GB" sz="2000" dirty="0" err="1" smtClean="0"/>
              <a:t>D$theta,D$P,type</a:t>
            </a:r>
            <a:r>
              <a:rPr lang="en-GB" sz="2000" dirty="0" smtClean="0"/>
              <a:t>="</a:t>
            </a:r>
            <a:r>
              <a:rPr lang="en-GB" sz="2000" dirty="0" err="1" smtClean="0"/>
              <a:t>l",lwd</a:t>
            </a:r>
            <a:r>
              <a:rPr lang="en-GB" sz="2000" dirty="0" smtClean="0"/>
              <a:t>=2,xlab=expression(theta),</a:t>
            </a:r>
            <a:r>
              <a:rPr lang="en-GB" sz="2000" dirty="0" err="1" smtClean="0"/>
              <a:t>ylab</a:t>
            </a:r>
            <a:r>
              <a:rPr lang="en-GB" sz="2000" dirty="0" smtClean="0"/>
              <a:t>=expression</a:t>
            </a:r>
          </a:p>
          <a:p>
            <a:r>
              <a:rPr lang="en-GB" sz="2000" dirty="0" smtClean="0"/>
              <a:t>(paste("P(",theta,")")), main="Prior", </a:t>
            </a:r>
            <a:r>
              <a:rPr lang="en-GB" sz="2000" dirty="0" err="1" smtClean="0"/>
              <a:t>col</a:t>
            </a:r>
            <a:r>
              <a:rPr lang="en-GB" sz="2000" dirty="0" smtClean="0"/>
              <a:t>="blue")</a:t>
            </a:r>
          </a:p>
          <a:p>
            <a:endParaRPr lang="en-GB" sz="2000" dirty="0" smtClean="0"/>
          </a:p>
          <a:p>
            <a:r>
              <a:rPr lang="en-GB" sz="2000" b="1" dirty="0" smtClean="0">
                <a:solidFill>
                  <a:srgbClr val="0000FF"/>
                </a:solidFill>
              </a:rPr>
              <a:t># likelihood</a:t>
            </a:r>
          </a:p>
          <a:p>
            <a:r>
              <a:rPr lang="en-GB" sz="2000" dirty="0" smtClean="0"/>
              <a:t>plot(</a:t>
            </a:r>
            <a:r>
              <a:rPr lang="en-GB" sz="2000" dirty="0" err="1" smtClean="0"/>
              <a:t>D$theta,D$L,type</a:t>
            </a:r>
            <a:r>
              <a:rPr lang="en-GB" sz="2000" dirty="0" smtClean="0"/>
              <a:t>="</a:t>
            </a:r>
            <a:r>
              <a:rPr lang="en-GB" sz="2000" dirty="0" err="1" smtClean="0"/>
              <a:t>l",lwd</a:t>
            </a:r>
            <a:r>
              <a:rPr lang="en-GB" sz="2000" dirty="0" smtClean="0"/>
              <a:t>=2,xlab=expression(theta), </a:t>
            </a:r>
            <a:r>
              <a:rPr lang="en-GB" sz="2000" dirty="0" err="1" smtClean="0"/>
              <a:t>ylab</a:t>
            </a:r>
            <a:r>
              <a:rPr lang="en-GB" sz="2000" dirty="0" smtClean="0"/>
              <a:t>=expression</a:t>
            </a:r>
          </a:p>
          <a:p>
            <a:r>
              <a:rPr lang="en-GB" sz="2000" dirty="0" smtClean="0"/>
              <a:t>(paste("P(y|",theta,")")), main="</a:t>
            </a:r>
            <a:r>
              <a:rPr lang="en-GB" sz="2000" dirty="0" err="1" smtClean="0"/>
              <a:t>Likelihood",col</a:t>
            </a:r>
            <a:r>
              <a:rPr lang="en-GB" sz="2000" dirty="0" smtClean="0"/>
              <a:t>="blue")</a:t>
            </a:r>
          </a:p>
          <a:p>
            <a:endParaRPr lang="en-GB" sz="2000" dirty="0" smtClean="0"/>
          </a:p>
          <a:p>
            <a:r>
              <a:rPr lang="en-GB" sz="2000" b="1" dirty="0" smtClean="0">
                <a:solidFill>
                  <a:srgbClr val="0000FF"/>
                </a:solidFill>
              </a:rPr>
              <a:t># prior * likelihood=joint</a:t>
            </a:r>
          </a:p>
          <a:p>
            <a:r>
              <a:rPr lang="en-GB" sz="2000" dirty="0" smtClean="0"/>
              <a:t>plot(</a:t>
            </a:r>
            <a:r>
              <a:rPr lang="en-GB" sz="2000" dirty="0" err="1" smtClean="0"/>
              <a:t>D$theta,D$LP,type</a:t>
            </a:r>
            <a:r>
              <a:rPr lang="en-GB" sz="2000" dirty="0" smtClean="0"/>
              <a:t>="</a:t>
            </a:r>
            <a:r>
              <a:rPr lang="en-GB" sz="2000" dirty="0" err="1" smtClean="0"/>
              <a:t>l",lwd</a:t>
            </a:r>
            <a:r>
              <a:rPr lang="en-GB" sz="2000" dirty="0" smtClean="0"/>
              <a:t>=2, </a:t>
            </a:r>
            <a:r>
              <a:rPr lang="en-GB" sz="2000" dirty="0" err="1" smtClean="0"/>
              <a:t>xlab</a:t>
            </a:r>
            <a:r>
              <a:rPr lang="en-GB" sz="2000" dirty="0" smtClean="0"/>
              <a:t>=expression(theta), </a:t>
            </a:r>
            <a:r>
              <a:rPr lang="en-GB" sz="2000" dirty="0" err="1" smtClean="0"/>
              <a:t>ylab</a:t>
            </a:r>
            <a:r>
              <a:rPr lang="en-GB" sz="2000" dirty="0" smtClean="0"/>
              <a:t>=expression</a:t>
            </a:r>
          </a:p>
          <a:p>
            <a:r>
              <a:rPr lang="en-GB" sz="2000" dirty="0" smtClean="0"/>
              <a:t>(paste("P(y|",theta,")P(",theta,")")), main="</a:t>
            </a:r>
            <a:r>
              <a:rPr lang="en-GB" sz="2000" dirty="0" err="1" smtClean="0"/>
              <a:t>Joint",col</a:t>
            </a:r>
            <a:r>
              <a:rPr lang="en-GB" sz="2000" dirty="0" smtClean="0"/>
              <a:t>="blue")</a:t>
            </a:r>
            <a:endParaRPr lang="en-GB" sz="2000"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433" name="Picture 1"/>
          <p:cNvPicPr>
            <a:picLocks noChangeAspect="1" noChangeArrowheads="1"/>
          </p:cNvPicPr>
          <p:nvPr/>
        </p:nvPicPr>
        <p:blipFill>
          <a:blip r:embed="rId2" cstate="print"/>
          <a:srcRect/>
          <a:stretch>
            <a:fillRect/>
          </a:stretch>
        </p:blipFill>
        <p:spPr bwMode="auto">
          <a:xfrm>
            <a:off x="838200" y="-152400"/>
            <a:ext cx="7165832" cy="7152874"/>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1143000"/>
          </a:xfrm>
        </p:spPr>
        <p:txBody>
          <a:bodyPr/>
          <a:lstStyle/>
          <a:p>
            <a:r>
              <a:rPr lang="en-US" b="0" dirty="0" smtClean="0"/>
              <a:t>What is P(y)?</a:t>
            </a:r>
            <a:endParaRPr lang="en-GB" b="0" dirty="0"/>
          </a:p>
        </p:txBody>
      </p:sp>
      <p:graphicFrame>
        <p:nvGraphicFramePr>
          <p:cNvPr id="22529" name="Object 1"/>
          <p:cNvGraphicFramePr>
            <a:graphicFrameLocks noChangeAspect="1"/>
          </p:cNvGraphicFramePr>
          <p:nvPr>
            <p:extLst>
              <p:ext uri="{D42A27DB-BD31-4B8C-83A1-F6EECF244321}">
                <p14:modId xmlns:p14="http://schemas.microsoft.com/office/powerpoint/2010/main" val="2890573557"/>
              </p:ext>
            </p:extLst>
          </p:nvPr>
        </p:nvGraphicFramePr>
        <p:xfrm>
          <a:off x="1566862" y="1219200"/>
          <a:ext cx="3995738" cy="1149759"/>
        </p:xfrm>
        <a:graphic>
          <a:graphicData uri="http://schemas.openxmlformats.org/presentationml/2006/ole">
            <mc:AlternateContent xmlns:mc="http://schemas.openxmlformats.org/markup-compatibility/2006">
              <mc:Choice xmlns:v="urn:schemas-microsoft-com:vml" Requires="v">
                <p:oleObj spid="_x0000_s22552" name="Equation" r:id="rId3" imgW="1676160" imgH="482400" progId="Equation.3">
                  <p:embed/>
                </p:oleObj>
              </mc:Choice>
              <mc:Fallback>
                <p:oleObj name="Equation" r:id="rId3" imgW="1676160" imgH="482400" progId="Equation.3">
                  <p:embed/>
                  <p:pic>
                    <p:nvPicPr>
                      <p:cNvPr id="0" name="Picture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566862" y="1219200"/>
                        <a:ext cx="3995738" cy="1149759"/>
                      </a:xfrm>
                      <a:prstGeom prst="rect">
                        <a:avLst/>
                      </a:prstGeom>
                      <a:noFill/>
                      <a:extLst/>
                    </p:spPr>
                  </p:pic>
                </p:oleObj>
              </mc:Fallback>
            </mc:AlternateContent>
          </a:graphicData>
        </a:graphic>
      </p:graphicFrame>
      <p:sp>
        <p:nvSpPr>
          <p:cNvPr id="5" name="TextBox 4"/>
          <p:cNvSpPr txBox="1"/>
          <p:nvPr/>
        </p:nvSpPr>
        <p:spPr>
          <a:xfrm>
            <a:off x="1447800" y="2971800"/>
            <a:ext cx="3389839" cy="461665"/>
          </a:xfrm>
          <a:prstGeom prst="rect">
            <a:avLst/>
          </a:prstGeom>
          <a:noFill/>
        </p:spPr>
        <p:txBody>
          <a:bodyPr wrap="none" rtlCol="0">
            <a:spAutoFit/>
          </a:bodyPr>
          <a:lstStyle/>
          <a:p>
            <a:r>
              <a:rPr lang="en-US" sz="2400" dirty="0" smtClean="0"/>
              <a:t>Because </a:t>
            </a:r>
            <a:r>
              <a:rPr lang="en-US" sz="2400" i="1" dirty="0" smtClean="0"/>
              <a:t>P(y)</a:t>
            </a:r>
            <a:r>
              <a:rPr lang="en-US" sz="2400" dirty="0" smtClean="0"/>
              <a:t> is a constant</a:t>
            </a:r>
            <a:endParaRPr lang="en-GB" sz="2400" dirty="0"/>
          </a:p>
        </p:txBody>
      </p:sp>
      <p:graphicFrame>
        <p:nvGraphicFramePr>
          <p:cNvPr id="22530" name="Object 2"/>
          <p:cNvGraphicFramePr>
            <a:graphicFrameLocks noChangeAspect="1"/>
          </p:cNvGraphicFramePr>
          <p:nvPr>
            <p:extLst>
              <p:ext uri="{D42A27DB-BD31-4B8C-83A1-F6EECF244321}">
                <p14:modId xmlns:p14="http://schemas.microsoft.com/office/powerpoint/2010/main" val="52851315"/>
              </p:ext>
            </p:extLst>
          </p:nvPr>
        </p:nvGraphicFramePr>
        <p:xfrm>
          <a:off x="1890713" y="3745620"/>
          <a:ext cx="4357687" cy="597780"/>
        </p:xfrm>
        <a:graphic>
          <a:graphicData uri="http://schemas.openxmlformats.org/presentationml/2006/ole">
            <mc:AlternateContent xmlns:mc="http://schemas.openxmlformats.org/markup-compatibility/2006">
              <mc:Choice xmlns:v="urn:schemas-microsoft-com:vml" Requires="v">
                <p:oleObj spid="_x0000_s22553" name="Equation" r:id="rId5" imgW="1663560" imgH="228600" progId="Equation.3">
                  <p:embed/>
                </p:oleObj>
              </mc:Choice>
              <mc:Fallback>
                <p:oleObj name="Equation" r:id="rId5" imgW="1663560" imgH="228600" progId="Equation.3">
                  <p:embed/>
                  <p:pic>
                    <p:nvPicPr>
                      <p:cNvPr id="0" name="Picture 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890713" y="3745620"/>
                        <a:ext cx="4357687" cy="597780"/>
                      </a:xfrm>
                      <a:prstGeom prst="rect">
                        <a:avLst/>
                      </a:prstGeom>
                      <a:noFill/>
                      <a:extLst/>
                    </p:spPr>
                  </p:pic>
                </p:oleObj>
              </mc:Fallback>
            </mc:AlternateContent>
          </a:graphicData>
        </a:graphic>
      </p:graphicFrame>
      <p:sp>
        <p:nvSpPr>
          <p:cNvPr id="7" name="TextBox 6"/>
          <p:cNvSpPr txBox="1"/>
          <p:nvPr/>
        </p:nvSpPr>
        <p:spPr>
          <a:xfrm>
            <a:off x="457200" y="4567535"/>
            <a:ext cx="8550226" cy="1569660"/>
          </a:xfrm>
          <a:prstGeom prst="rect">
            <a:avLst/>
          </a:prstGeom>
          <a:noFill/>
        </p:spPr>
        <p:txBody>
          <a:bodyPr wrap="none" rtlCol="0">
            <a:spAutoFit/>
          </a:bodyPr>
          <a:lstStyle/>
          <a:p>
            <a:r>
              <a:rPr lang="en-US" sz="2400" dirty="0" smtClean="0"/>
              <a:t>So, without knowing the denominator, we can evaluate the </a:t>
            </a:r>
            <a:r>
              <a:rPr lang="en-US" sz="2400" i="1" dirty="0" smtClean="0"/>
              <a:t>relative</a:t>
            </a:r>
          </a:p>
          <a:p>
            <a:r>
              <a:rPr lang="en-US" sz="2400" i="1" dirty="0"/>
              <a:t>s</a:t>
            </a:r>
            <a:r>
              <a:rPr lang="en-US" sz="2400" i="1" dirty="0" smtClean="0"/>
              <a:t>upport</a:t>
            </a:r>
            <a:r>
              <a:rPr lang="en-US" sz="2400" dirty="0" smtClean="0"/>
              <a:t> for each value of </a:t>
            </a:r>
            <a:r>
              <a:rPr lang="el-GR" sz="2400" dirty="0" smtClean="0"/>
              <a:t>θ</a:t>
            </a:r>
            <a:r>
              <a:rPr lang="en-US" sz="2400" dirty="0" smtClean="0"/>
              <a:t>, but not the probability. </a:t>
            </a:r>
            <a:r>
              <a:rPr lang="en-US" sz="2400" u="sng" dirty="0" smtClean="0"/>
              <a:t>This is what</a:t>
            </a:r>
          </a:p>
          <a:p>
            <a:r>
              <a:rPr lang="en-US" sz="2400" u="sng" dirty="0"/>
              <a:t>m</a:t>
            </a:r>
            <a:r>
              <a:rPr lang="en-US" sz="2400" u="sng" dirty="0" smtClean="0"/>
              <a:t>aximum likelihood does</a:t>
            </a:r>
            <a:r>
              <a:rPr lang="en-US" sz="2400" dirty="0" smtClean="0"/>
              <a:t>. To get at the probability, we must </a:t>
            </a:r>
          </a:p>
          <a:p>
            <a:r>
              <a:rPr lang="en-US" sz="2400" dirty="0" smtClean="0"/>
              <a:t>“normalize” the relative support by dividing by p(y).</a:t>
            </a:r>
            <a:endParaRPr lang="en-GB" sz="2400"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0" y="-76200"/>
            <a:ext cx="8229600" cy="1143000"/>
          </a:xfrm>
        </p:spPr>
        <p:txBody>
          <a:bodyPr/>
          <a:lstStyle/>
          <a:p>
            <a:r>
              <a:rPr lang="en-US" b="0" dirty="0" smtClean="0"/>
              <a:t>So what is P(y)?</a:t>
            </a:r>
            <a:endParaRPr lang="en-GB" b="0" dirty="0"/>
          </a:p>
        </p:txBody>
      </p:sp>
      <p:sp>
        <p:nvSpPr>
          <p:cNvPr id="13" name="TextBox 12"/>
          <p:cNvSpPr txBox="1"/>
          <p:nvPr/>
        </p:nvSpPr>
        <p:spPr>
          <a:xfrm>
            <a:off x="304800" y="533400"/>
            <a:ext cx="3748655" cy="769441"/>
          </a:xfrm>
          <a:prstGeom prst="rect">
            <a:avLst/>
          </a:prstGeom>
          <a:noFill/>
        </p:spPr>
        <p:txBody>
          <a:bodyPr wrap="none" rtlCol="0">
            <a:spAutoFit/>
          </a:bodyPr>
          <a:lstStyle/>
          <a:p>
            <a:r>
              <a:rPr lang="en-US" sz="2200" dirty="0" smtClean="0"/>
              <a:t>The </a:t>
            </a:r>
            <a:r>
              <a:rPr lang="el-GR" sz="2200" dirty="0" smtClean="0"/>
              <a:t>θ</a:t>
            </a:r>
            <a:r>
              <a:rPr lang="en-US" sz="2200" dirty="0"/>
              <a:t> </a:t>
            </a:r>
            <a:r>
              <a:rPr lang="en-US" sz="2200" dirty="0" smtClean="0"/>
              <a:t>are mutually exhaustive, </a:t>
            </a:r>
          </a:p>
          <a:p>
            <a:r>
              <a:rPr lang="en-US" sz="2200" dirty="0"/>
              <a:t>m</a:t>
            </a:r>
            <a:r>
              <a:rPr lang="en-US" sz="2200" dirty="0" smtClean="0"/>
              <a:t>utually exclusive hypotheses.</a:t>
            </a:r>
            <a:endParaRPr lang="en-GB" sz="2200" dirty="0"/>
          </a:p>
        </p:txBody>
      </p:sp>
      <p:sp>
        <p:nvSpPr>
          <p:cNvPr id="14" name="TextBox 13"/>
          <p:cNvSpPr txBox="1"/>
          <p:nvPr/>
        </p:nvSpPr>
        <p:spPr>
          <a:xfrm>
            <a:off x="6017375" y="5106650"/>
            <a:ext cx="3126625" cy="1446550"/>
          </a:xfrm>
          <a:prstGeom prst="rect">
            <a:avLst/>
          </a:prstGeom>
          <a:noFill/>
        </p:spPr>
        <p:txBody>
          <a:bodyPr wrap="none" rtlCol="0">
            <a:spAutoFit/>
          </a:bodyPr>
          <a:lstStyle/>
          <a:p>
            <a:r>
              <a:rPr lang="en-US" sz="2200" b="1" i="1" dirty="0" smtClean="0"/>
              <a:t>Sample space</a:t>
            </a:r>
            <a:r>
              <a:rPr lang="en-US" sz="2200" dirty="0" smtClean="0"/>
              <a:t>: </a:t>
            </a:r>
          </a:p>
          <a:p>
            <a:r>
              <a:rPr lang="en-US" sz="2200" dirty="0" smtClean="0"/>
              <a:t>All possible outcomes of</a:t>
            </a:r>
          </a:p>
          <a:p>
            <a:r>
              <a:rPr lang="en-US" sz="2200" dirty="0"/>
              <a:t>o</a:t>
            </a:r>
            <a:r>
              <a:rPr lang="en-US" sz="2200" dirty="0" smtClean="0"/>
              <a:t>bservation, experiment, </a:t>
            </a:r>
          </a:p>
          <a:p>
            <a:r>
              <a:rPr lang="en-US" sz="2200" dirty="0" smtClean="0"/>
              <a:t>etc.</a:t>
            </a:r>
            <a:endParaRPr lang="en-GB" sz="2200" dirty="0"/>
          </a:p>
        </p:txBody>
      </p:sp>
      <p:grpSp>
        <p:nvGrpSpPr>
          <p:cNvPr id="19" name="Group 18"/>
          <p:cNvGrpSpPr/>
          <p:nvPr/>
        </p:nvGrpSpPr>
        <p:grpSpPr>
          <a:xfrm>
            <a:off x="685800" y="1600200"/>
            <a:ext cx="6135921" cy="4495800"/>
            <a:chOff x="685800" y="1600200"/>
            <a:chExt cx="6135921" cy="4495800"/>
          </a:xfrm>
        </p:grpSpPr>
        <p:grpSp>
          <p:nvGrpSpPr>
            <p:cNvPr id="12" name="Group 11"/>
            <p:cNvGrpSpPr/>
            <p:nvPr/>
          </p:nvGrpSpPr>
          <p:grpSpPr>
            <a:xfrm>
              <a:off x="685800" y="1600200"/>
              <a:ext cx="6135921" cy="4495800"/>
              <a:chOff x="990600" y="1447800"/>
              <a:chExt cx="6440721" cy="4800600"/>
            </a:xfrm>
          </p:grpSpPr>
          <p:sp>
            <p:nvSpPr>
              <p:cNvPr id="4" name="Freeform 3"/>
              <p:cNvSpPr/>
              <p:nvPr/>
            </p:nvSpPr>
            <p:spPr>
              <a:xfrm>
                <a:off x="990600" y="1447800"/>
                <a:ext cx="6440721" cy="4800600"/>
              </a:xfrm>
              <a:custGeom>
                <a:avLst/>
                <a:gdLst>
                  <a:gd name="connsiteX0" fmla="*/ 1940971 w 6811472"/>
                  <a:gd name="connsiteY0" fmla="*/ 656490 h 5093579"/>
                  <a:gd name="connsiteX1" fmla="*/ 1940971 w 6811472"/>
                  <a:gd name="connsiteY1" fmla="*/ 656490 h 5093579"/>
                  <a:gd name="connsiteX2" fmla="*/ 1326374 w 6811472"/>
                  <a:gd name="connsiteY2" fmla="*/ 716451 h 5093579"/>
                  <a:gd name="connsiteX3" fmla="*/ 1116512 w 6811472"/>
                  <a:gd name="connsiteY3" fmla="*/ 776411 h 5093579"/>
                  <a:gd name="connsiteX4" fmla="*/ 921640 w 6811472"/>
                  <a:gd name="connsiteY4" fmla="*/ 806392 h 5093579"/>
                  <a:gd name="connsiteX5" fmla="*/ 486925 w 6811472"/>
                  <a:gd name="connsiteY5" fmla="*/ 941303 h 5093579"/>
                  <a:gd name="connsiteX6" fmla="*/ 426964 w 6811472"/>
                  <a:gd name="connsiteY6" fmla="*/ 986274 h 5093579"/>
                  <a:gd name="connsiteX7" fmla="*/ 367003 w 6811472"/>
                  <a:gd name="connsiteY7" fmla="*/ 1136175 h 5093579"/>
                  <a:gd name="connsiteX8" fmla="*/ 352013 w 6811472"/>
                  <a:gd name="connsiteY8" fmla="*/ 1286077 h 5093579"/>
                  <a:gd name="connsiteX9" fmla="*/ 337023 w 6811472"/>
                  <a:gd name="connsiteY9" fmla="*/ 1405998 h 5093579"/>
                  <a:gd name="connsiteX10" fmla="*/ 322033 w 6811472"/>
                  <a:gd name="connsiteY10" fmla="*/ 1600870 h 5093579"/>
                  <a:gd name="connsiteX11" fmla="*/ 292053 w 6811472"/>
                  <a:gd name="connsiteY11" fmla="*/ 1660831 h 5093579"/>
                  <a:gd name="connsiteX12" fmla="*/ 97181 w 6811472"/>
                  <a:gd name="connsiteY12" fmla="*/ 1705801 h 5093579"/>
                  <a:gd name="connsiteX13" fmla="*/ 52210 w 6811472"/>
                  <a:gd name="connsiteY13" fmla="*/ 1795742 h 5093579"/>
                  <a:gd name="connsiteX14" fmla="*/ 67200 w 6811472"/>
                  <a:gd name="connsiteY14" fmla="*/ 2170497 h 5093579"/>
                  <a:gd name="connsiteX15" fmla="*/ 172131 w 6811472"/>
                  <a:gd name="connsiteY15" fmla="*/ 2200477 h 5093579"/>
                  <a:gd name="connsiteX16" fmla="*/ 367003 w 6811472"/>
                  <a:gd name="connsiteY16" fmla="*/ 2260438 h 5093579"/>
                  <a:gd name="connsiteX17" fmla="*/ 456944 w 6811472"/>
                  <a:gd name="connsiteY17" fmla="*/ 2290418 h 5093579"/>
                  <a:gd name="connsiteX18" fmla="*/ 501915 w 6811472"/>
                  <a:gd name="connsiteY18" fmla="*/ 2305408 h 5093579"/>
                  <a:gd name="connsiteX19" fmla="*/ 516905 w 6811472"/>
                  <a:gd name="connsiteY19" fmla="*/ 2350379 h 5093579"/>
                  <a:gd name="connsiteX20" fmla="*/ 576866 w 6811472"/>
                  <a:gd name="connsiteY20" fmla="*/ 2590221 h 5093579"/>
                  <a:gd name="connsiteX21" fmla="*/ 666807 w 6811472"/>
                  <a:gd name="connsiteY21" fmla="*/ 2620201 h 5093579"/>
                  <a:gd name="connsiteX22" fmla="*/ 711777 w 6811472"/>
                  <a:gd name="connsiteY22" fmla="*/ 2650182 h 5093579"/>
                  <a:gd name="connsiteX23" fmla="*/ 741758 w 6811472"/>
                  <a:gd name="connsiteY23" fmla="*/ 2785093 h 5093579"/>
                  <a:gd name="connsiteX24" fmla="*/ 726767 w 6811472"/>
                  <a:gd name="connsiteY24" fmla="*/ 3129867 h 5093579"/>
                  <a:gd name="connsiteX25" fmla="*/ 651817 w 6811472"/>
                  <a:gd name="connsiteY25" fmla="*/ 3174838 h 5093579"/>
                  <a:gd name="connsiteX26" fmla="*/ 561876 w 6811472"/>
                  <a:gd name="connsiteY26" fmla="*/ 3219808 h 5093579"/>
                  <a:gd name="connsiteX27" fmla="*/ 546885 w 6811472"/>
                  <a:gd name="connsiteY27" fmla="*/ 3339729 h 5093579"/>
                  <a:gd name="connsiteX28" fmla="*/ 531895 w 6811472"/>
                  <a:gd name="connsiteY28" fmla="*/ 3444661 h 5093579"/>
                  <a:gd name="connsiteX29" fmla="*/ 576866 w 6811472"/>
                  <a:gd name="connsiteY29" fmla="*/ 4224149 h 5093579"/>
                  <a:gd name="connsiteX30" fmla="*/ 681797 w 6811472"/>
                  <a:gd name="connsiteY30" fmla="*/ 4374051 h 5093579"/>
                  <a:gd name="connsiteX31" fmla="*/ 936630 w 6811472"/>
                  <a:gd name="connsiteY31" fmla="*/ 4553933 h 5093579"/>
                  <a:gd name="connsiteX32" fmla="*/ 1011581 w 6811472"/>
                  <a:gd name="connsiteY32" fmla="*/ 4598903 h 5093579"/>
                  <a:gd name="connsiteX33" fmla="*/ 1071541 w 6811472"/>
                  <a:gd name="connsiteY33" fmla="*/ 4613893 h 5093579"/>
                  <a:gd name="connsiteX34" fmla="*/ 1176472 w 6811472"/>
                  <a:gd name="connsiteY34" fmla="*/ 4643874 h 5093579"/>
                  <a:gd name="connsiteX35" fmla="*/ 1356354 w 6811472"/>
                  <a:gd name="connsiteY35" fmla="*/ 4658864 h 5093579"/>
                  <a:gd name="connsiteX36" fmla="*/ 1491266 w 6811472"/>
                  <a:gd name="connsiteY36" fmla="*/ 4688844 h 5093579"/>
                  <a:gd name="connsiteX37" fmla="*/ 1611187 w 6811472"/>
                  <a:gd name="connsiteY37" fmla="*/ 4718824 h 5093579"/>
                  <a:gd name="connsiteX38" fmla="*/ 2090872 w 6811472"/>
                  <a:gd name="connsiteY38" fmla="*/ 4808765 h 5093579"/>
                  <a:gd name="connsiteX39" fmla="*/ 2420656 w 6811472"/>
                  <a:gd name="connsiteY39" fmla="*/ 4928687 h 5093579"/>
                  <a:gd name="connsiteX40" fmla="*/ 2465626 w 6811472"/>
                  <a:gd name="connsiteY40" fmla="*/ 4943677 h 5093579"/>
                  <a:gd name="connsiteX41" fmla="*/ 2525587 w 6811472"/>
                  <a:gd name="connsiteY41" fmla="*/ 4958667 h 5093579"/>
                  <a:gd name="connsiteX42" fmla="*/ 3260105 w 6811472"/>
                  <a:gd name="connsiteY42" fmla="*/ 4973657 h 5093579"/>
                  <a:gd name="connsiteX43" fmla="*/ 3439987 w 6811472"/>
                  <a:gd name="connsiteY43" fmla="*/ 5018628 h 5093579"/>
                  <a:gd name="connsiteX44" fmla="*/ 3664840 w 6811472"/>
                  <a:gd name="connsiteY44" fmla="*/ 5093579 h 5093579"/>
                  <a:gd name="connsiteX45" fmla="*/ 3799751 w 6811472"/>
                  <a:gd name="connsiteY45" fmla="*/ 5078588 h 5093579"/>
                  <a:gd name="connsiteX46" fmla="*/ 3889692 w 6811472"/>
                  <a:gd name="connsiteY46" fmla="*/ 5033618 h 5093579"/>
                  <a:gd name="connsiteX47" fmla="*/ 3979633 w 6811472"/>
                  <a:gd name="connsiteY47" fmla="*/ 4988647 h 5093579"/>
                  <a:gd name="connsiteX48" fmla="*/ 4039594 w 6811472"/>
                  <a:gd name="connsiteY48" fmla="*/ 4973657 h 5093579"/>
                  <a:gd name="connsiteX49" fmla="*/ 4234466 w 6811472"/>
                  <a:gd name="connsiteY49" fmla="*/ 4943677 h 5093579"/>
                  <a:gd name="connsiteX50" fmla="*/ 4249456 w 6811472"/>
                  <a:gd name="connsiteY50" fmla="*/ 4898706 h 5093579"/>
                  <a:gd name="connsiteX51" fmla="*/ 4309417 w 6811472"/>
                  <a:gd name="connsiteY51" fmla="*/ 4853736 h 5093579"/>
                  <a:gd name="connsiteX52" fmla="*/ 4474308 w 6811472"/>
                  <a:gd name="connsiteY52" fmla="*/ 4778785 h 5093579"/>
                  <a:gd name="connsiteX53" fmla="*/ 4594230 w 6811472"/>
                  <a:gd name="connsiteY53" fmla="*/ 4733815 h 5093579"/>
                  <a:gd name="connsiteX54" fmla="*/ 4624210 w 6811472"/>
                  <a:gd name="connsiteY54" fmla="*/ 4703834 h 5093579"/>
                  <a:gd name="connsiteX55" fmla="*/ 4654190 w 6811472"/>
                  <a:gd name="connsiteY55" fmla="*/ 4658864 h 5093579"/>
                  <a:gd name="connsiteX56" fmla="*/ 5028944 w 6811472"/>
                  <a:gd name="connsiteY56" fmla="*/ 4419021 h 5093579"/>
                  <a:gd name="connsiteX57" fmla="*/ 5313758 w 6811472"/>
                  <a:gd name="connsiteY57" fmla="*/ 4119218 h 5093579"/>
                  <a:gd name="connsiteX58" fmla="*/ 5508630 w 6811472"/>
                  <a:gd name="connsiteY58" fmla="*/ 4014287 h 5093579"/>
                  <a:gd name="connsiteX59" fmla="*/ 5658531 w 6811472"/>
                  <a:gd name="connsiteY59" fmla="*/ 3879375 h 5093579"/>
                  <a:gd name="connsiteX60" fmla="*/ 5793443 w 6811472"/>
                  <a:gd name="connsiteY60" fmla="*/ 3774444 h 5093579"/>
                  <a:gd name="connsiteX61" fmla="*/ 5898374 w 6811472"/>
                  <a:gd name="connsiteY61" fmla="*/ 3669513 h 5093579"/>
                  <a:gd name="connsiteX62" fmla="*/ 6048276 w 6811472"/>
                  <a:gd name="connsiteY62" fmla="*/ 3594562 h 5093579"/>
                  <a:gd name="connsiteX63" fmla="*/ 6468000 w 6811472"/>
                  <a:gd name="connsiteY63" fmla="*/ 3474641 h 5093579"/>
                  <a:gd name="connsiteX64" fmla="*/ 6647882 w 6811472"/>
                  <a:gd name="connsiteY64" fmla="*/ 3339729 h 5093579"/>
                  <a:gd name="connsiteX65" fmla="*/ 6662872 w 6811472"/>
                  <a:gd name="connsiteY65" fmla="*/ 2680162 h 5093579"/>
                  <a:gd name="connsiteX66" fmla="*/ 6677862 w 6811472"/>
                  <a:gd name="connsiteY66" fmla="*/ 2635192 h 5093579"/>
                  <a:gd name="connsiteX67" fmla="*/ 6692853 w 6811472"/>
                  <a:gd name="connsiteY67" fmla="*/ 2560241 h 5093579"/>
                  <a:gd name="connsiteX68" fmla="*/ 6722833 w 6811472"/>
                  <a:gd name="connsiteY68" fmla="*/ 2500280 h 5093579"/>
                  <a:gd name="connsiteX69" fmla="*/ 6797784 w 6811472"/>
                  <a:gd name="connsiteY69" fmla="*/ 2365369 h 5093579"/>
                  <a:gd name="connsiteX70" fmla="*/ 6737823 w 6811472"/>
                  <a:gd name="connsiteY70" fmla="*/ 2230457 h 5093579"/>
                  <a:gd name="connsiteX71" fmla="*/ 6692853 w 6811472"/>
                  <a:gd name="connsiteY71" fmla="*/ 2110536 h 5093579"/>
                  <a:gd name="connsiteX72" fmla="*/ 6468000 w 6811472"/>
                  <a:gd name="connsiteY72" fmla="*/ 1795742 h 5093579"/>
                  <a:gd name="connsiteX73" fmla="*/ 6333089 w 6811472"/>
                  <a:gd name="connsiteY73" fmla="*/ 1690811 h 5093579"/>
                  <a:gd name="connsiteX74" fmla="*/ 6243148 w 6811472"/>
                  <a:gd name="connsiteY74" fmla="*/ 1600870 h 5093579"/>
                  <a:gd name="connsiteX75" fmla="*/ 6123226 w 6811472"/>
                  <a:gd name="connsiteY75" fmla="*/ 1241106 h 5093579"/>
                  <a:gd name="connsiteX76" fmla="*/ 5838413 w 6811472"/>
                  <a:gd name="connsiteY76" fmla="*/ 1001264 h 5093579"/>
                  <a:gd name="connsiteX77" fmla="*/ 5748472 w 6811472"/>
                  <a:gd name="connsiteY77" fmla="*/ 911323 h 5093579"/>
                  <a:gd name="connsiteX78" fmla="*/ 5673521 w 6811472"/>
                  <a:gd name="connsiteY78" fmla="*/ 821382 h 5093579"/>
                  <a:gd name="connsiteX79" fmla="*/ 5583581 w 6811472"/>
                  <a:gd name="connsiteY79" fmla="*/ 746431 h 5093579"/>
                  <a:gd name="connsiteX80" fmla="*/ 5043935 w 6811472"/>
                  <a:gd name="connsiteY80" fmla="*/ 686470 h 5093579"/>
                  <a:gd name="connsiteX81" fmla="*/ 4399358 w 6811472"/>
                  <a:gd name="connsiteY81" fmla="*/ 461618 h 5093579"/>
                  <a:gd name="connsiteX82" fmla="*/ 4084564 w 6811472"/>
                  <a:gd name="connsiteY82" fmla="*/ 206785 h 5093579"/>
                  <a:gd name="connsiteX83" fmla="*/ 3979633 w 6811472"/>
                  <a:gd name="connsiteY83" fmla="*/ 131834 h 5093579"/>
                  <a:gd name="connsiteX84" fmla="*/ 3964643 w 6811472"/>
                  <a:gd name="connsiteY84" fmla="*/ 86864 h 5093579"/>
                  <a:gd name="connsiteX85" fmla="*/ 3679830 w 6811472"/>
                  <a:gd name="connsiteY85" fmla="*/ 26903 h 5093579"/>
                  <a:gd name="connsiteX86" fmla="*/ 3050243 w 6811472"/>
                  <a:gd name="connsiteY86" fmla="*/ 41893 h 5093579"/>
                  <a:gd name="connsiteX87" fmla="*/ 2930321 w 6811472"/>
                  <a:gd name="connsiteY87" fmla="*/ 71874 h 5093579"/>
                  <a:gd name="connsiteX88" fmla="*/ 2810400 w 6811472"/>
                  <a:gd name="connsiteY88" fmla="*/ 101854 h 5093579"/>
                  <a:gd name="connsiteX89" fmla="*/ 2765430 w 6811472"/>
                  <a:gd name="connsiteY89" fmla="*/ 131834 h 5093579"/>
                  <a:gd name="connsiteX90" fmla="*/ 2705469 w 6811472"/>
                  <a:gd name="connsiteY90" fmla="*/ 281736 h 5093579"/>
                  <a:gd name="connsiteX91" fmla="*/ 2660499 w 6811472"/>
                  <a:gd name="connsiteY91" fmla="*/ 326706 h 5093579"/>
                  <a:gd name="connsiteX92" fmla="*/ 2630518 w 6811472"/>
                  <a:gd name="connsiteY92" fmla="*/ 386667 h 5093579"/>
                  <a:gd name="connsiteX93" fmla="*/ 2420656 w 6811472"/>
                  <a:gd name="connsiteY93" fmla="*/ 461618 h 5093579"/>
                  <a:gd name="connsiteX94" fmla="*/ 2360695 w 6811472"/>
                  <a:gd name="connsiteY94" fmla="*/ 491598 h 5093579"/>
                  <a:gd name="connsiteX95" fmla="*/ 2285744 w 6811472"/>
                  <a:gd name="connsiteY95" fmla="*/ 506588 h 5093579"/>
                  <a:gd name="connsiteX96" fmla="*/ 2240774 w 6811472"/>
                  <a:gd name="connsiteY96" fmla="*/ 521579 h 5093579"/>
                  <a:gd name="connsiteX97" fmla="*/ 2120853 w 6811472"/>
                  <a:gd name="connsiteY97" fmla="*/ 536569 h 5093579"/>
                  <a:gd name="connsiteX98" fmla="*/ 2015921 w 6811472"/>
                  <a:gd name="connsiteY98" fmla="*/ 551559 h 5093579"/>
                  <a:gd name="connsiteX99" fmla="*/ 2000931 w 6811472"/>
                  <a:gd name="connsiteY99" fmla="*/ 596529 h 5093579"/>
                  <a:gd name="connsiteX100" fmla="*/ 1985941 w 6811472"/>
                  <a:gd name="connsiteY100" fmla="*/ 671480 h 5093579"/>
                  <a:gd name="connsiteX101" fmla="*/ 1955961 w 6811472"/>
                  <a:gd name="connsiteY101" fmla="*/ 701461 h 5093579"/>
                  <a:gd name="connsiteX102" fmla="*/ 1940971 w 6811472"/>
                  <a:gd name="connsiteY102" fmla="*/ 731441 h 5093579"/>
                  <a:gd name="connsiteX103" fmla="*/ 1940971 w 6811472"/>
                  <a:gd name="connsiteY103" fmla="*/ 656490 h 50935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Lst>
                <a:rect l="l" t="t" r="r" b="b"/>
                <a:pathLst>
                  <a:path w="6811472" h="5093579">
                    <a:moveTo>
                      <a:pt x="1940971" y="656490"/>
                    </a:moveTo>
                    <a:lnTo>
                      <a:pt x="1940971" y="656490"/>
                    </a:lnTo>
                    <a:cubicBezTo>
                      <a:pt x="1778422" y="668100"/>
                      <a:pt x="1508663" y="675942"/>
                      <a:pt x="1326374" y="716451"/>
                    </a:cubicBezTo>
                    <a:cubicBezTo>
                      <a:pt x="1255353" y="732233"/>
                      <a:pt x="1188419" y="765348"/>
                      <a:pt x="1116512" y="776411"/>
                    </a:cubicBezTo>
                    <a:cubicBezTo>
                      <a:pt x="1051555" y="786405"/>
                      <a:pt x="985797" y="792135"/>
                      <a:pt x="921640" y="806392"/>
                    </a:cubicBezTo>
                    <a:cubicBezTo>
                      <a:pt x="767031" y="840750"/>
                      <a:pt x="620277" y="861292"/>
                      <a:pt x="486925" y="941303"/>
                    </a:cubicBezTo>
                    <a:cubicBezTo>
                      <a:pt x="465502" y="954157"/>
                      <a:pt x="446951" y="971284"/>
                      <a:pt x="426964" y="986274"/>
                    </a:cubicBezTo>
                    <a:cubicBezTo>
                      <a:pt x="401189" y="1037824"/>
                      <a:pt x="378117" y="1076903"/>
                      <a:pt x="367003" y="1136175"/>
                    </a:cubicBezTo>
                    <a:cubicBezTo>
                      <a:pt x="357749" y="1185531"/>
                      <a:pt x="357558" y="1236168"/>
                      <a:pt x="352013" y="1286077"/>
                    </a:cubicBezTo>
                    <a:cubicBezTo>
                      <a:pt x="347564" y="1326115"/>
                      <a:pt x="340842" y="1365895"/>
                      <a:pt x="337023" y="1405998"/>
                    </a:cubicBezTo>
                    <a:cubicBezTo>
                      <a:pt x="330846" y="1470854"/>
                      <a:pt x="333355" y="1536712"/>
                      <a:pt x="322033" y="1600870"/>
                    </a:cubicBezTo>
                    <a:cubicBezTo>
                      <a:pt x="318150" y="1622876"/>
                      <a:pt x="312303" y="1651381"/>
                      <a:pt x="292053" y="1660831"/>
                    </a:cubicBezTo>
                    <a:cubicBezTo>
                      <a:pt x="231643" y="1689022"/>
                      <a:pt x="162138" y="1690811"/>
                      <a:pt x="97181" y="1705801"/>
                    </a:cubicBezTo>
                    <a:cubicBezTo>
                      <a:pt x="82191" y="1735781"/>
                      <a:pt x="62208" y="1763749"/>
                      <a:pt x="52210" y="1795742"/>
                    </a:cubicBezTo>
                    <a:cubicBezTo>
                      <a:pt x="15398" y="1913542"/>
                      <a:pt x="0" y="2056257"/>
                      <a:pt x="67200" y="2170497"/>
                    </a:cubicBezTo>
                    <a:cubicBezTo>
                      <a:pt x="85644" y="2201851"/>
                      <a:pt x="137874" y="2188242"/>
                      <a:pt x="172131" y="2200477"/>
                    </a:cubicBezTo>
                    <a:cubicBezTo>
                      <a:pt x="517715" y="2323899"/>
                      <a:pt x="69628" y="2186093"/>
                      <a:pt x="367003" y="2260438"/>
                    </a:cubicBezTo>
                    <a:cubicBezTo>
                      <a:pt x="397661" y="2268103"/>
                      <a:pt x="426964" y="2280425"/>
                      <a:pt x="456944" y="2290418"/>
                    </a:cubicBezTo>
                    <a:lnTo>
                      <a:pt x="501915" y="2305408"/>
                    </a:lnTo>
                    <a:cubicBezTo>
                      <a:pt x="506912" y="2320398"/>
                      <a:pt x="514817" y="2334716"/>
                      <a:pt x="516905" y="2350379"/>
                    </a:cubicBezTo>
                    <a:cubicBezTo>
                      <a:pt x="526160" y="2419789"/>
                      <a:pt x="499036" y="2538335"/>
                      <a:pt x="576866" y="2590221"/>
                    </a:cubicBezTo>
                    <a:cubicBezTo>
                      <a:pt x="603161" y="2607750"/>
                      <a:pt x="636827" y="2610208"/>
                      <a:pt x="666807" y="2620201"/>
                    </a:cubicBezTo>
                    <a:cubicBezTo>
                      <a:pt x="681797" y="2630195"/>
                      <a:pt x="700523" y="2636114"/>
                      <a:pt x="711777" y="2650182"/>
                    </a:cubicBezTo>
                    <a:cubicBezTo>
                      <a:pt x="727314" y="2669604"/>
                      <a:pt x="741605" y="2784174"/>
                      <a:pt x="741758" y="2785093"/>
                    </a:cubicBezTo>
                    <a:cubicBezTo>
                      <a:pt x="736761" y="2900018"/>
                      <a:pt x="752633" y="3017780"/>
                      <a:pt x="726767" y="3129867"/>
                    </a:cubicBezTo>
                    <a:cubicBezTo>
                      <a:pt x="720216" y="3158256"/>
                      <a:pt x="675525" y="3157903"/>
                      <a:pt x="651817" y="3174838"/>
                    </a:cubicBezTo>
                    <a:cubicBezTo>
                      <a:pt x="579857" y="3226238"/>
                      <a:pt x="675504" y="3191401"/>
                      <a:pt x="561876" y="3219808"/>
                    </a:cubicBezTo>
                    <a:cubicBezTo>
                      <a:pt x="556879" y="3259782"/>
                      <a:pt x="552209" y="3299798"/>
                      <a:pt x="546885" y="3339729"/>
                    </a:cubicBezTo>
                    <a:cubicBezTo>
                      <a:pt x="542215" y="3374751"/>
                      <a:pt x="530698" y="3409349"/>
                      <a:pt x="531895" y="3444661"/>
                    </a:cubicBezTo>
                    <a:cubicBezTo>
                      <a:pt x="540713" y="3704773"/>
                      <a:pt x="535424" y="3967208"/>
                      <a:pt x="576866" y="4224149"/>
                    </a:cubicBezTo>
                    <a:cubicBezTo>
                      <a:pt x="586578" y="4284364"/>
                      <a:pt x="641276" y="4328464"/>
                      <a:pt x="681797" y="4374051"/>
                    </a:cubicBezTo>
                    <a:cubicBezTo>
                      <a:pt x="797693" y="4504434"/>
                      <a:pt x="801828" y="4481348"/>
                      <a:pt x="936630" y="4553933"/>
                    </a:cubicBezTo>
                    <a:cubicBezTo>
                      <a:pt x="962283" y="4567746"/>
                      <a:pt x="984957" y="4587070"/>
                      <a:pt x="1011581" y="4598903"/>
                    </a:cubicBezTo>
                    <a:cubicBezTo>
                      <a:pt x="1030407" y="4607270"/>
                      <a:pt x="1051732" y="4608233"/>
                      <a:pt x="1071541" y="4613893"/>
                    </a:cubicBezTo>
                    <a:cubicBezTo>
                      <a:pt x="1110252" y="4624953"/>
                      <a:pt x="1134828" y="4638668"/>
                      <a:pt x="1176472" y="4643874"/>
                    </a:cubicBezTo>
                    <a:cubicBezTo>
                      <a:pt x="1236176" y="4651337"/>
                      <a:pt x="1296393" y="4653867"/>
                      <a:pt x="1356354" y="4658864"/>
                    </a:cubicBezTo>
                    <a:lnTo>
                      <a:pt x="1491266" y="4688844"/>
                    </a:lnTo>
                    <a:cubicBezTo>
                      <a:pt x="1531375" y="4698281"/>
                      <a:pt x="1570783" y="4710743"/>
                      <a:pt x="1611187" y="4718824"/>
                    </a:cubicBezTo>
                    <a:cubicBezTo>
                      <a:pt x="1770709" y="4750728"/>
                      <a:pt x="1937985" y="4753170"/>
                      <a:pt x="2090872" y="4808765"/>
                    </a:cubicBezTo>
                    <a:cubicBezTo>
                      <a:pt x="2200800" y="4848739"/>
                      <a:pt x="2309688" y="4891698"/>
                      <a:pt x="2420656" y="4928687"/>
                    </a:cubicBezTo>
                    <a:cubicBezTo>
                      <a:pt x="2435646" y="4933684"/>
                      <a:pt x="2450433" y="4939336"/>
                      <a:pt x="2465626" y="4943677"/>
                    </a:cubicBezTo>
                    <a:cubicBezTo>
                      <a:pt x="2485435" y="4949337"/>
                      <a:pt x="2505600" y="4953670"/>
                      <a:pt x="2525587" y="4958667"/>
                    </a:cubicBezTo>
                    <a:cubicBezTo>
                      <a:pt x="2860063" y="4943464"/>
                      <a:pt x="2905999" y="4928259"/>
                      <a:pt x="3260105" y="4973657"/>
                    </a:cubicBezTo>
                    <a:cubicBezTo>
                      <a:pt x="3321409" y="4981517"/>
                      <a:pt x="3380727" y="5001070"/>
                      <a:pt x="3439987" y="5018628"/>
                    </a:cubicBezTo>
                    <a:cubicBezTo>
                      <a:pt x="3515737" y="5041073"/>
                      <a:pt x="3664840" y="5093579"/>
                      <a:pt x="3664840" y="5093579"/>
                    </a:cubicBezTo>
                    <a:cubicBezTo>
                      <a:pt x="3709810" y="5088582"/>
                      <a:pt x="3755120" y="5086027"/>
                      <a:pt x="3799751" y="5078588"/>
                    </a:cubicBezTo>
                    <a:cubicBezTo>
                      <a:pt x="3849777" y="5070250"/>
                      <a:pt x="3845297" y="5058282"/>
                      <a:pt x="3889692" y="5033618"/>
                    </a:cubicBezTo>
                    <a:cubicBezTo>
                      <a:pt x="3918993" y="5017340"/>
                      <a:pt x="3948511" y="5001096"/>
                      <a:pt x="3979633" y="4988647"/>
                    </a:cubicBezTo>
                    <a:cubicBezTo>
                      <a:pt x="3998762" y="4980996"/>
                      <a:pt x="4019785" y="4979317"/>
                      <a:pt x="4039594" y="4973657"/>
                    </a:cubicBezTo>
                    <a:cubicBezTo>
                      <a:pt x="4155951" y="4940412"/>
                      <a:pt x="3993370" y="4967786"/>
                      <a:pt x="4234466" y="4943677"/>
                    </a:cubicBezTo>
                    <a:cubicBezTo>
                      <a:pt x="4239463" y="4928687"/>
                      <a:pt x="4239340" y="4910845"/>
                      <a:pt x="4249456" y="4898706"/>
                    </a:cubicBezTo>
                    <a:cubicBezTo>
                      <a:pt x="4265450" y="4879513"/>
                      <a:pt x="4288629" y="4867594"/>
                      <a:pt x="4309417" y="4853736"/>
                    </a:cubicBezTo>
                    <a:cubicBezTo>
                      <a:pt x="4413058" y="4784642"/>
                      <a:pt x="4354999" y="4826508"/>
                      <a:pt x="4474308" y="4778785"/>
                    </a:cubicBezTo>
                    <a:cubicBezTo>
                      <a:pt x="4604954" y="4726527"/>
                      <a:pt x="4464411" y="4766269"/>
                      <a:pt x="4594230" y="4733815"/>
                    </a:cubicBezTo>
                    <a:cubicBezTo>
                      <a:pt x="4604223" y="4723821"/>
                      <a:pt x="4615381" y="4714870"/>
                      <a:pt x="4624210" y="4703834"/>
                    </a:cubicBezTo>
                    <a:cubicBezTo>
                      <a:pt x="4635464" y="4689766"/>
                      <a:pt x="4639457" y="4669232"/>
                      <a:pt x="4654190" y="4658864"/>
                    </a:cubicBezTo>
                    <a:cubicBezTo>
                      <a:pt x="4775480" y="4573512"/>
                      <a:pt x="4926795" y="4526546"/>
                      <a:pt x="5028944" y="4419021"/>
                    </a:cubicBezTo>
                    <a:cubicBezTo>
                      <a:pt x="5123882" y="4319087"/>
                      <a:pt x="5190470" y="4180863"/>
                      <a:pt x="5313758" y="4119218"/>
                    </a:cubicBezTo>
                    <a:cubicBezTo>
                      <a:pt x="5343896" y="4104149"/>
                      <a:pt x="5470876" y="4044490"/>
                      <a:pt x="5508630" y="4014287"/>
                    </a:cubicBezTo>
                    <a:cubicBezTo>
                      <a:pt x="5561123" y="3972292"/>
                      <a:pt x="5607111" y="3922676"/>
                      <a:pt x="5658531" y="3879375"/>
                    </a:cubicBezTo>
                    <a:cubicBezTo>
                      <a:pt x="5702109" y="3842678"/>
                      <a:pt x="5750568" y="3811960"/>
                      <a:pt x="5793443" y="3774444"/>
                    </a:cubicBezTo>
                    <a:cubicBezTo>
                      <a:pt x="5830669" y="3741871"/>
                      <a:pt x="5857963" y="3698039"/>
                      <a:pt x="5898374" y="3669513"/>
                    </a:cubicBezTo>
                    <a:cubicBezTo>
                      <a:pt x="5944014" y="3637297"/>
                      <a:pt x="5996135" y="3614616"/>
                      <a:pt x="6048276" y="3594562"/>
                    </a:cubicBezTo>
                    <a:cubicBezTo>
                      <a:pt x="6187026" y="3541196"/>
                      <a:pt x="6324984" y="3510395"/>
                      <a:pt x="6468000" y="3474641"/>
                    </a:cubicBezTo>
                    <a:cubicBezTo>
                      <a:pt x="6637889" y="3389697"/>
                      <a:pt x="6592919" y="3449657"/>
                      <a:pt x="6647882" y="3339729"/>
                    </a:cubicBezTo>
                    <a:cubicBezTo>
                      <a:pt x="6652879" y="3119873"/>
                      <a:pt x="6653523" y="2899876"/>
                      <a:pt x="6662872" y="2680162"/>
                    </a:cubicBezTo>
                    <a:cubicBezTo>
                      <a:pt x="6663544" y="2664375"/>
                      <a:pt x="6674030" y="2650521"/>
                      <a:pt x="6677862" y="2635192"/>
                    </a:cubicBezTo>
                    <a:cubicBezTo>
                      <a:pt x="6684042" y="2610474"/>
                      <a:pt x="6684796" y="2584412"/>
                      <a:pt x="6692853" y="2560241"/>
                    </a:cubicBezTo>
                    <a:cubicBezTo>
                      <a:pt x="6699919" y="2539042"/>
                      <a:pt x="6713586" y="2520623"/>
                      <a:pt x="6722833" y="2500280"/>
                    </a:cubicBezTo>
                    <a:cubicBezTo>
                      <a:pt x="6778985" y="2376744"/>
                      <a:pt x="6738809" y="2424342"/>
                      <a:pt x="6797784" y="2365369"/>
                    </a:cubicBezTo>
                    <a:cubicBezTo>
                      <a:pt x="6764239" y="2197640"/>
                      <a:pt x="6811472" y="2377754"/>
                      <a:pt x="6737823" y="2230457"/>
                    </a:cubicBezTo>
                    <a:cubicBezTo>
                      <a:pt x="6718731" y="2192272"/>
                      <a:pt x="6711945" y="2148721"/>
                      <a:pt x="6692853" y="2110536"/>
                    </a:cubicBezTo>
                    <a:cubicBezTo>
                      <a:pt x="6639861" y="2004552"/>
                      <a:pt x="6550251" y="1877993"/>
                      <a:pt x="6468000" y="1795742"/>
                    </a:cubicBezTo>
                    <a:cubicBezTo>
                      <a:pt x="6427715" y="1755457"/>
                      <a:pt x="6376142" y="1728123"/>
                      <a:pt x="6333089" y="1690811"/>
                    </a:cubicBezTo>
                    <a:cubicBezTo>
                      <a:pt x="6301049" y="1663043"/>
                      <a:pt x="6273128" y="1630850"/>
                      <a:pt x="6243148" y="1600870"/>
                    </a:cubicBezTo>
                    <a:cubicBezTo>
                      <a:pt x="6214080" y="1499134"/>
                      <a:pt x="6161732" y="1307849"/>
                      <a:pt x="6123226" y="1241106"/>
                    </a:cubicBezTo>
                    <a:cubicBezTo>
                      <a:pt x="6061240" y="1133664"/>
                      <a:pt x="5929116" y="1074960"/>
                      <a:pt x="5838413" y="1001264"/>
                    </a:cubicBezTo>
                    <a:cubicBezTo>
                      <a:pt x="5805507" y="974528"/>
                      <a:pt x="5777122" y="942577"/>
                      <a:pt x="5748472" y="911323"/>
                    </a:cubicBezTo>
                    <a:cubicBezTo>
                      <a:pt x="5722101" y="882555"/>
                      <a:pt x="5697480" y="852187"/>
                      <a:pt x="5673521" y="821382"/>
                    </a:cubicBezTo>
                    <a:cubicBezTo>
                      <a:pt x="5640188" y="778525"/>
                      <a:pt x="5648440" y="758785"/>
                      <a:pt x="5583581" y="746431"/>
                    </a:cubicBezTo>
                    <a:cubicBezTo>
                      <a:pt x="5532781" y="736755"/>
                      <a:pt x="5080264" y="690294"/>
                      <a:pt x="5043935" y="686470"/>
                    </a:cubicBezTo>
                    <a:cubicBezTo>
                      <a:pt x="4792448" y="621270"/>
                      <a:pt x="4610085" y="604001"/>
                      <a:pt x="4399358" y="461618"/>
                    </a:cubicBezTo>
                    <a:cubicBezTo>
                      <a:pt x="4287495" y="386035"/>
                      <a:pt x="4194421" y="285255"/>
                      <a:pt x="4084564" y="206785"/>
                    </a:cubicBezTo>
                    <a:lnTo>
                      <a:pt x="3979633" y="131834"/>
                    </a:lnTo>
                    <a:cubicBezTo>
                      <a:pt x="3974636" y="116844"/>
                      <a:pt x="3974758" y="99003"/>
                      <a:pt x="3964643" y="86864"/>
                    </a:cubicBezTo>
                    <a:cubicBezTo>
                      <a:pt x="3892257" y="0"/>
                      <a:pt x="3786290" y="34000"/>
                      <a:pt x="3679830" y="26903"/>
                    </a:cubicBezTo>
                    <a:cubicBezTo>
                      <a:pt x="3469968" y="31900"/>
                      <a:pt x="3259788" y="29320"/>
                      <a:pt x="3050243" y="41893"/>
                    </a:cubicBezTo>
                    <a:cubicBezTo>
                      <a:pt x="3009113" y="44361"/>
                      <a:pt x="2970725" y="63793"/>
                      <a:pt x="2930321" y="71874"/>
                    </a:cubicBezTo>
                    <a:cubicBezTo>
                      <a:pt x="2839877" y="89963"/>
                      <a:pt x="2879542" y="78807"/>
                      <a:pt x="2810400" y="101854"/>
                    </a:cubicBezTo>
                    <a:cubicBezTo>
                      <a:pt x="2795410" y="111847"/>
                      <a:pt x="2776963" y="117994"/>
                      <a:pt x="2765430" y="131834"/>
                    </a:cubicBezTo>
                    <a:cubicBezTo>
                      <a:pt x="2727739" y="177063"/>
                      <a:pt x="2733432" y="231403"/>
                      <a:pt x="2705469" y="281736"/>
                    </a:cubicBezTo>
                    <a:cubicBezTo>
                      <a:pt x="2695174" y="300267"/>
                      <a:pt x="2672821" y="309456"/>
                      <a:pt x="2660499" y="326706"/>
                    </a:cubicBezTo>
                    <a:cubicBezTo>
                      <a:pt x="2647510" y="344890"/>
                      <a:pt x="2647335" y="371952"/>
                      <a:pt x="2630518" y="386667"/>
                    </a:cubicBezTo>
                    <a:cubicBezTo>
                      <a:pt x="2572425" y="437499"/>
                      <a:pt x="2488643" y="438956"/>
                      <a:pt x="2420656" y="461618"/>
                    </a:cubicBezTo>
                    <a:cubicBezTo>
                      <a:pt x="2399457" y="468684"/>
                      <a:pt x="2381894" y="484532"/>
                      <a:pt x="2360695" y="491598"/>
                    </a:cubicBezTo>
                    <a:cubicBezTo>
                      <a:pt x="2336524" y="499655"/>
                      <a:pt x="2310462" y="500408"/>
                      <a:pt x="2285744" y="506588"/>
                    </a:cubicBezTo>
                    <a:cubicBezTo>
                      <a:pt x="2270415" y="510420"/>
                      <a:pt x="2256320" y="518752"/>
                      <a:pt x="2240774" y="521579"/>
                    </a:cubicBezTo>
                    <a:cubicBezTo>
                      <a:pt x="2201139" y="528786"/>
                      <a:pt x="2160784" y="531245"/>
                      <a:pt x="2120853" y="536569"/>
                    </a:cubicBezTo>
                    <a:lnTo>
                      <a:pt x="2015921" y="551559"/>
                    </a:lnTo>
                    <a:cubicBezTo>
                      <a:pt x="2010924" y="566549"/>
                      <a:pt x="2004763" y="581200"/>
                      <a:pt x="2000931" y="596529"/>
                    </a:cubicBezTo>
                    <a:cubicBezTo>
                      <a:pt x="1994752" y="621247"/>
                      <a:pt x="1995977" y="648062"/>
                      <a:pt x="1985941" y="671480"/>
                    </a:cubicBezTo>
                    <a:cubicBezTo>
                      <a:pt x="1980374" y="684470"/>
                      <a:pt x="1964441" y="690155"/>
                      <a:pt x="1955961" y="701461"/>
                    </a:cubicBezTo>
                    <a:cubicBezTo>
                      <a:pt x="1949257" y="710399"/>
                      <a:pt x="1945968" y="721448"/>
                      <a:pt x="1940971" y="731441"/>
                    </a:cubicBezTo>
                    <a:lnTo>
                      <a:pt x="1940971" y="656490"/>
                    </a:lnTo>
                    <a:close/>
                  </a:path>
                </a:pathLst>
              </a:cu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cxnSp>
            <p:nvCxnSpPr>
              <p:cNvPr id="6" name="Straight Connector 5"/>
              <p:cNvCxnSpPr>
                <a:stCxn id="4" idx="92"/>
              </p:cNvCxnSpPr>
              <p:nvPr/>
            </p:nvCxnSpPr>
            <p:spPr>
              <a:xfrm>
                <a:off x="3477938" y="1812226"/>
                <a:ext cx="713062" cy="1921574"/>
              </a:xfrm>
              <a:prstGeom prst="line">
                <a:avLst/>
              </a:prstGeom>
              <a:ln>
                <a:solidFill>
                  <a:srgbClr val="0000FF"/>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flipH="1">
                <a:off x="2514091" y="3733800"/>
                <a:ext cx="1676910" cy="2161403"/>
              </a:xfrm>
              <a:prstGeom prst="line">
                <a:avLst/>
              </a:prstGeom>
              <a:ln>
                <a:solidFill>
                  <a:srgbClr val="0000FF"/>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a:off x="4191000" y="3733800"/>
                <a:ext cx="3124200" cy="609600"/>
              </a:xfrm>
              <a:prstGeom prst="line">
                <a:avLst/>
              </a:prstGeom>
              <a:ln>
                <a:solidFill>
                  <a:srgbClr val="0000FF"/>
                </a:solidFill>
              </a:ln>
            </p:spPr>
            <p:style>
              <a:lnRef idx="1">
                <a:schemeClr val="accent1"/>
              </a:lnRef>
              <a:fillRef idx="0">
                <a:schemeClr val="accent1"/>
              </a:fillRef>
              <a:effectRef idx="0">
                <a:schemeClr val="accent1"/>
              </a:effectRef>
              <a:fontRef idx="minor">
                <a:schemeClr val="tx1"/>
              </a:fontRef>
            </p:style>
          </p:cxnSp>
        </p:grpSp>
        <p:sp>
          <p:nvSpPr>
            <p:cNvPr id="16" name="TextBox 15"/>
            <p:cNvSpPr txBox="1"/>
            <p:nvPr/>
          </p:nvSpPr>
          <p:spPr>
            <a:xfrm>
              <a:off x="1524000" y="2554069"/>
              <a:ext cx="585417" cy="646331"/>
            </a:xfrm>
            <a:prstGeom prst="rect">
              <a:avLst/>
            </a:prstGeom>
            <a:noFill/>
          </p:spPr>
          <p:txBody>
            <a:bodyPr wrap="none" rtlCol="0">
              <a:spAutoFit/>
            </a:bodyPr>
            <a:lstStyle/>
            <a:p>
              <a:r>
                <a:rPr lang="el-GR" sz="3600" dirty="0" smtClean="0"/>
                <a:t>θ</a:t>
              </a:r>
              <a:r>
                <a:rPr lang="en-US" sz="3600" baseline="-25000" dirty="0" smtClean="0"/>
                <a:t>1</a:t>
              </a:r>
              <a:endParaRPr lang="en-GB" sz="3600" baseline="-25000" dirty="0"/>
            </a:p>
          </p:txBody>
        </p:sp>
        <p:sp>
          <p:nvSpPr>
            <p:cNvPr id="17" name="TextBox 16"/>
            <p:cNvSpPr txBox="1"/>
            <p:nvPr/>
          </p:nvSpPr>
          <p:spPr>
            <a:xfrm>
              <a:off x="4596183" y="2590800"/>
              <a:ext cx="585417" cy="646331"/>
            </a:xfrm>
            <a:prstGeom prst="rect">
              <a:avLst/>
            </a:prstGeom>
            <a:noFill/>
          </p:spPr>
          <p:txBody>
            <a:bodyPr wrap="none" rtlCol="0">
              <a:spAutoFit/>
            </a:bodyPr>
            <a:lstStyle/>
            <a:p>
              <a:r>
                <a:rPr lang="el-GR" sz="3600" dirty="0" smtClean="0"/>
                <a:t>θ</a:t>
              </a:r>
              <a:r>
                <a:rPr lang="en-US" sz="3600" baseline="-25000" dirty="0"/>
                <a:t>3</a:t>
              </a:r>
              <a:endParaRPr lang="en-GB" sz="3600" baseline="-25000" dirty="0"/>
            </a:p>
          </p:txBody>
        </p:sp>
        <p:sp>
          <p:nvSpPr>
            <p:cNvPr id="18" name="TextBox 17"/>
            <p:cNvSpPr txBox="1"/>
            <p:nvPr/>
          </p:nvSpPr>
          <p:spPr>
            <a:xfrm>
              <a:off x="3657600" y="4840069"/>
              <a:ext cx="585417" cy="646331"/>
            </a:xfrm>
            <a:prstGeom prst="rect">
              <a:avLst/>
            </a:prstGeom>
            <a:noFill/>
          </p:spPr>
          <p:txBody>
            <a:bodyPr wrap="none" rtlCol="0">
              <a:spAutoFit/>
            </a:bodyPr>
            <a:lstStyle/>
            <a:p>
              <a:r>
                <a:rPr lang="el-GR" sz="3600" dirty="0" smtClean="0"/>
                <a:t>θ</a:t>
              </a:r>
              <a:r>
                <a:rPr lang="en-US" sz="3600" baseline="-25000" dirty="0" smtClean="0"/>
                <a:t>2</a:t>
              </a:r>
              <a:endParaRPr lang="en-GB" sz="3600" baseline="-25000" dirty="0"/>
            </a:p>
          </p:txBody>
        </p:sp>
      </p:gr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0" dirty="0" smtClean="0"/>
              <a:t>A </a:t>
            </a:r>
            <a:r>
              <a:rPr lang="en-US" b="0" dirty="0" err="1" smtClean="0"/>
              <a:t>frequentist</a:t>
            </a:r>
            <a:r>
              <a:rPr lang="en-US" b="0" dirty="0" smtClean="0"/>
              <a:t> confidence interval</a:t>
            </a:r>
            <a:endParaRPr lang="en-GB" b="0" dirty="0"/>
          </a:p>
        </p:txBody>
      </p:sp>
      <p:sp>
        <p:nvSpPr>
          <p:cNvPr id="3" name="Content Placeholder 2"/>
          <p:cNvSpPr>
            <a:spLocks noGrp="1"/>
          </p:cNvSpPr>
          <p:nvPr>
            <p:ph idx="1"/>
          </p:nvPr>
        </p:nvSpPr>
        <p:spPr/>
        <p:txBody>
          <a:bodyPr>
            <a:normAutofit/>
          </a:bodyPr>
          <a:lstStyle/>
          <a:p>
            <a:pPr marL="0">
              <a:buNone/>
            </a:pPr>
            <a:r>
              <a:rPr lang="en-US" sz="2800" dirty="0" smtClean="0"/>
              <a:t>In </a:t>
            </a:r>
            <a:r>
              <a:rPr lang="en-US" sz="2800" dirty="0" err="1" smtClean="0"/>
              <a:t>frequentist</a:t>
            </a:r>
            <a:r>
              <a:rPr lang="en-US" sz="2800" dirty="0" smtClean="0"/>
              <a:t> statistics, a 95% CI represents an interval such that if the experiments were repeated 100 times, 95% of the resulting </a:t>
            </a:r>
            <a:r>
              <a:rPr lang="en-US" sz="2800" dirty="0" smtClean="0"/>
              <a:t>CIs </a:t>
            </a:r>
            <a:r>
              <a:rPr lang="en-US" sz="2800" dirty="0" smtClean="0"/>
              <a:t>(e.g., average ± 1.96 SE) would contain he true parameter value….</a:t>
            </a:r>
            <a:endParaRPr lang="en-GB" sz="2800"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0" y="-76200"/>
            <a:ext cx="8229600" cy="1143000"/>
          </a:xfrm>
        </p:spPr>
        <p:txBody>
          <a:bodyPr/>
          <a:lstStyle/>
          <a:p>
            <a:r>
              <a:rPr lang="en-US" b="0" dirty="0" smtClean="0"/>
              <a:t>So what is P(y)?</a:t>
            </a:r>
            <a:endParaRPr lang="en-GB" b="0" dirty="0"/>
          </a:p>
        </p:txBody>
      </p:sp>
      <p:sp>
        <p:nvSpPr>
          <p:cNvPr id="13" name="TextBox 12"/>
          <p:cNvSpPr txBox="1"/>
          <p:nvPr/>
        </p:nvSpPr>
        <p:spPr>
          <a:xfrm>
            <a:off x="304800" y="152400"/>
            <a:ext cx="3748655" cy="769441"/>
          </a:xfrm>
          <a:prstGeom prst="rect">
            <a:avLst/>
          </a:prstGeom>
          <a:noFill/>
        </p:spPr>
        <p:txBody>
          <a:bodyPr wrap="none" rtlCol="0">
            <a:spAutoFit/>
          </a:bodyPr>
          <a:lstStyle/>
          <a:p>
            <a:r>
              <a:rPr lang="en-US" sz="2200" dirty="0" smtClean="0"/>
              <a:t>The </a:t>
            </a:r>
            <a:r>
              <a:rPr lang="el-GR" sz="2200" dirty="0" smtClean="0"/>
              <a:t>θ</a:t>
            </a:r>
            <a:r>
              <a:rPr lang="en-US" sz="2200" dirty="0"/>
              <a:t> </a:t>
            </a:r>
            <a:r>
              <a:rPr lang="en-US" sz="2200" dirty="0" smtClean="0"/>
              <a:t>are mutually exhaustive, </a:t>
            </a:r>
          </a:p>
          <a:p>
            <a:r>
              <a:rPr lang="en-US" sz="2200" dirty="0"/>
              <a:t>m</a:t>
            </a:r>
            <a:r>
              <a:rPr lang="en-US" sz="2200" dirty="0" smtClean="0"/>
              <a:t>utually exclusive hypotheses.</a:t>
            </a:r>
            <a:endParaRPr lang="en-GB" sz="2200" dirty="0"/>
          </a:p>
        </p:txBody>
      </p:sp>
      <p:sp>
        <p:nvSpPr>
          <p:cNvPr id="14" name="TextBox 13"/>
          <p:cNvSpPr txBox="1"/>
          <p:nvPr/>
        </p:nvSpPr>
        <p:spPr>
          <a:xfrm>
            <a:off x="6409982" y="3810000"/>
            <a:ext cx="2734018" cy="1785104"/>
          </a:xfrm>
          <a:prstGeom prst="rect">
            <a:avLst/>
          </a:prstGeom>
          <a:noFill/>
        </p:spPr>
        <p:txBody>
          <a:bodyPr wrap="none" rtlCol="0">
            <a:spAutoFit/>
          </a:bodyPr>
          <a:lstStyle/>
          <a:p>
            <a:r>
              <a:rPr lang="en-US" sz="2200" b="1" i="1" dirty="0" smtClean="0"/>
              <a:t>Sample space</a:t>
            </a:r>
            <a:r>
              <a:rPr lang="en-US" sz="2200" dirty="0" smtClean="0"/>
              <a:t>: </a:t>
            </a:r>
          </a:p>
          <a:p>
            <a:r>
              <a:rPr lang="en-US" sz="2200" dirty="0" smtClean="0"/>
              <a:t>All possible outcomes </a:t>
            </a:r>
          </a:p>
          <a:p>
            <a:r>
              <a:rPr lang="en-US" sz="2200" dirty="0"/>
              <a:t>o</a:t>
            </a:r>
            <a:r>
              <a:rPr lang="en-US" sz="2200" dirty="0" smtClean="0"/>
              <a:t>f observation, </a:t>
            </a:r>
          </a:p>
          <a:p>
            <a:r>
              <a:rPr lang="en-US" sz="2200" dirty="0" smtClean="0"/>
              <a:t>experiment, etc</a:t>
            </a:r>
          </a:p>
          <a:p>
            <a:r>
              <a:rPr lang="en-US" sz="2200" dirty="0" smtClean="0"/>
              <a:t>(the green blob)</a:t>
            </a:r>
            <a:endParaRPr lang="en-GB" sz="2200" dirty="0"/>
          </a:p>
        </p:txBody>
      </p:sp>
      <p:grpSp>
        <p:nvGrpSpPr>
          <p:cNvPr id="20" name="Group 19"/>
          <p:cNvGrpSpPr/>
          <p:nvPr/>
        </p:nvGrpSpPr>
        <p:grpSpPr>
          <a:xfrm>
            <a:off x="685800" y="914400"/>
            <a:ext cx="5334000" cy="3962400"/>
            <a:chOff x="457200" y="609600"/>
            <a:chExt cx="5526321" cy="4114800"/>
          </a:xfrm>
        </p:grpSpPr>
        <p:grpSp>
          <p:nvGrpSpPr>
            <p:cNvPr id="19" name="Group 18"/>
            <p:cNvGrpSpPr/>
            <p:nvPr/>
          </p:nvGrpSpPr>
          <p:grpSpPr>
            <a:xfrm>
              <a:off x="457200" y="609600"/>
              <a:ext cx="5526321" cy="4114800"/>
              <a:chOff x="685800" y="1516942"/>
              <a:chExt cx="6135921" cy="4495799"/>
            </a:xfrm>
          </p:grpSpPr>
          <p:sp>
            <p:nvSpPr>
              <p:cNvPr id="4" name="Freeform 3"/>
              <p:cNvSpPr/>
              <p:nvPr/>
            </p:nvSpPr>
            <p:spPr>
              <a:xfrm>
                <a:off x="685800" y="1516942"/>
                <a:ext cx="6135921" cy="4495799"/>
              </a:xfrm>
              <a:custGeom>
                <a:avLst/>
                <a:gdLst>
                  <a:gd name="connsiteX0" fmla="*/ 1940971 w 6811472"/>
                  <a:gd name="connsiteY0" fmla="*/ 656490 h 5093579"/>
                  <a:gd name="connsiteX1" fmla="*/ 1940971 w 6811472"/>
                  <a:gd name="connsiteY1" fmla="*/ 656490 h 5093579"/>
                  <a:gd name="connsiteX2" fmla="*/ 1326374 w 6811472"/>
                  <a:gd name="connsiteY2" fmla="*/ 716451 h 5093579"/>
                  <a:gd name="connsiteX3" fmla="*/ 1116512 w 6811472"/>
                  <a:gd name="connsiteY3" fmla="*/ 776411 h 5093579"/>
                  <a:gd name="connsiteX4" fmla="*/ 921640 w 6811472"/>
                  <a:gd name="connsiteY4" fmla="*/ 806392 h 5093579"/>
                  <a:gd name="connsiteX5" fmla="*/ 486925 w 6811472"/>
                  <a:gd name="connsiteY5" fmla="*/ 941303 h 5093579"/>
                  <a:gd name="connsiteX6" fmla="*/ 426964 w 6811472"/>
                  <a:gd name="connsiteY6" fmla="*/ 986274 h 5093579"/>
                  <a:gd name="connsiteX7" fmla="*/ 367003 w 6811472"/>
                  <a:gd name="connsiteY7" fmla="*/ 1136175 h 5093579"/>
                  <a:gd name="connsiteX8" fmla="*/ 352013 w 6811472"/>
                  <a:gd name="connsiteY8" fmla="*/ 1286077 h 5093579"/>
                  <a:gd name="connsiteX9" fmla="*/ 337023 w 6811472"/>
                  <a:gd name="connsiteY9" fmla="*/ 1405998 h 5093579"/>
                  <a:gd name="connsiteX10" fmla="*/ 322033 w 6811472"/>
                  <a:gd name="connsiteY10" fmla="*/ 1600870 h 5093579"/>
                  <a:gd name="connsiteX11" fmla="*/ 292053 w 6811472"/>
                  <a:gd name="connsiteY11" fmla="*/ 1660831 h 5093579"/>
                  <a:gd name="connsiteX12" fmla="*/ 97181 w 6811472"/>
                  <a:gd name="connsiteY12" fmla="*/ 1705801 h 5093579"/>
                  <a:gd name="connsiteX13" fmla="*/ 52210 w 6811472"/>
                  <a:gd name="connsiteY13" fmla="*/ 1795742 h 5093579"/>
                  <a:gd name="connsiteX14" fmla="*/ 67200 w 6811472"/>
                  <a:gd name="connsiteY14" fmla="*/ 2170497 h 5093579"/>
                  <a:gd name="connsiteX15" fmla="*/ 172131 w 6811472"/>
                  <a:gd name="connsiteY15" fmla="*/ 2200477 h 5093579"/>
                  <a:gd name="connsiteX16" fmla="*/ 367003 w 6811472"/>
                  <a:gd name="connsiteY16" fmla="*/ 2260438 h 5093579"/>
                  <a:gd name="connsiteX17" fmla="*/ 456944 w 6811472"/>
                  <a:gd name="connsiteY17" fmla="*/ 2290418 h 5093579"/>
                  <a:gd name="connsiteX18" fmla="*/ 501915 w 6811472"/>
                  <a:gd name="connsiteY18" fmla="*/ 2305408 h 5093579"/>
                  <a:gd name="connsiteX19" fmla="*/ 516905 w 6811472"/>
                  <a:gd name="connsiteY19" fmla="*/ 2350379 h 5093579"/>
                  <a:gd name="connsiteX20" fmla="*/ 576866 w 6811472"/>
                  <a:gd name="connsiteY20" fmla="*/ 2590221 h 5093579"/>
                  <a:gd name="connsiteX21" fmla="*/ 666807 w 6811472"/>
                  <a:gd name="connsiteY21" fmla="*/ 2620201 h 5093579"/>
                  <a:gd name="connsiteX22" fmla="*/ 711777 w 6811472"/>
                  <a:gd name="connsiteY22" fmla="*/ 2650182 h 5093579"/>
                  <a:gd name="connsiteX23" fmla="*/ 741758 w 6811472"/>
                  <a:gd name="connsiteY23" fmla="*/ 2785093 h 5093579"/>
                  <a:gd name="connsiteX24" fmla="*/ 726767 w 6811472"/>
                  <a:gd name="connsiteY24" fmla="*/ 3129867 h 5093579"/>
                  <a:gd name="connsiteX25" fmla="*/ 651817 w 6811472"/>
                  <a:gd name="connsiteY25" fmla="*/ 3174838 h 5093579"/>
                  <a:gd name="connsiteX26" fmla="*/ 561876 w 6811472"/>
                  <a:gd name="connsiteY26" fmla="*/ 3219808 h 5093579"/>
                  <a:gd name="connsiteX27" fmla="*/ 546885 w 6811472"/>
                  <a:gd name="connsiteY27" fmla="*/ 3339729 h 5093579"/>
                  <a:gd name="connsiteX28" fmla="*/ 531895 w 6811472"/>
                  <a:gd name="connsiteY28" fmla="*/ 3444661 h 5093579"/>
                  <a:gd name="connsiteX29" fmla="*/ 576866 w 6811472"/>
                  <a:gd name="connsiteY29" fmla="*/ 4224149 h 5093579"/>
                  <a:gd name="connsiteX30" fmla="*/ 681797 w 6811472"/>
                  <a:gd name="connsiteY30" fmla="*/ 4374051 h 5093579"/>
                  <a:gd name="connsiteX31" fmla="*/ 936630 w 6811472"/>
                  <a:gd name="connsiteY31" fmla="*/ 4553933 h 5093579"/>
                  <a:gd name="connsiteX32" fmla="*/ 1011581 w 6811472"/>
                  <a:gd name="connsiteY32" fmla="*/ 4598903 h 5093579"/>
                  <a:gd name="connsiteX33" fmla="*/ 1071541 w 6811472"/>
                  <a:gd name="connsiteY33" fmla="*/ 4613893 h 5093579"/>
                  <a:gd name="connsiteX34" fmla="*/ 1176472 w 6811472"/>
                  <a:gd name="connsiteY34" fmla="*/ 4643874 h 5093579"/>
                  <a:gd name="connsiteX35" fmla="*/ 1356354 w 6811472"/>
                  <a:gd name="connsiteY35" fmla="*/ 4658864 h 5093579"/>
                  <a:gd name="connsiteX36" fmla="*/ 1491266 w 6811472"/>
                  <a:gd name="connsiteY36" fmla="*/ 4688844 h 5093579"/>
                  <a:gd name="connsiteX37" fmla="*/ 1611187 w 6811472"/>
                  <a:gd name="connsiteY37" fmla="*/ 4718824 h 5093579"/>
                  <a:gd name="connsiteX38" fmla="*/ 2090872 w 6811472"/>
                  <a:gd name="connsiteY38" fmla="*/ 4808765 h 5093579"/>
                  <a:gd name="connsiteX39" fmla="*/ 2420656 w 6811472"/>
                  <a:gd name="connsiteY39" fmla="*/ 4928687 h 5093579"/>
                  <a:gd name="connsiteX40" fmla="*/ 2465626 w 6811472"/>
                  <a:gd name="connsiteY40" fmla="*/ 4943677 h 5093579"/>
                  <a:gd name="connsiteX41" fmla="*/ 2525587 w 6811472"/>
                  <a:gd name="connsiteY41" fmla="*/ 4958667 h 5093579"/>
                  <a:gd name="connsiteX42" fmla="*/ 3260105 w 6811472"/>
                  <a:gd name="connsiteY42" fmla="*/ 4973657 h 5093579"/>
                  <a:gd name="connsiteX43" fmla="*/ 3439987 w 6811472"/>
                  <a:gd name="connsiteY43" fmla="*/ 5018628 h 5093579"/>
                  <a:gd name="connsiteX44" fmla="*/ 3664840 w 6811472"/>
                  <a:gd name="connsiteY44" fmla="*/ 5093579 h 5093579"/>
                  <a:gd name="connsiteX45" fmla="*/ 3799751 w 6811472"/>
                  <a:gd name="connsiteY45" fmla="*/ 5078588 h 5093579"/>
                  <a:gd name="connsiteX46" fmla="*/ 3889692 w 6811472"/>
                  <a:gd name="connsiteY46" fmla="*/ 5033618 h 5093579"/>
                  <a:gd name="connsiteX47" fmla="*/ 3979633 w 6811472"/>
                  <a:gd name="connsiteY47" fmla="*/ 4988647 h 5093579"/>
                  <a:gd name="connsiteX48" fmla="*/ 4039594 w 6811472"/>
                  <a:gd name="connsiteY48" fmla="*/ 4973657 h 5093579"/>
                  <a:gd name="connsiteX49" fmla="*/ 4234466 w 6811472"/>
                  <a:gd name="connsiteY49" fmla="*/ 4943677 h 5093579"/>
                  <a:gd name="connsiteX50" fmla="*/ 4249456 w 6811472"/>
                  <a:gd name="connsiteY50" fmla="*/ 4898706 h 5093579"/>
                  <a:gd name="connsiteX51" fmla="*/ 4309417 w 6811472"/>
                  <a:gd name="connsiteY51" fmla="*/ 4853736 h 5093579"/>
                  <a:gd name="connsiteX52" fmla="*/ 4474308 w 6811472"/>
                  <a:gd name="connsiteY52" fmla="*/ 4778785 h 5093579"/>
                  <a:gd name="connsiteX53" fmla="*/ 4594230 w 6811472"/>
                  <a:gd name="connsiteY53" fmla="*/ 4733815 h 5093579"/>
                  <a:gd name="connsiteX54" fmla="*/ 4624210 w 6811472"/>
                  <a:gd name="connsiteY54" fmla="*/ 4703834 h 5093579"/>
                  <a:gd name="connsiteX55" fmla="*/ 4654190 w 6811472"/>
                  <a:gd name="connsiteY55" fmla="*/ 4658864 h 5093579"/>
                  <a:gd name="connsiteX56" fmla="*/ 5028944 w 6811472"/>
                  <a:gd name="connsiteY56" fmla="*/ 4419021 h 5093579"/>
                  <a:gd name="connsiteX57" fmla="*/ 5313758 w 6811472"/>
                  <a:gd name="connsiteY57" fmla="*/ 4119218 h 5093579"/>
                  <a:gd name="connsiteX58" fmla="*/ 5508630 w 6811472"/>
                  <a:gd name="connsiteY58" fmla="*/ 4014287 h 5093579"/>
                  <a:gd name="connsiteX59" fmla="*/ 5658531 w 6811472"/>
                  <a:gd name="connsiteY59" fmla="*/ 3879375 h 5093579"/>
                  <a:gd name="connsiteX60" fmla="*/ 5793443 w 6811472"/>
                  <a:gd name="connsiteY60" fmla="*/ 3774444 h 5093579"/>
                  <a:gd name="connsiteX61" fmla="*/ 5898374 w 6811472"/>
                  <a:gd name="connsiteY61" fmla="*/ 3669513 h 5093579"/>
                  <a:gd name="connsiteX62" fmla="*/ 6048276 w 6811472"/>
                  <a:gd name="connsiteY62" fmla="*/ 3594562 h 5093579"/>
                  <a:gd name="connsiteX63" fmla="*/ 6468000 w 6811472"/>
                  <a:gd name="connsiteY63" fmla="*/ 3474641 h 5093579"/>
                  <a:gd name="connsiteX64" fmla="*/ 6647882 w 6811472"/>
                  <a:gd name="connsiteY64" fmla="*/ 3339729 h 5093579"/>
                  <a:gd name="connsiteX65" fmla="*/ 6662872 w 6811472"/>
                  <a:gd name="connsiteY65" fmla="*/ 2680162 h 5093579"/>
                  <a:gd name="connsiteX66" fmla="*/ 6677862 w 6811472"/>
                  <a:gd name="connsiteY66" fmla="*/ 2635192 h 5093579"/>
                  <a:gd name="connsiteX67" fmla="*/ 6692853 w 6811472"/>
                  <a:gd name="connsiteY67" fmla="*/ 2560241 h 5093579"/>
                  <a:gd name="connsiteX68" fmla="*/ 6722833 w 6811472"/>
                  <a:gd name="connsiteY68" fmla="*/ 2500280 h 5093579"/>
                  <a:gd name="connsiteX69" fmla="*/ 6797784 w 6811472"/>
                  <a:gd name="connsiteY69" fmla="*/ 2365369 h 5093579"/>
                  <a:gd name="connsiteX70" fmla="*/ 6737823 w 6811472"/>
                  <a:gd name="connsiteY70" fmla="*/ 2230457 h 5093579"/>
                  <a:gd name="connsiteX71" fmla="*/ 6692853 w 6811472"/>
                  <a:gd name="connsiteY71" fmla="*/ 2110536 h 5093579"/>
                  <a:gd name="connsiteX72" fmla="*/ 6468000 w 6811472"/>
                  <a:gd name="connsiteY72" fmla="*/ 1795742 h 5093579"/>
                  <a:gd name="connsiteX73" fmla="*/ 6333089 w 6811472"/>
                  <a:gd name="connsiteY73" fmla="*/ 1690811 h 5093579"/>
                  <a:gd name="connsiteX74" fmla="*/ 6243148 w 6811472"/>
                  <a:gd name="connsiteY74" fmla="*/ 1600870 h 5093579"/>
                  <a:gd name="connsiteX75" fmla="*/ 6123226 w 6811472"/>
                  <a:gd name="connsiteY75" fmla="*/ 1241106 h 5093579"/>
                  <a:gd name="connsiteX76" fmla="*/ 5838413 w 6811472"/>
                  <a:gd name="connsiteY76" fmla="*/ 1001264 h 5093579"/>
                  <a:gd name="connsiteX77" fmla="*/ 5748472 w 6811472"/>
                  <a:gd name="connsiteY77" fmla="*/ 911323 h 5093579"/>
                  <a:gd name="connsiteX78" fmla="*/ 5673521 w 6811472"/>
                  <a:gd name="connsiteY78" fmla="*/ 821382 h 5093579"/>
                  <a:gd name="connsiteX79" fmla="*/ 5583581 w 6811472"/>
                  <a:gd name="connsiteY79" fmla="*/ 746431 h 5093579"/>
                  <a:gd name="connsiteX80" fmla="*/ 5043935 w 6811472"/>
                  <a:gd name="connsiteY80" fmla="*/ 686470 h 5093579"/>
                  <a:gd name="connsiteX81" fmla="*/ 4399358 w 6811472"/>
                  <a:gd name="connsiteY81" fmla="*/ 461618 h 5093579"/>
                  <a:gd name="connsiteX82" fmla="*/ 4084564 w 6811472"/>
                  <a:gd name="connsiteY82" fmla="*/ 206785 h 5093579"/>
                  <a:gd name="connsiteX83" fmla="*/ 3979633 w 6811472"/>
                  <a:gd name="connsiteY83" fmla="*/ 131834 h 5093579"/>
                  <a:gd name="connsiteX84" fmla="*/ 3964643 w 6811472"/>
                  <a:gd name="connsiteY84" fmla="*/ 86864 h 5093579"/>
                  <a:gd name="connsiteX85" fmla="*/ 3679830 w 6811472"/>
                  <a:gd name="connsiteY85" fmla="*/ 26903 h 5093579"/>
                  <a:gd name="connsiteX86" fmla="*/ 3050243 w 6811472"/>
                  <a:gd name="connsiteY86" fmla="*/ 41893 h 5093579"/>
                  <a:gd name="connsiteX87" fmla="*/ 2930321 w 6811472"/>
                  <a:gd name="connsiteY87" fmla="*/ 71874 h 5093579"/>
                  <a:gd name="connsiteX88" fmla="*/ 2810400 w 6811472"/>
                  <a:gd name="connsiteY88" fmla="*/ 101854 h 5093579"/>
                  <a:gd name="connsiteX89" fmla="*/ 2765430 w 6811472"/>
                  <a:gd name="connsiteY89" fmla="*/ 131834 h 5093579"/>
                  <a:gd name="connsiteX90" fmla="*/ 2705469 w 6811472"/>
                  <a:gd name="connsiteY90" fmla="*/ 281736 h 5093579"/>
                  <a:gd name="connsiteX91" fmla="*/ 2660499 w 6811472"/>
                  <a:gd name="connsiteY91" fmla="*/ 326706 h 5093579"/>
                  <a:gd name="connsiteX92" fmla="*/ 2630518 w 6811472"/>
                  <a:gd name="connsiteY92" fmla="*/ 386667 h 5093579"/>
                  <a:gd name="connsiteX93" fmla="*/ 2420656 w 6811472"/>
                  <a:gd name="connsiteY93" fmla="*/ 461618 h 5093579"/>
                  <a:gd name="connsiteX94" fmla="*/ 2360695 w 6811472"/>
                  <a:gd name="connsiteY94" fmla="*/ 491598 h 5093579"/>
                  <a:gd name="connsiteX95" fmla="*/ 2285744 w 6811472"/>
                  <a:gd name="connsiteY95" fmla="*/ 506588 h 5093579"/>
                  <a:gd name="connsiteX96" fmla="*/ 2240774 w 6811472"/>
                  <a:gd name="connsiteY96" fmla="*/ 521579 h 5093579"/>
                  <a:gd name="connsiteX97" fmla="*/ 2120853 w 6811472"/>
                  <a:gd name="connsiteY97" fmla="*/ 536569 h 5093579"/>
                  <a:gd name="connsiteX98" fmla="*/ 2015921 w 6811472"/>
                  <a:gd name="connsiteY98" fmla="*/ 551559 h 5093579"/>
                  <a:gd name="connsiteX99" fmla="*/ 2000931 w 6811472"/>
                  <a:gd name="connsiteY99" fmla="*/ 596529 h 5093579"/>
                  <a:gd name="connsiteX100" fmla="*/ 1985941 w 6811472"/>
                  <a:gd name="connsiteY100" fmla="*/ 671480 h 5093579"/>
                  <a:gd name="connsiteX101" fmla="*/ 1955961 w 6811472"/>
                  <a:gd name="connsiteY101" fmla="*/ 701461 h 5093579"/>
                  <a:gd name="connsiteX102" fmla="*/ 1940971 w 6811472"/>
                  <a:gd name="connsiteY102" fmla="*/ 731441 h 5093579"/>
                  <a:gd name="connsiteX103" fmla="*/ 1940971 w 6811472"/>
                  <a:gd name="connsiteY103" fmla="*/ 656490 h 50935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Lst>
                <a:rect l="l" t="t" r="r" b="b"/>
                <a:pathLst>
                  <a:path w="6811472" h="5093579">
                    <a:moveTo>
                      <a:pt x="1940971" y="656490"/>
                    </a:moveTo>
                    <a:lnTo>
                      <a:pt x="1940971" y="656490"/>
                    </a:lnTo>
                    <a:cubicBezTo>
                      <a:pt x="1778422" y="668100"/>
                      <a:pt x="1508663" y="675942"/>
                      <a:pt x="1326374" y="716451"/>
                    </a:cubicBezTo>
                    <a:cubicBezTo>
                      <a:pt x="1255353" y="732233"/>
                      <a:pt x="1188419" y="765348"/>
                      <a:pt x="1116512" y="776411"/>
                    </a:cubicBezTo>
                    <a:cubicBezTo>
                      <a:pt x="1051555" y="786405"/>
                      <a:pt x="985797" y="792135"/>
                      <a:pt x="921640" y="806392"/>
                    </a:cubicBezTo>
                    <a:cubicBezTo>
                      <a:pt x="767031" y="840750"/>
                      <a:pt x="620277" y="861292"/>
                      <a:pt x="486925" y="941303"/>
                    </a:cubicBezTo>
                    <a:cubicBezTo>
                      <a:pt x="465502" y="954157"/>
                      <a:pt x="446951" y="971284"/>
                      <a:pt x="426964" y="986274"/>
                    </a:cubicBezTo>
                    <a:cubicBezTo>
                      <a:pt x="401189" y="1037824"/>
                      <a:pt x="378117" y="1076903"/>
                      <a:pt x="367003" y="1136175"/>
                    </a:cubicBezTo>
                    <a:cubicBezTo>
                      <a:pt x="357749" y="1185531"/>
                      <a:pt x="357558" y="1236168"/>
                      <a:pt x="352013" y="1286077"/>
                    </a:cubicBezTo>
                    <a:cubicBezTo>
                      <a:pt x="347564" y="1326115"/>
                      <a:pt x="340842" y="1365895"/>
                      <a:pt x="337023" y="1405998"/>
                    </a:cubicBezTo>
                    <a:cubicBezTo>
                      <a:pt x="330846" y="1470854"/>
                      <a:pt x="333355" y="1536712"/>
                      <a:pt x="322033" y="1600870"/>
                    </a:cubicBezTo>
                    <a:cubicBezTo>
                      <a:pt x="318150" y="1622876"/>
                      <a:pt x="312303" y="1651381"/>
                      <a:pt x="292053" y="1660831"/>
                    </a:cubicBezTo>
                    <a:cubicBezTo>
                      <a:pt x="231643" y="1689022"/>
                      <a:pt x="162138" y="1690811"/>
                      <a:pt x="97181" y="1705801"/>
                    </a:cubicBezTo>
                    <a:cubicBezTo>
                      <a:pt x="82191" y="1735781"/>
                      <a:pt x="62208" y="1763749"/>
                      <a:pt x="52210" y="1795742"/>
                    </a:cubicBezTo>
                    <a:cubicBezTo>
                      <a:pt x="15398" y="1913542"/>
                      <a:pt x="0" y="2056257"/>
                      <a:pt x="67200" y="2170497"/>
                    </a:cubicBezTo>
                    <a:cubicBezTo>
                      <a:pt x="85644" y="2201851"/>
                      <a:pt x="137874" y="2188242"/>
                      <a:pt x="172131" y="2200477"/>
                    </a:cubicBezTo>
                    <a:cubicBezTo>
                      <a:pt x="517715" y="2323899"/>
                      <a:pt x="69628" y="2186093"/>
                      <a:pt x="367003" y="2260438"/>
                    </a:cubicBezTo>
                    <a:cubicBezTo>
                      <a:pt x="397661" y="2268103"/>
                      <a:pt x="426964" y="2280425"/>
                      <a:pt x="456944" y="2290418"/>
                    </a:cubicBezTo>
                    <a:lnTo>
                      <a:pt x="501915" y="2305408"/>
                    </a:lnTo>
                    <a:cubicBezTo>
                      <a:pt x="506912" y="2320398"/>
                      <a:pt x="514817" y="2334716"/>
                      <a:pt x="516905" y="2350379"/>
                    </a:cubicBezTo>
                    <a:cubicBezTo>
                      <a:pt x="526160" y="2419789"/>
                      <a:pt x="499036" y="2538335"/>
                      <a:pt x="576866" y="2590221"/>
                    </a:cubicBezTo>
                    <a:cubicBezTo>
                      <a:pt x="603161" y="2607750"/>
                      <a:pt x="636827" y="2610208"/>
                      <a:pt x="666807" y="2620201"/>
                    </a:cubicBezTo>
                    <a:cubicBezTo>
                      <a:pt x="681797" y="2630195"/>
                      <a:pt x="700523" y="2636114"/>
                      <a:pt x="711777" y="2650182"/>
                    </a:cubicBezTo>
                    <a:cubicBezTo>
                      <a:pt x="727314" y="2669604"/>
                      <a:pt x="741605" y="2784174"/>
                      <a:pt x="741758" y="2785093"/>
                    </a:cubicBezTo>
                    <a:cubicBezTo>
                      <a:pt x="736761" y="2900018"/>
                      <a:pt x="752633" y="3017780"/>
                      <a:pt x="726767" y="3129867"/>
                    </a:cubicBezTo>
                    <a:cubicBezTo>
                      <a:pt x="720216" y="3158256"/>
                      <a:pt x="675525" y="3157903"/>
                      <a:pt x="651817" y="3174838"/>
                    </a:cubicBezTo>
                    <a:cubicBezTo>
                      <a:pt x="579857" y="3226238"/>
                      <a:pt x="675504" y="3191401"/>
                      <a:pt x="561876" y="3219808"/>
                    </a:cubicBezTo>
                    <a:cubicBezTo>
                      <a:pt x="556879" y="3259782"/>
                      <a:pt x="552209" y="3299798"/>
                      <a:pt x="546885" y="3339729"/>
                    </a:cubicBezTo>
                    <a:cubicBezTo>
                      <a:pt x="542215" y="3374751"/>
                      <a:pt x="530698" y="3409349"/>
                      <a:pt x="531895" y="3444661"/>
                    </a:cubicBezTo>
                    <a:cubicBezTo>
                      <a:pt x="540713" y="3704773"/>
                      <a:pt x="535424" y="3967208"/>
                      <a:pt x="576866" y="4224149"/>
                    </a:cubicBezTo>
                    <a:cubicBezTo>
                      <a:pt x="586578" y="4284364"/>
                      <a:pt x="641276" y="4328464"/>
                      <a:pt x="681797" y="4374051"/>
                    </a:cubicBezTo>
                    <a:cubicBezTo>
                      <a:pt x="797693" y="4504434"/>
                      <a:pt x="801828" y="4481348"/>
                      <a:pt x="936630" y="4553933"/>
                    </a:cubicBezTo>
                    <a:cubicBezTo>
                      <a:pt x="962283" y="4567746"/>
                      <a:pt x="984957" y="4587070"/>
                      <a:pt x="1011581" y="4598903"/>
                    </a:cubicBezTo>
                    <a:cubicBezTo>
                      <a:pt x="1030407" y="4607270"/>
                      <a:pt x="1051732" y="4608233"/>
                      <a:pt x="1071541" y="4613893"/>
                    </a:cubicBezTo>
                    <a:cubicBezTo>
                      <a:pt x="1110252" y="4624953"/>
                      <a:pt x="1134828" y="4638668"/>
                      <a:pt x="1176472" y="4643874"/>
                    </a:cubicBezTo>
                    <a:cubicBezTo>
                      <a:pt x="1236176" y="4651337"/>
                      <a:pt x="1296393" y="4653867"/>
                      <a:pt x="1356354" y="4658864"/>
                    </a:cubicBezTo>
                    <a:lnTo>
                      <a:pt x="1491266" y="4688844"/>
                    </a:lnTo>
                    <a:cubicBezTo>
                      <a:pt x="1531375" y="4698281"/>
                      <a:pt x="1570783" y="4710743"/>
                      <a:pt x="1611187" y="4718824"/>
                    </a:cubicBezTo>
                    <a:cubicBezTo>
                      <a:pt x="1770709" y="4750728"/>
                      <a:pt x="1937985" y="4753170"/>
                      <a:pt x="2090872" y="4808765"/>
                    </a:cubicBezTo>
                    <a:cubicBezTo>
                      <a:pt x="2200800" y="4848739"/>
                      <a:pt x="2309688" y="4891698"/>
                      <a:pt x="2420656" y="4928687"/>
                    </a:cubicBezTo>
                    <a:cubicBezTo>
                      <a:pt x="2435646" y="4933684"/>
                      <a:pt x="2450433" y="4939336"/>
                      <a:pt x="2465626" y="4943677"/>
                    </a:cubicBezTo>
                    <a:cubicBezTo>
                      <a:pt x="2485435" y="4949337"/>
                      <a:pt x="2505600" y="4953670"/>
                      <a:pt x="2525587" y="4958667"/>
                    </a:cubicBezTo>
                    <a:cubicBezTo>
                      <a:pt x="2860063" y="4943464"/>
                      <a:pt x="2905999" y="4928259"/>
                      <a:pt x="3260105" y="4973657"/>
                    </a:cubicBezTo>
                    <a:cubicBezTo>
                      <a:pt x="3321409" y="4981517"/>
                      <a:pt x="3380727" y="5001070"/>
                      <a:pt x="3439987" y="5018628"/>
                    </a:cubicBezTo>
                    <a:cubicBezTo>
                      <a:pt x="3515737" y="5041073"/>
                      <a:pt x="3664840" y="5093579"/>
                      <a:pt x="3664840" y="5093579"/>
                    </a:cubicBezTo>
                    <a:cubicBezTo>
                      <a:pt x="3709810" y="5088582"/>
                      <a:pt x="3755120" y="5086027"/>
                      <a:pt x="3799751" y="5078588"/>
                    </a:cubicBezTo>
                    <a:cubicBezTo>
                      <a:pt x="3849777" y="5070250"/>
                      <a:pt x="3845297" y="5058282"/>
                      <a:pt x="3889692" y="5033618"/>
                    </a:cubicBezTo>
                    <a:cubicBezTo>
                      <a:pt x="3918993" y="5017340"/>
                      <a:pt x="3948511" y="5001096"/>
                      <a:pt x="3979633" y="4988647"/>
                    </a:cubicBezTo>
                    <a:cubicBezTo>
                      <a:pt x="3998762" y="4980996"/>
                      <a:pt x="4019785" y="4979317"/>
                      <a:pt x="4039594" y="4973657"/>
                    </a:cubicBezTo>
                    <a:cubicBezTo>
                      <a:pt x="4155951" y="4940412"/>
                      <a:pt x="3993370" y="4967786"/>
                      <a:pt x="4234466" y="4943677"/>
                    </a:cubicBezTo>
                    <a:cubicBezTo>
                      <a:pt x="4239463" y="4928687"/>
                      <a:pt x="4239340" y="4910845"/>
                      <a:pt x="4249456" y="4898706"/>
                    </a:cubicBezTo>
                    <a:cubicBezTo>
                      <a:pt x="4265450" y="4879513"/>
                      <a:pt x="4288629" y="4867594"/>
                      <a:pt x="4309417" y="4853736"/>
                    </a:cubicBezTo>
                    <a:cubicBezTo>
                      <a:pt x="4413058" y="4784642"/>
                      <a:pt x="4354999" y="4826508"/>
                      <a:pt x="4474308" y="4778785"/>
                    </a:cubicBezTo>
                    <a:cubicBezTo>
                      <a:pt x="4604954" y="4726527"/>
                      <a:pt x="4464411" y="4766269"/>
                      <a:pt x="4594230" y="4733815"/>
                    </a:cubicBezTo>
                    <a:cubicBezTo>
                      <a:pt x="4604223" y="4723821"/>
                      <a:pt x="4615381" y="4714870"/>
                      <a:pt x="4624210" y="4703834"/>
                    </a:cubicBezTo>
                    <a:cubicBezTo>
                      <a:pt x="4635464" y="4689766"/>
                      <a:pt x="4639457" y="4669232"/>
                      <a:pt x="4654190" y="4658864"/>
                    </a:cubicBezTo>
                    <a:cubicBezTo>
                      <a:pt x="4775480" y="4573512"/>
                      <a:pt x="4926795" y="4526546"/>
                      <a:pt x="5028944" y="4419021"/>
                    </a:cubicBezTo>
                    <a:cubicBezTo>
                      <a:pt x="5123882" y="4319087"/>
                      <a:pt x="5190470" y="4180863"/>
                      <a:pt x="5313758" y="4119218"/>
                    </a:cubicBezTo>
                    <a:cubicBezTo>
                      <a:pt x="5343896" y="4104149"/>
                      <a:pt x="5470876" y="4044490"/>
                      <a:pt x="5508630" y="4014287"/>
                    </a:cubicBezTo>
                    <a:cubicBezTo>
                      <a:pt x="5561123" y="3972292"/>
                      <a:pt x="5607111" y="3922676"/>
                      <a:pt x="5658531" y="3879375"/>
                    </a:cubicBezTo>
                    <a:cubicBezTo>
                      <a:pt x="5702109" y="3842678"/>
                      <a:pt x="5750568" y="3811960"/>
                      <a:pt x="5793443" y="3774444"/>
                    </a:cubicBezTo>
                    <a:cubicBezTo>
                      <a:pt x="5830669" y="3741871"/>
                      <a:pt x="5857963" y="3698039"/>
                      <a:pt x="5898374" y="3669513"/>
                    </a:cubicBezTo>
                    <a:cubicBezTo>
                      <a:pt x="5944014" y="3637297"/>
                      <a:pt x="5996135" y="3614616"/>
                      <a:pt x="6048276" y="3594562"/>
                    </a:cubicBezTo>
                    <a:cubicBezTo>
                      <a:pt x="6187026" y="3541196"/>
                      <a:pt x="6324984" y="3510395"/>
                      <a:pt x="6468000" y="3474641"/>
                    </a:cubicBezTo>
                    <a:cubicBezTo>
                      <a:pt x="6637889" y="3389697"/>
                      <a:pt x="6592919" y="3449657"/>
                      <a:pt x="6647882" y="3339729"/>
                    </a:cubicBezTo>
                    <a:cubicBezTo>
                      <a:pt x="6652879" y="3119873"/>
                      <a:pt x="6653523" y="2899876"/>
                      <a:pt x="6662872" y="2680162"/>
                    </a:cubicBezTo>
                    <a:cubicBezTo>
                      <a:pt x="6663544" y="2664375"/>
                      <a:pt x="6674030" y="2650521"/>
                      <a:pt x="6677862" y="2635192"/>
                    </a:cubicBezTo>
                    <a:cubicBezTo>
                      <a:pt x="6684042" y="2610474"/>
                      <a:pt x="6684796" y="2584412"/>
                      <a:pt x="6692853" y="2560241"/>
                    </a:cubicBezTo>
                    <a:cubicBezTo>
                      <a:pt x="6699919" y="2539042"/>
                      <a:pt x="6713586" y="2520623"/>
                      <a:pt x="6722833" y="2500280"/>
                    </a:cubicBezTo>
                    <a:cubicBezTo>
                      <a:pt x="6778985" y="2376744"/>
                      <a:pt x="6738809" y="2424342"/>
                      <a:pt x="6797784" y="2365369"/>
                    </a:cubicBezTo>
                    <a:cubicBezTo>
                      <a:pt x="6764239" y="2197640"/>
                      <a:pt x="6811472" y="2377754"/>
                      <a:pt x="6737823" y="2230457"/>
                    </a:cubicBezTo>
                    <a:cubicBezTo>
                      <a:pt x="6718731" y="2192272"/>
                      <a:pt x="6711945" y="2148721"/>
                      <a:pt x="6692853" y="2110536"/>
                    </a:cubicBezTo>
                    <a:cubicBezTo>
                      <a:pt x="6639861" y="2004552"/>
                      <a:pt x="6550251" y="1877993"/>
                      <a:pt x="6468000" y="1795742"/>
                    </a:cubicBezTo>
                    <a:cubicBezTo>
                      <a:pt x="6427715" y="1755457"/>
                      <a:pt x="6376142" y="1728123"/>
                      <a:pt x="6333089" y="1690811"/>
                    </a:cubicBezTo>
                    <a:cubicBezTo>
                      <a:pt x="6301049" y="1663043"/>
                      <a:pt x="6273128" y="1630850"/>
                      <a:pt x="6243148" y="1600870"/>
                    </a:cubicBezTo>
                    <a:cubicBezTo>
                      <a:pt x="6214080" y="1499134"/>
                      <a:pt x="6161732" y="1307849"/>
                      <a:pt x="6123226" y="1241106"/>
                    </a:cubicBezTo>
                    <a:cubicBezTo>
                      <a:pt x="6061240" y="1133664"/>
                      <a:pt x="5929116" y="1074960"/>
                      <a:pt x="5838413" y="1001264"/>
                    </a:cubicBezTo>
                    <a:cubicBezTo>
                      <a:pt x="5805507" y="974528"/>
                      <a:pt x="5777122" y="942577"/>
                      <a:pt x="5748472" y="911323"/>
                    </a:cubicBezTo>
                    <a:cubicBezTo>
                      <a:pt x="5722101" y="882555"/>
                      <a:pt x="5697480" y="852187"/>
                      <a:pt x="5673521" y="821382"/>
                    </a:cubicBezTo>
                    <a:cubicBezTo>
                      <a:pt x="5640188" y="778525"/>
                      <a:pt x="5648440" y="758785"/>
                      <a:pt x="5583581" y="746431"/>
                    </a:cubicBezTo>
                    <a:cubicBezTo>
                      <a:pt x="5532781" y="736755"/>
                      <a:pt x="5080264" y="690294"/>
                      <a:pt x="5043935" y="686470"/>
                    </a:cubicBezTo>
                    <a:cubicBezTo>
                      <a:pt x="4792448" y="621270"/>
                      <a:pt x="4610085" y="604001"/>
                      <a:pt x="4399358" y="461618"/>
                    </a:cubicBezTo>
                    <a:cubicBezTo>
                      <a:pt x="4287495" y="386035"/>
                      <a:pt x="4194421" y="285255"/>
                      <a:pt x="4084564" y="206785"/>
                    </a:cubicBezTo>
                    <a:lnTo>
                      <a:pt x="3979633" y="131834"/>
                    </a:lnTo>
                    <a:cubicBezTo>
                      <a:pt x="3974636" y="116844"/>
                      <a:pt x="3974758" y="99003"/>
                      <a:pt x="3964643" y="86864"/>
                    </a:cubicBezTo>
                    <a:cubicBezTo>
                      <a:pt x="3892257" y="0"/>
                      <a:pt x="3786290" y="34000"/>
                      <a:pt x="3679830" y="26903"/>
                    </a:cubicBezTo>
                    <a:cubicBezTo>
                      <a:pt x="3469968" y="31900"/>
                      <a:pt x="3259788" y="29320"/>
                      <a:pt x="3050243" y="41893"/>
                    </a:cubicBezTo>
                    <a:cubicBezTo>
                      <a:pt x="3009113" y="44361"/>
                      <a:pt x="2970725" y="63793"/>
                      <a:pt x="2930321" y="71874"/>
                    </a:cubicBezTo>
                    <a:cubicBezTo>
                      <a:pt x="2839877" y="89963"/>
                      <a:pt x="2879542" y="78807"/>
                      <a:pt x="2810400" y="101854"/>
                    </a:cubicBezTo>
                    <a:cubicBezTo>
                      <a:pt x="2795410" y="111847"/>
                      <a:pt x="2776963" y="117994"/>
                      <a:pt x="2765430" y="131834"/>
                    </a:cubicBezTo>
                    <a:cubicBezTo>
                      <a:pt x="2727739" y="177063"/>
                      <a:pt x="2733432" y="231403"/>
                      <a:pt x="2705469" y="281736"/>
                    </a:cubicBezTo>
                    <a:cubicBezTo>
                      <a:pt x="2695174" y="300267"/>
                      <a:pt x="2672821" y="309456"/>
                      <a:pt x="2660499" y="326706"/>
                    </a:cubicBezTo>
                    <a:cubicBezTo>
                      <a:pt x="2647510" y="344890"/>
                      <a:pt x="2647335" y="371952"/>
                      <a:pt x="2630518" y="386667"/>
                    </a:cubicBezTo>
                    <a:cubicBezTo>
                      <a:pt x="2572425" y="437499"/>
                      <a:pt x="2488643" y="438956"/>
                      <a:pt x="2420656" y="461618"/>
                    </a:cubicBezTo>
                    <a:cubicBezTo>
                      <a:pt x="2399457" y="468684"/>
                      <a:pt x="2381894" y="484532"/>
                      <a:pt x="2360695" y="491598"/>
                    </a:cubicBezTo>
                    <a:cubicBezTo>
                      <a:pt x="2336524" y="499655"/>
                      <a:pt x="2310462" y="500408"/>
                      <a:pt x="2285744" y="506588"/>
                    </a:cubicBezTo>
                    <a:cubicBezTo>
                      <a:pt x="2270415" y="510420"/>
                      <a:pt x="2256320" y="518752"/>
                      <a:pt x="2240774" y="521579"/>
                    </a:cubicBezTo>
                    <a:cubicBezTo>
                      <a:pt x="2201139" y="528786"/>
                      <a:pt x="2160784" y="531245"/>
                      <a:pt x="2120853" y="536569"/>
                    </a:cubicBezTo>
                    <a:lnTo>
                      <a:pt x="2015921" y="551559"/>
                    </a:lnTo>
                    <a:cubicBezTo>
                      <a:pt x="2010924" y="566549"/>
                      <a:pt x="2004763" y="581200"/>
                      <a:pt x="2000931" y="596529"/>
                    </a:cubicBezTo>
                    <a:cubicBezTo>
                      <a:pt x="1994752" y="621247"/>
                      <a:pt x="1995977" y="648062"/>
                      <a:pt x="1985941" y="671480"/>
                    </a:cubicBezTo>
                    <a:cubicBezTo>
                      <a:pt x="1980374" y="684470"/>
                      <a:pt x="1964441" y="690155"/>
                      <a:pt x="1955961" y="701461"/>
                    </a:cubicBezTo>
                    <a:cubicBezTo>
                      <a:pt x="1949257" y="710399"/>
                      <a:pt x="1945968" y="721448"/>
                      <a:pt x="1940971" y="731441"/>
                    </a:cubicBezTo>
                    <a:lnTo>
                      <a:pt x="1940971" y="656490"/>
                    </a:lnTo>
                    <a:close/>
                  </a:path>
                </a:pathLst>
              </a:cu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6" name="TextBox 15"/>
              <p:cNvSpPr txBox="1"/>
              <p:nvPr/>
            </p:nvSpPr>
            <p:spPr>
              <a:xfrm>
                <a:off x="1524000" y="2554066"/>
                <a:ext cx="585417" cy="646331"/>
              </a:xfrm>
              <a:prstGeom prst="rect">
                <a:avLst/>
              </a:prstGeom>
              <a:noFill/>
            </p:spPr>
            <p:txBody>
              <a:bodyPr wrap="none" rtlCol="0">
                <a:spAutoFit/>
              </a:bodyPr>
              <a:lstStyle/>
              <a:p>
                <a:r>
                  <a:rPr lang="el-GR" sz="3600" dirty="0" smtClean="0"/>
                  <a:t>θ</a:t>
                </a:r>
                <a:r>
                  <a:rPr lang="en-US" sz="3600" baseline="-25000" dirty="0" smtClean="0"/>
                  <a:t>1</a:t>
                </a:r>
                <a:endParaRPr lang="en-GB" sz="3600" baseline="-25000" dirty="0"/>
              </a:p>
            </p:txBody>
          </p:sp>
          <p:sp>
            <p:nvSpPr>
              <p:cNvPr id="17" name="TextBox 16"/>
              <p:cNvSpPr txBox="1"/>
              <p:nvPr/>
            </p:nvSpPr>
            <p:spPr>
              <a:xfrm>
                <a:off x="4323837" y="2349497"/>
                <a:ext cx="585417" cy="646331"/>
              </a:xfrm>
              <a:prstGeom prst="rect">
                <a:avLst/>
              </a:prstGeom>
              <a:noFill/>
            </p:spPr>
            <p:txBody>
              <a:bodyPr wrap="none" rtlCol="0">
                <a:spAutoFit/>
              </a:bodyPr>
              <a:lstStyle/>
              <a:p>
                <a:r>
                  <a:rPr lang="el-GR" sz="3600" dirty="0" smtClean="0"/>
                  <a:t>θ</a:t>
                </a:r>
                <a:r>
                  <a:rPr lang="en-US" sz="3600" baseline="-25000" dirty="0"/>
                  <a:t>3</a:t>
                </a:r>
                <a:endParaRPr lang="en-GB" sz="3600" baseline="-25000" dirty="0"/>
              </a:p>
            </p:txBody>
          </p:sp>
          <p:sp>
            <p:nvSpPr>
              <p:cNvPr id="15" name="Freeform 14"/>
              <p:cNvSpPr/>
              <p:nvPr/>
            </p:nvSpPr>
            <p:spPr>
              <a:xfrm>
                <a:off x="2287440" y="2989728"/>
                <a:ext cx="1992205" cy="1768839"/>
              </a:xfrm>
              <a:custGeom>
                <a:avLst/>
                <a:gdLst>
                  <a:gd name="connsiteX0" fmla="*/ 1385150 w 1992205"/>
                  <a:gd name="connsiteY0" fmla="*/ 0 h 1768839"/>
                  <a:gd name="connsiteX1" fmla="*/ 1385150 w 1992205"/>
                  <a:gd name="connsiteY1" fmla="*/ 0 h 1768839"/>
                  <a:gd name="connsiteX2" fmla="*/ 770553 w 1992205"/>
                  <a:gd name="connsiteY2" fmla="*/ 29980 h 1768839"/>
                  <a:gd name="connsiteX3" fmla="*/ 710593 w 1992205"/>
                  <a:gd name="connsiteY3" fmla="*/ 89941 h 1768839"/>
                  <a:gd name="connsiteX4" fmla="*/ 680612 w 1992205"/>
                  <a:gd name="connsiteY4" fmla="*/ 239842 h 1768839"/>
                  <a:gd name="connsiteX5" fmla="*/ 665622 w 1992205"/>
                  <a:gd name="connsiteY5" fmla="*/ 374754 h 1768839"/>
                  <a:gd name="connsiteX6" fmla="*/ 650632 w 1992205"/>
                  <a:gd name="connsiteY6" fmla="*/ 479685 h 1768839"/>
                  <a:gd name="connsiteX7" fmla="*/ 665622 w 1992205"/>
                  <a:gd name="connsiteY7" fmla="*/ 749508 h 1768839"/>
                  <a:gd name="connsiteX8" fmla="*/ 665622 w 1992205"/>
                  <a:gd name="connsiteY8" fmla="*/ 929390 h 1768839"/>
                  <a:gd name="connsiteX9" fmla="*/ 560691 w 1992205"/>
                  <a:gd name="connsiteY9" fmla="*/ 989350 h 1768839"/>
                  <a:gd name="connsiteX10" fmla="*/ 155957 w 1992205"/>
                  <a:gd name="connsiteY10" fmla="*/ 1034321 h 1768839"/>
                  <a:gd name="connsiteX11" fmla="*/ 110986 w 1992205"/>
                  <a:gd name="connsiteY11" fmla="*/ 1049311 h 1768839"/>
                  <a:gd name="connsiteX12" fmla="*/ 95996 w 1992205"/>
                  <a:gd name="connsiteY12" fmla="*/ 1424065 h 1768839"/>
                  <a:gd name="connsiteX13" fmla="*/ 275878 w 1992205"/>
                  <a:gd name="connsiteY13" fmla="*/ 1469036 h 1768839"/>
                  <a:gd name="connsiteX14" fmla="*/ 455760 w 1992205"/>
                  <a:gd name="connsiteY14" fmla="*/ 1528996 h 1768839"/>
                  <a:gd name="connsiteX15" fmla="*/ 575681 w 1992205"/>
                  <a:gd name="connsiteY15" fmla="*/ 1573967 h 1768839"/>
                  <a:gd name="connsiteX16" fmla="*/ 950435 w 1992205"/>
                  <a:gd name="connsiteY16" fmla="*/ 1648918 h 1768839"/>
                  <a:gd name="connsiteX17" fmla="*/ 1085347 w 1992205"/>
                  <a:gd name="connsiteY17" fmla="*/ 1708878 h 1768839"/>
                  <a:gd name="connsiteX18" fmla="*/ 1220258 w 1992205"/>
                  <a:gd name="connsiteY18" fmla="*/ 1768839 h 1768839"/>
                  <a:gd name="connsiteX19" fmla="*/ 1280219 w 1992205"/>
                  <a:gd name="connsiteY19" fmla="*/ 1753849 h 1768839"/>
                  <a:gd name="connsiteX20" fmla="*/ 1310199 w 1992205"/>
                  <a:gd name="connsiteY20" fmla="*/ 1723868 h 1768839"/>
                  <a:gd name="connsiteX21" fmla="*/ 1490081 w 1992205"/>
                  <a:gd name="connsiteY21" fmla="*/ 1693888 h 1768839"/>
                  <a:gd name="connsiteX22" fmla="*/ 1535052 w 1992205"/>
                  <a:gd name="connsiteY22" fmla="*/ 1678898 h 1768839"/>
                  <a:gd name="connsiteX23" fmla="*/ 1624993 w 1992205"/>
                  <a:gd name="connsiteY23" fmla="*/ 1603947 h 1768839"/>
                  <a:gd name="connsiteX24" fmla="*/ 1639983 w 1992205"/>
                  <a:gd name="connsiteY24" fmla="*/ 1558977 h 1768839"/>
                  <a:gd name="connsiteX25" fmla="*/ 1684953 w 1992205"/>
                  <a:gd name="connsiteY25" fmla="*/ 1514006 h 1768839"/>
                  <a:gd name="connsiteX26" fmla="*/ 1759904 w 1992205"/>
                  <a:gd name="connsiteY26" fmla="*/ 1409075 h 1768839"/>
                  <a:gd name="connsiteX27" fmla="*/ 1849845 w 1992205"/>
                  <a:gd name="connsiteY27" fmla="*/ 1334124 h 1768839"/>
                  <a:gd name="connsiteX28" fmla="*/ 1894816 w 1992205"/>
                  <a:gd name="connsiteY28" fmla="*/ 1289154 h 1768839"/>
                  <a:gd name="connsiteX29" fmla="*/ 1954776 w 1992205"/>
                  <a:gd name="connsiteY29" fmla="*/ 1169232 h 1768839"/>
                  <a:gd name="connsiteX30" fmla="*/ 1954776 w 1992205"/>
                  <a:gd name="connsiteY30" fmla="*/ 479685 h 1768839"/>
                  <a:gd name="connsiteX31" fmla="*/ 1894816 w 1992205"/>
                  <a:gd name="connsiteY31" fmla="*/ 464695 h 1768839"/>
                  <a:gd name="connsiteX32" fmla="*/ 1834855 w 1992205"/>
                  <a:gd name="connsiteY32" fmla="*/ 434714 h 1768839"/>
                  <a:gd name="connsiteX33" fmla="*/ 1759904 w 1992205"/>
                  <a:gd name="connsiteY33" fmla="*/ 314793 h 1768839"/>
                  <a:gd name="connsiteX34" fmla="*/ 1729924 w 1992205"/>
                  <a:gd name="connsiteY34" fmla="*/ 194872 h 1768839"/>
                  <a:gd name="connsiteX35" fmla="*/ 1714934 w 1992205"/>
                  <a:gd name="connsiteY35" fmla="*/ 149901 h 1768839"/>
                  <a:gd name="connsiteX36" fmla="*/ 1684953 w 1992205"/>
                  <a:gd name="connsiteY36" fmla="*/ 104931 h 1768839"/>
                  <a:gd name="connsiteX37" fmla="*/ 1639983 w 1992205"/>
                  <a:gd name="connsiteY37" fmla="*/ 89941 h 1768839"/>
                  <a:gd name="connsiteX38" fmla="*/ 1595012 w 1992205"/>
                  <a:gd name="connsiteY38" fmla="*/ 59960 h 1768839"/>
                  <a:gd name="connsiteX39" fmla="*/ 1430121 w 1992205"/>
                  <a:gd name="connsiteY39" fmla="*/ 14990 h 1768839"/>
                  <a:gd name="connsiteX40" fmla="*/ 1385150 w 1992205"/>
                  <a:gd name="connsiteY40" fmla="*/ 0 h 17688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Lst>
                <a:rect l="l" t="t" r="r" b="b"/>
                <a:pathLst>
                  <a:path w="1992205" h="1768839">
                    <a:moveTo>
                      <a:pt x="1385150" y="0"/>
                    </a:moveTo>
                    <a:lnTo>
                      <a:pt x="1385150" y="0"/>
                    </a:lnTo>
                    <a:cubicBezTo>
                      <a:pt x="1180284" y="9993"/>
                      <a:pt x="973863" y="2872"/>
                      <a:pt x="770553" y="29980"/>
                    </a:cubicBezTo>
                    <a:cubicBezTo>
                      <a:pt x="742535" y="33716"/>
                      <a:pt x="721727" y="63961"/>
                      <a:pt x="710593" y="89941"/>
                    </a:cubicBezTo>
                    <a:cubicBezTo>
                      <a:pt x="690520" y="136777"/>
                      <a:pt x="688559" y="189509"/>
                      <a:pt x="680612" y="239842"/>
                    </a:cubicBezTo>
                    <a:cubicBezTo>
                      <a:pt x="673555" y="284536"/>
                      <a:pt x="671234" y="329856"/>
                      <a:pt x="665622" y="374754"/>
                    </a:cubicBezTo>
                    <a:cubicBezTo>
                      <a:pt x="661240" y="409813"/>
                      <a:pt x="655629" y="444708"/>
                      <a:pt x="650632" y="479685"/>
                    </a:cubicBezTo>
                    <a:cubicBezTo>
                      <a:pt x="655629" y="569626"/>
                      <a:pt x="657467" y="659798"/>
                      <a:pt x="665622" y="749508"/>
                    </a:cubicBezTo>
                    <a:cubicBezTo>
                      <a:pt x="673888" y="840436"/>
                      <a:pt x="715421" y="804891"/>
                      <a:pt x="665622" y="929390"/>
                    </a:cubicBezTo>
                    <a:cubicBezTo>
                      <a:pt x="660770" y="941519"/>
                      <a:pt x="563942" y="988830"/>
                      <a:pt x="560691" y="989350"/>
                    </a:cubicBezTo>
                    <a:cubicBezTo>
                      <a:pt x="456952" y="1005948"/>
                      <a:pt x="280288" y="1006692"/>
                      <a:pt x="155957" y="1034321"/>
                    </a:cubicBezTo>
                    <a:cubicBezTo>
                      <a:pt x="140532" y="1037749"/>
                      <a:pt x="125976" y="1044314"/>
                      <a:pt x="110986" y="1049311"/>
                    </a:cubicBezTo>
                    <a:cubicBezTo>
                      <a:pt x="51032" y="1169220"/>
                      <a:pt x="0" y="1246841"/>
                      <a:pt x="95996" y="1424065"/>
                    </a:cubicBezTo>
                    <a:cubicBezTo>
                      <a:pt x="125433" y="1478411"/>
                      <a:pt x="216544" y="1451730"/>
                      <a:pt x="275878" y="1469036"/>
                    </a:cubicBezTo>
                    <a:cubicBezTo>
                      <a:pt x="336554" y="1486733"/>
                      <a:pt x="396104" y="1508117"/>
                      <a:pt x="455760" y="1528996"/>
                    </a:cubicBezTo>
                    <a:cubicBezTo>
                      <a:pt x="496055" y="1543099"/>
                      <a:pt x="534632" y="1562239"/>
                      <a:pt x="575681" y="1573967"/>
                    </a:cubicBezTo>
                    <a:cubicBezTo>
                      <a:pt x="712497" y="1613057"/>
                      <a:pt x="811744" y="1625802"/>
                      <a:pt x="950435" y="1648918"/>
                    </a:cubicBezTo>
                    <a:cubicBezTo>
                      <a:pt x="995406" y="1668905"/>
                      <a:pt x="1039655" y="1690601"/>
                      <a:pt x="1085347" y="1708878"/>
                    </a:cubicBezTo>
                    <a:cubicBezTo>
                      <a:pt x="1219134" y="1762393"/>
                      <a:pt x="1133741" y="1711161"/>
                      <a:pt x="1220258" y="1768839"/>
                    </a:cubicBezTo>
                    <a:cubicBezTo>
                      <a:pt x="1240245" y="1763842"/>
                      <a:pt x="1261792" y="1763063"/>
                      <a:pt x="1280219" y="1753849"/>
                    </a:cubicBezTo>
                    <a:cubicBezTo>
                      <a:pt x="1292860" y="1747528"/>
                      <a:pt x="1296610" y="1727751"/>
                      <a:pt x="1310199" y="1723868"/>
                    </a:cubicBezTo>
                    <a:cubicBezTo>
                      <a:pt x="1368648" y="1707168"/>
                      <a:pt x="1432413" y="1713110"/>
                      <a:pt x="1490081" y="1693888"/>
                    </a:cubicBezTo>
                    <a:lnTo>
                      <a:pt x="1535052" y="1678898"/>
                    </a:lnTo>
                    <a:cubicBezTo>
                      <a:pt x="1568235" y="1656776"/>
                      <a:pt x="1601909" y="1638573"/>
                      <a:pt x="1624993" y="1603947"/>
                    </a:cubicBezTo>
                    <a:cubicBezTo>
                      <a:pt x="1633758" y="1590800"/>
                      <a:pt x="1631218" y="1572124"/>
                      <a:pt x="1639983" y="1558977"/>
                    </a:cubicBezTo>
                    <a:cubicBezTo>
                      <a:pt x="1651742" y="1541338"/>
                      <a:pt x="1671157" y="1530102"/>
                      <a:pt x="1684953" y="1514006"/>
                    </a:cubicBezTo>
                    <a:cubicBezTo>
                      <a:pt x="1811597" y="1366255"/>
                      <a:pt x="1664966" y="1527748"/>
                      <a:pt x="1759904" y="1409075"/>
                    </a:cubicBezTo>
                    <a:cubicBezTo>
                      <a:pt x="1788220" y="1373680"/>
                      <a:pt x="1812752" y="1365918"/>
                      <a:pt x="1849845" y="1334124"/>
                    </a:cubicBezTo>
                    <a:cubicBezTo>
                      <a:pt x="1865941" y="1320328"/>
                      <a:pt x="1881245" y="1305440"/>
                      <a:pt x="1894816" y="1289154"/>
                    </a:cubicBezTo>
                    <a:cubicBezTo>
                      <a:pt x="1929358" y="1247704"/>
                      <a:pt x="1933584" y="1222212"/>
                      <a:pt x="1954776" y="1169232"/>
                    </a:cubicBezTo>
                    <a:cubicBezTo>
                      <a:pt x="1970375" y="935262"/>
                      <a:pt x="1992205" y="719232"/>
                      <a:pt x="1954776" y="479685"/>
                    </a:cubicBezTo>
                    <a:cubicBezTo>
                      <a:pt x="1951596" y="459330"/>
                      <a:pt x="1914803" y="469692"/>
                      <a:pt x="1894816" y="464695"/>
                    </a:cubicBezTo>
                    <a:cubicBezTo>
                      <a:pt x="1874829" y="454701"/>
                      <a:pt x="1853039" y="447703"/>
                      <a:pt x="1834855" y="434714"/>
                    </a:cubicBezTo>
                    <a:cubicBezTo>
                      <a:pt x="1786890" y="400453"/>
                      <a:pt x="1777408" y="371682"/>
                      <a:pt x="1759904" y="314793"/>
                    </a:cubicBezTo>
                    <a:cubicBezTo>
                      <a:pt x="1747786" y="275411"/>
                      <a:pt x="1742954" y="233962"/>
                      <a:pt x="1729924" y="194872"/>
                    </a:cubicBezTo>
                    <a:cubicBezTo>
                      <a:pt x="1724927" y="179882"/>
                      <a:pt x="1722001" y="164034"/>
                      <a:pt x="1714934" y="149901"/>
                    </a:cubicBezTo>
                    <a:cubicBezTo>
                      <a:pt x="1706877" y="133787"/>
                      <a:pt x="1699021" y="116185"/>
                      <a:pt x="1684953" y="104931"/>
                    </a:cubicBezTo>
                    <a:cubicBezTo>
                      <a:pt x="1672615" y="95060"/>
                      <a:pt x="1654973" y="94938"/>
                      <a:pt x="1639983" y="89941"/>
                    </a:cubicBezTo>
                    <a:cubicBezTo>
                      <a:pt x="1624993" y="79947"/>
                      <a:pt x="1611475" y="67277"/>
                      <a:pt x="1595012" y="59960"/>
                    </a:cubicBezTo>
                    <a:cubicBezTo>
                      <a:pt x="1542315" y="36539"/>
                      <a:pt x="1486545" y="24394"/>
                      <a:pt x="1430121" y="14990"/>
                    </a:cubicBezTo>
                    <a:cubicBezTo>
                      <a:pt x="1425192" y="14169"/>
                      <a:pt x="1392645" y="2498"/>
                      <a:pt x="1385150" y="0"/>
                    </a:cubicBezTo>
                    <a:close/>
                  </a:path>
                </a:pathLst>
              </a:cu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6" name="Straight Connector 5"/>
              <p:cNvCxnSpPr>
                <a:stCxn id="4" idx="92"/>
              </p:cNvCxnSpPr>
              <p:nvPr/>
            </p:nvCxnSpPr>
            <p:spPr>
              <a:xfrm>
                <a:off x="3055427" y="1858229"/>
                <a:ext cx="679317" cy="1799568"/>
              </a:xfrm>
              <a:prstGeom prst="line">
                <a:avLst/>
              </a:prstGeom>
              <a:ln>
                <a:solidFill>
                  <a:srgbClr val="0000FF"/>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a:off x="3734745" y="3657796"/>
                <a:ext cx="2976351" cy="570895"/>
              </a:xfrm>
              <a:prstGeom prst="line">
                <a:avLst/>
              </a:prstGeom>
              <a:ln>
                <a:solidFill>
                  <a:srgbClr val="0000FF"/>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flipH="1">
                <a:off x="2137193" y="3657796"/>
                <a:ext cx="1597552" cy="2024171"/>
              </a:xfrm>
              <a:prstGeom prst="line">
                <a:avLst/>
              </a:prstGeom>
              <a:ln>
                <a:solidFill>
                  <a:srgbClr val="0000FF"/>
                </a:solidFill>
              </a:ln>
            </p:spPr>
            <p:style>
              <a:lnRef idx="1">
                <a:schemeClr val="accent1"/>
              </a:lnRef>
              <a:fillRef idx="0">
                <a:schemeClr val="accent1"/>
              </a:fillRef>
              <a:effectRef idx="0">
                <a:schemeClr val="accent1"/>
              </a:effectRef>
              <a:fontRef idx="minor">
                <a:schemeClr val="tx1"/>
              </a:fontRef>
            </p:style>
          </p:cxnSp>
        </p:grpSp>
        <p:sp>
          <p:nvSpPr>
            <p:cNvPr id="18" name="TextBox 17"/>
            <p:cNvSpPr txBox="1"/>
            <p:nvPr/>
          </p:nvSpPr>
          <p:spPr>
            <a:xfrm>
              <a:off x="3276600" y="3657600"/>
              <a:ext cx="585417" cy="646331"/>
            </a:xfrm>
            <a:prstGeom prst="rect">
              <a:avLst/>
            </a:prstGeom>
            <a:noFill/>
          </p:spPr>
          <p:txBody>
            <a:bodyPr wrap="none" rtlCol="0">
              <a:spAutoFit/>
            </a:bodyPr>
            <a:lstStyle/>
            <a:p>
              <a:r>
                <a:rPr lang="el-GR" sz="3600" dirty="0" smtClean="0"/>
                <a:t>θ</a:t>
              </a:r>
              <a:r>
                <a:rPr lang="en-US" sz="3600" baseline="-25000" dirty="0" smtClean="0"/>
                <a:t>2</a:t>
              </a:r>
              <a:endParaRPr lang="en-GB" sz="3600" baseline="-25000" dirty="0"/>
            </a:p>
          </p:txBody>
        </p:sp>
      </p:grpSp>
      <p:cxnSp>
        <p:nvCxnSpPr>
          <p:cNvPr id="22" name="Straight Connector 21"/>
          <p:cNvCxnSpPr/>
          <p:nvPr/>
        </p:nvCxnSpPr>
        <p:spPr>
          <a:xfrm flipV="1">
            <a:off x="3429000" y="1752600"/>
            <a:ext cx="3352800" cy="1524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6" name="TextBox 25"/>
          <p:cNvSpPr txBox="1"/>
          <p:nvPr/>
        </p:nvSpPr>
        <p:spPr>
          <a:xfrm>
            <a:off x="5924157" y="1066800"/>
            <a:ext cx="3067443" cy="769441"/>
          </a:xfrm>
          <a:prstGeom prst="rect">
            <a:avLst/>
          </a:prstGeom>
          <a:noFill/>
        </p:spPr>
        <p:txBody>
          <a:bodyPr wrap="none" rtlCol="0">
            <a:spAutoFit/>
          </a:bodyPr>
          <a:lstStyle/>
          <a:p>
            <a:r>
              <a:rPr lang="en-US" sz="2200" dirty="0" smtClean="0"/>
              <a:t>Data: the observed</a:t>
            </a:r>
          </a:p>
          <a:p>
            <a:r>
              <a:rPr lang="en-US" sz="2200" dirty="0" smtClean="0"/>
              <a:t>Outcome (the blue blob).</a:t>
            </a:r>
            <a:endParaRPr lang="en-GB" sz="2200" dirty="0"/>
          </a:p>
        </p:txBody>
      </p:sp>
      <p:graphicFrame>
        <p:nvGraphicFramePr>
          <p:cNvPr id="51202" name="Object 2"/>
          <p:cNvGraphicFramePr>
            <a:graphicFrameLocks noChangeAspect="1"/>
          </p:cNvGraphicFramePr>
          <p:nvPr/>
        </p:nvGraphicFramePr>
        <p:xfrm>
          <a:off x="228600" y="5257800"/>
          <a:ext cx="5869798" cy="1066800"/>
        </p:xfrm>
        <a:graphic>
          <a:graphicData uri="http://schemas.openxmlformats.org/presentationml/2006/ole">
            <mc:AlternateContent xmlns:mc="http://schemas.openxmlformats.org/markup-compatibility/2006">
              <mc:Choice xmlns:v="urn:schemas-microsoft-com:vml" Requires="v">
                <p:oleObj spid="_x0000_s51211" name="Equation" r:id="rId3" imgW="2654280" imgH="482400" progId="Equation.3">
                  <p:embed/>
                </p:oleObj>
              </mc:Choice>
              <mc:Fallback>
                <p:oleObj name="Equation" r:id="rId3" imgW="2654280" imgH="482400" progId="Equation.3">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28600" y="5257800"/>
                        <a:ext cx="5869798" cy="10668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62200" y="-228600"/>
            <a:ext cx="8229600" cy="1143000"/>
          </a:xfrm>
        </p:spPr>
        <p:txBody>
          <a:bodyPr/>
          <a:lstStyle/>
          <a:p>
            <a:r>
              <a:rPr lang="en-US" b="0" dirty="0" smtClean="0"/>
              <a:t>So what is P(y)?</a:t>
            </a:r>
            <a:endParaRPr lang="en-GB" b="0" dirty="0"/>
          </a:p>
        </p:txBody>
      </p:sp>
      <p:grpSp>
        <p:nvGrpSpPr>
          <p:cNvPr id="3" name="Group 19"/>
          <p:cNvGrpSpPr/>
          <p:nvPr/>
        </p:nvGrpSpPr>
        <p:grpSpPr>
          <a:xfrm>
            <a:off x="76200" y="914400"/>
            <a:ext cx="5334000" cy="3962400"/>
            <a:chOff x="457200" y="372207"/>
            <a:chExt cx="5526321" cy="4114800"/>
          </a:xfrm>
        </p:grpSpPr>
        <p:grpSp>
          <p:nvGrpSpPr>
            <p:cNvPr id="5" name="Group 18"/>
            <p:cNvGrpSpPr/>
            <p:nvPr/>
          </p:nvGrpSpPr>
          <p:grpSpPr>
            <a:xfrm>
              <a:off x="457200" y="372207"/>
              <a:ext cx="5526321" cy="4114800"/>
              <a:chOff x="685800" y="1257568"/>
              <a:chExt cx="6135921" cy="4495799"/>
            </a:xfrm>
          </p:grpSpPr>
          <p:sp>
            <p:nvSpPr>
              <p:cNvPr id="4" name="Freeform 3"/>
              <p:cNvSpPr/>
              <p:nvPr/>
            </p:nvSpPr>
            <p:spPr>
              <a:xfrm>
                <a:off x="685800" y="1257568"/>
                <a:ext cx="6135921" cy="4495799"/>
              </a:xfrm>
              <a:custGeom>
                <a:avLst/>
                <a:gdLst>
                  <a:gd name="connsiteX0" fmla="*/ 1940971 w 6811472"/>
                  <a:gd name="connsiteY0" fmla="*/ 656490 h 5093579"/>
                  <a:gd name="connsiteX1" fmla="*/ 1940971 w 6811472"/>
                  <a:gd name="connsiteY1" fmla="*/ 656490 h 5093579"/>
                  <a:gd name="connsiteX2" fmla="*/ 1326374 w 6811472"/>
                  <a:gd name="connsiteY2" fmla="*/ 716451 h 5093579"/>
                  <a:gd name="connsiteX3" fmla="*/ 1116512 w 6811472"/>
                  <a:gd name="connsiteY3" fmla="*/ 776411 h 5093579"/>
                  <a:gd name="connsiteX4" fmla="*/ 921640 w 6811472"/>
                  <a:gd name="connsiteY4" fmla="*/ 806392 h 5093579"/>
                  <a:gd name="connsiteX5" fmla="*/ 486925 w 6811472"/>
                  <a:gd name="connsiteY5" fmla="*/ 941303 h 5093579"/>
                  <a:gd name="connsiteX6" fmla="*/ 426964 w 6811472"/>
                  <a:gd name="connsiteY6" fmla="*/ 986274 h 5093579"/>
                  <a:gd name="connsiteX7" fmla="*/ 367003 w 6811472"/>
                  <a:gd name="connsiteY7" fmla="*/ 1136175 h 5093579"/>
                  <a:gd name="connsiteX8" fmla="*/ 352013 w 6811472"/>
                  <a:gd name="connsiteY8" fmla="*/ 1286077 h 5093579"/>
                  <a:gd name="connsiteX9" fmla="*/ 337023 w 6811472"/>
                  <a:gd name="connsiteY9" fmla="*/ 1405998 h 5093579"/>
                  <a:gd name="connsiteX10" fmla="*/ 322033 w 6811472"/>
                  <a:gd name="connsiteY10" fmla="*/ 1600870 h 5093579"/>
                  <a:gd name="connsiteX11" fmla="*/ 292053 w 6811472"/>
                  <a:gd name="connsiteY11" fmla="*/ 1660831 h 5093579"/>
                  <a:gd name="connsiteX12" fmla="*/ 97181 w 6811472"/>
                  <a:gd name="connsiteY12" fmla="*/ 1705801 h 5093579"/>
                  <a:gd name="connsiteX13" fmla="*/ 52210 w 6811472"/>
                  <a:gd name="connsiteY13" fmla="*/ 1795742 h 5093579"/>
                  <a:gd name="connsiteX14" fmla="*/ 67200 w 6811472"/>
                  <a:gd name="connsiteY14" fmla="*/ 2170497 h 5093579"/>
                  <a:gd name="connsiteX15" fmla="*/ 172131 w 6811472"/>
                  <a:gd name="connsiteY15" fmla="*/ 2200477 h 5093579"/>
                  <a:gd name="connsiteX16" fmla="*/ 367003 w 6811472"/>
                  <a:gd name="connsiteY16" fmla="*/ 2260438 h 5093579"/>
                  <a:gd name="connsiteX17" fmla="*/ 456944 w 6811472"/>
                  <a:gd name="connsiteY17" fmla="*/ 2290418 h 5093579"/>
                  <a:gd name="connsiteX18" fmla="*/ 501915 w 6811472"/>
                  <a:gd name="connsiteY18" fmla="*/ 2305408 h 5093579"/>
                  <a:gd name="connsiteX19" fmla="*/ 516905 w 6811472"/>
                  <a:gd name="connsiteY19" fmla="*/ 2350379 h 5093579"/>
                  <a:gd name="connsiteX20" fmla="*/ 576866 w 6811472"/>
                  <a:gd name="connsiteY20" fmla="*/ 2590221 h 5093579"/>
                  <a:gd name="connsiteX21" fmla="*/ 666807 w 6811472"/>
                  <a:gd name="connsiteY21" fmla="*/ 2620201 h 5093579"/>
                  <a:gd name="connsiteX22" fmla="*/ 711777 w 6811472"/>
                  <a:gd name="connsiteY22" fmla="*/ 2650182 h 5093579"/>
                  <a:gd name="connsiteX23" fmla="*/ 741758 w 6811472"/>
                  <a:gd name="connsiteY23" fmla="*/ 2785093 h 5093579"/>
                  <a:gd name="connsiteX24" fmla="*/ 726767 w 6811472"/>
                  <a:gd name="connsiteY24" fmla="*/ 3129867 h 5093579"/>
                  <a:gd name="connsiteX25" fmla="*/ 651817 w 6811472"/>
                  <a:gd name="connsiteY25" fmla="*/ 3174838 h 5093579"/>
                  <a:gd name="connsiteX26" fmla="*/ 561876 w 6811472"/>
                  <a:gd name="connsiteY26" fmla="*/ 3219808 h 5093579"/>
                  <a:gd name="connsiteX27" fmla="*/ 546885 w 6811472"/>
                  <a:gd name="connsiteY27" fmla="*/ 3339729 h 5093579"/>
                  <a:gd name="connsiteX28" fmla="*/ 531895 w 6811472"/>
                  <a:gd name="connsiteY28" fmla="*/ 3444661 h 5093579"/>
                  <a:gd name="connsiteX29" fmla="*/ 576866 w 6811472"/>
                  <a:gd name="connsiteY29" fmla="*/ 4224149 h 5093579"/>
                  <a:gd name="connsiteX30" fmla="*/ 681797 w 6811472"/>
                  <a:gd name="connsiteY30" fmla="*/ 4374051 h 5093579"/>
                  <a:gd name="connsiteX31" fmla="*/ 936630 w 6811472"/>
                  <a:gd name="connsiteY31" fmla="*/ 4553933 h 5093579"/>
                  <a:gd name="connsiteX32" fmla="*/ 1011581 w 6811472"/>
                  <a:gd name="connsiteY32" fmla="*/ 4598903 h 5093579"/>
                  <a:gd name="connsiteX33" fmla="*/ 1071541 w 6811472"/>
                  <a:gd name="connsiteY33" fmla="*/ 4613893 h 5093579"/>
                  <a:gd name="connsiteX34" fmla="*/ 1176472 w 6811472"/>
                  <a:gd name="connsiteY34" fmla="*/ 4643874 h 5093579"/>
                  <a:gd name="connsiteX35" fmla="*/ 1356354 w 6811472"/>
                  <a:gd name="connsiteY35" fmla="*/ 4658864 h 5093579"/>
                  <a:gd name="connsiteX36" fmla="*/ 1491266 w 6811472"/>
                  <a:gd name="connsiteY36" fmla="*/ 4688844 h 5093579"/>
                  <a:gd name="connsiteX37" fmla="*/ 1611187 w 6811472"/>
                  <a:gd name="connsiteY37" fmla="*/ 4718824 h 5093579"/>
                  <a:gd name="connsiteX38" fmla="*/ 2090872 w 6811472"/>
                  <a:gd name="connsiteY38" fmla="*/ 4808765 h 5093579"/>
                  <a:gd name="connsiteX39" fmla="*/ 2420656 w 6811472"/>
                  <a:gd name="connsiteY39" fmla="*/ 4928687 h 5093579"/>
                  <a:gd name="connsiteX40" fmla="*/ 2465626 w 6811472"/>
                  <a:gd name="connsiteY40" fmla="*/ 4943677 h 5093579"/>
                  <a:gd name="connsiteX41" fmla="*/ 2525587 w 6811472"/>
                  <a:gd name="connsiteY41" fmla="*/ 4958667 h 5093579"/>
                  <a:gd name="connsiteX42" fmla="*/ 3260105 w 6811472"/>
                  <a:gd name="connsiteY42" fmla="*/ 4973657 h 5093579"/>
                  <a:gd name="connsiteX43" fmla="*/ 3439987 w 6811472"/>
                  <a:gd name="connsiteY43" fmla="*/ 5018628 h 5093579"/>
                  <a:gd name="connsiteX44" fmla="*/ 3664840 w 6811472"/>
                  <a:gd name="connsiteY44" fmla="*/ 5093579 h 5093579"/>
                  <a:gd name="connsiteX45" fmla="*/ 3799751 w 6811472"/>
                  <a:gd name="connsiteY45" fmla="*/ 5078588 h 5093579"/>
                  <a:gd name="connsiteX46" fmla="*/ 3889692 w 6811472"/>
                  <a:gd name="connsiteY46" fmla="*/ 5033618 h 5093579"/>
                  <a:gd name="connsiteX47" fmla="*/ 3979633 w 6811472"/>
                  <a:gd name="connsiteY47" fmla="*/ 4988647 h 5093579"/>
                  <a:gd name="connsiteX48" fmla="*/ 4039594 w 6811472"/>
                  <a:gd name="connsiteY48" fmla="*/ 4973657 h 5093579"/>
                  <a:gd name="connsiteX49" fmla="*/ 4234466 w 6811472"/>
                  <a:gd name="connsiteY49" fmla="*/ 4943677 h 5093579"/>
                  <a:gd name="connsiteX50" fmla="*/ 4249456 w 6811472"/>
                  <a:gd name="connsiteY50" fmla="*/ 4898706 h 5093579"/>
                  <a:gd name="connsiteX51" fmla="*/ 4309417 w 6811472"/>
                  <a:gd name="connsiteY51" fmla="*/ 4853736 h 5093579"/>
                  <a:gd name="connsiteX52" fmla="*/ 4474308 w 6811472"/>
                  <a:gd name="connsiteY52" fmla="*/ 4778785 h 5093579"/>
                  <a:gd name="connsiteX53" fmla="*/ 4594230 w 6811472"/>
                  <a:gd name="connsiteY53" fmla="*/ 4733815 h 5093579"/>
                  <a:gd name="connsiteX54" fmla="*/ 4624210 w 6811472"/>
                  <a:gd name="connsiteY54" fmla="*/ 4703834 h 5093579"/>
                  <a:gd name="connsiteX55" fmla="*/ 4654190 w 6811472"/>
                  <a:gd name="connsiteY55" fmla="*/ 4658864 h 5093579"/>
                  <a:gd name="connsiteX56" fmla="*/ 5028944 w 6811472"/>
                  <a:gd name="connsiteY56" fmla="*/ 4419021 h 5093579"/>
                  <a:gd name="connsiteX57" fmla="*/ 5313758 w 6811472"/>
                  <a:gd name="connsiteY57" fmla="*/ 4119218 h 5093579"/>
                  <a:gd name="connsiteX58" fmla="*/ 5508630 w 6811472"/>
                  <a:gd name="connsiteY58" fmla="*/ 4014287 h 5093579"/>
                  <a:gd name="connsiteX59" fmla="*/ 5658531 w 6811472"/>
                  <a:gd name="connsiteY59" fmla="*/ 3879375 h 5093579"/>
                  <a:gd name="connsiteX60" fmla="*/ 5793443 w 6811472"/>
                  <a:gd name="connsiteY60" fmla="*/ 3774444 h 5093579"/>
                  <a:gd name="connsiteX61" fmla="*/ 5898374 w 6811472"/>
                  <a:gd name="connsiteY61" fmla="*/ 3669513 h 5093579"/>
                  <a:gd name="connsiteX62" fmla="*/ 6048276 w 6811472"/>
                  <a:gd name="connsiteY62" fmla="*/ 3594562 h 5093579"/>
                  <a:gd name="connsiteX63" fmla="*/ 6468000 w 6811472"/>
                  <a:gd name="connsiteY63" fmla="*/ 3474641 h 5093579"/>
                  <a:gd name="connsiteX64" fmla="*/ 6647882 w 6811472"/>
                  <a:gd name="connsiteY64" fmla="*/ 3339729 h 5093579"/>
                  <a:gd name="connsiteX65" fmla="*/ 6662872 w 6811472"/>
                  <a:gd name="connsiteY65" fmla="*/ 2680162 h 5093579"/>
                  <a:gd name="connsiteX66" fmla="*/ 6677862 w 6811472"/>
                  <a:gd name="connsiteY66" fmla="*/ 2635192 h 5093579"/>
                  <a:gd name="connsiteX67" fmla="*/ 6692853 w 6811472"/>
                  <a:gd name="connsiteY67" fmla="*/ 2560241 h 5093579"/>
                  <a:gd name="connsiteX68" fmla="*/ 6722833 w 6811472"/>
                  <a:gd name="connsiteY68" fmla="*/ 2500280 h 5093579"/>
                  <a:gd name="connsiteX69" fmla="*/ 6797784 w 6811472"/>
                  <a:gd name="connsiteY69" fmla="*/ 2365369 h 5093579"/>
                  <a:gd name="connsiteX70" fmla="*/ 6737823 w 6811472"/>
                  <a:gd name="connsiteY70" fmla="*/ 2230457 h 5093579"/>
                  <a:gd name="connsiteX71" fmla="*/ 6692853 w 6811472"/>
                  <a:gd name="connsiteY71" fmla="*/ 2110536 h 5093579"/>
                  <a:gd name="connsiteX72" fmla="*/ 6468000 w 6811472"/>
                  <a:gd name="connsiteY72" fmla="*/ 1795742 h 5093579"/>
                  <a:gd name="connsiteX73" fmla="*/ 6333089 w 6811472"/>
                  <a:gd name="connsiteY73" fmla="*/ 1690811 h 5093579"/>
                  <a:gd name="connsiteX74" fmla="*/ 6243148 w 6811472"/>
                  <a:gd name="connsiteY74" fmla="*/ 1600870 h 5093579"/>
                  <a:gd name="connsiteX75" fmla="*/ 6123226 w 6811472"/>
                  <a:gd name="connsiteY75" fmla="*/ 1241106 h 5093579"/>
                  <a:gd name="connsiteX76" fmla="*/ 5838413 w 6811472"/>
                  <a:gd name="connsiteY76" fmla="*/ 1001264 h 5093579"/>
                  <a:gd name="connsiteX77" fmla="*/ 5748472 w 6811472"/>
                  <a:gd name="connsiteY77" fmla="*/ 911323 h 5093579"/>
                  <a:gd name="connsiteX78" fmla="*/ 5673521 w 6811472"/>
                  <a:gd name="connsiteY78" fmla="*/ 821382 h 5093579"/>
                  <a:gd name="connsiteX79" fmla="*/ 5583581 w 6811472"/>
                  <a:gd name="connsiteY79" fmla="*/ 746431 h 5093579"/>
                  <a:gd name="connsiteX80" fmla="*/ 5043935 w 6811472"/>
                  <a:gd name="connsiteY80" fmla="*/ 686470 h 5093579"/>
                  <a:gd name="connsiteX81" fmla="*/ 4399358 w 6811472"/>
                  <a:gd name="connsiteY81" fmla="*/ 461618 h 5093579"/>
                  <a:gd name="connsiteX82" fmla="*/ 4084564 w 6811472"/>
                  <a:gd name="connsiteY82" fmla="*/ 206785 h 5093579"/>
                  <a:gd name="connsiteX83" fmla="*/ 3979633 w 6811472"/>
                  <a:gd name="connsiteY83" fmla="*/ 131834 h 5093579"/>
                  <a:gd name="connsiteX84" fmla="*/ 3964643 w 6811472"/>
                  <a:gd name="connsiteY84" fmla="*/ 86864 h 5093579"/>
                  <a:gd name="connsiteX85" fmla="*/ 3679830 w 6811472"/>
                  <a:gd name="connsiteY85" fmla="*/ 26903 h 5093579"/>
                  <a:gd name="connsiteX86" fmla="*/ 3050243 w 6811472"/>
                  <a:gd name="connsiteY86" fmla="*/ 41893 h 5093579"/>
                  <a:gd name="connsiteX87" fmla="*/ 2930321 w 6811472"/>
                  <a:gd name="connsiteY87" fmla="*/ 71874 h 5093579"/>
                  <a:gd name="connsiteX88" fmla="*/ 2810400 w 6811472"/>
                  <a:gd name="connsiteY88" fmla="*/ 101854 h 5093579"/>
                  <a:gd name="connsiteX89" fmla="*/ 2765430 w 6811472"/>
                  <a:gd name="connsiteY89" fmla="*/ 131834 h 5093579"/>
                  <a:gd name="connsiteX90" fmla="*/ 2705469 w 6811472"/>
                  <a:gd name="connsiteY90" fmla="*/ 281736 h 5093579"/>
                  <a:gd name="connsiteX91" fmla="*/ 2660499 w 6811472"/>
                  <a:gd name="connsiteY91" fmla="*/ 326706 h 5093579"/>
                  <a:gd name="connsiteX92" fmla="*/ 2630518 w 6811472"/>
                  <a:gd name="connsiteY92" fmla="*/ 386667 h 5093579"/>
                  <a:gd name="connsiteX93" fmla="*/ 2420656 w 6811472"/>
                  <a:gd name="connsiteY93" fmla="*/ 461618 h 5093579"/>
                  <a:gd name="connsiteX94" fmla="*/ 2360695 w 6811472"/>
                  <a:gd name="connsiteY94" fmla="*/ 491598 h 5093579"/>
                  <a:gd name="connsiteX95" fmla="*/ 2285744 w 6811472"/>
                  <a:gd name="connsiteY95" fmla="*/ 506588 h 5093579"/>
                  <a:gd name="connsiteX96" fmla="*/ 2240774 w 6811472"/>
                  <a:gd name="connsiteY96" fmla="*/ 521579 h 5093579"/>
                  <a:gd name="connsiteX97" fmla="*/ 2120853 w 6811472"/>
                  <a:gd name="connsiteY97" fmla="*/ 536569 h 5093579"/>
                  <a:gd name="connsiteX98" fmla="*/ 2015921 w 6811472"/>
                  <a:gd name="connsiteY98" fmla="*/ 551559 h 5093579"/>
                  <a:gd name="connsiteX99" fmla="*/ 2000931 w 6811472"/>
                  <a:gd name="connsiteY99" fmla="*/ 596529 h 5093579"/>
                  <a:gd name="connsiteX100" fmla="*/ 1985941 w 6811472"/>
                  <a:gd name="connsiteY100" fmla="*/ 671480 h 5093579"/>
                  <a:gd name="connsiteX101" fmla="*/ 1955961 w 6811472"/>
                  <a:gd name="connsiteY101" fmla="*/ 701461 h 5093579"/>
                  <a:gd name="connsiteX102" fmla="*/ 1940971 w 6811472"/>
                  <a:gd name="connsiteY102" fmla="*/ 731441 h 5093579"/>
                  <a:gd name="connsiteX103" fmla="*/ 1940971 w 6811472"/>
                  <a:gd name="connsiteY103" fmla="*/ 656490 h 50935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Lst>
                <a:rect l="l" t="t" r="r" b="b"/>
                <a:pathLst>
                  <a:path w="6811472" h="5093579">
                    <a:moveTo>
                      <a:pt x="1940971" y="656490"/>
                    </a:moveTo>
                    <a:lnTo>
                      <a:pt x="1940971" y="656490"/>
                    </a:lnTo>
                    <a:cubicBezTo>
                      <a:pt x="1778422" y="668100"/>
                      <a:pt x="1508663" y="675942"/>
                      <a:pt x="1326374" y="716451"/>
                    </a:cubicBezTo>
                    <a:cubicBezTo>
                      <a:pt x="1255353" y="732233"/>
                      <a:pt x="1188419" y="765348"/>
                      <a:pt x="1116512" y="776411"/>
                    </a:cubicBezTo>
                    <a:cubicBezTo>
                      <a:pt x="1051555" y="786405"/>
                      <a:pt x="985797" y="792135"/>
                      <a:pt x="921640" y="806392"/>
                    </a:cubicBezTo>
                    <a:cubicBezTo>
                      <a:pt x="767031" y="840750"/>
                      <a:pt x="620277" y="861292"/>
                      <a:pt x="486925" y="941303"/>
                    </a:cubicBezTo>
                    <a:cubicBezTo>
                      <a:pt x="465502" y="954157"/>
                      <a:pt x="446951" y="971284"/>
                      <a:pt x="426964" y="986274"/>
                    </a:cubicBezTo>
                    <a:cubicBezTo>
                      <a:pt x="401189" y="1037824"/>
                      <a:pt x="378117" y="1076903"/>
                      <a:pt x="367003" y="1136175"/>
                    </a:cubicBezTo>
                    <a:cubicBezTo>
                      <a:pt x="357749" y="1185531"/>
                      <a:pt x="357558" y="1236168"/>
                      <a:pt x="352013" y="1286077"/>
                    </a:cubicBezTo>
                    <a:cubicBezTo>
                      <a:pt x="347564" y="1326115"/>
                      <a:pt x="340842" y="1365895"/>
                      <a:pt x="337023" y="1405998"/>
                    </a:cubicBezTo>
                    <a:cubicBezTo>
                      <a:pt x="330846" y="1470854"/>
                      <a:pt x="333355" y="1536712"/>
                      <a:pt x="322033" y="1600870"/>
                    </a:cubicBezTo>
                    <a:cubicBezTo>
                      <a:pt x="318150" y="1622876"/>
                      <a:pt x="312303" y="1651381"/>
                      <a:pt x="292053" y="1660831"/>
                    </a:cubicBezTo>
                    <a:cubicBezTo>
                      <a:pt x="231643" y="1689022"/>
                      <a:pt x="162138" y="1690811"/>
                      <a:pt x="97181" y="1705801"/>
                    </a:cubicBezTo>
                    <a:cubicBezTo>
                      <a:pt x="82191" y="1735781"/>
                      <a:pt x="62208" y="1763749"/>
                      <a:pt x="52210" y="1795742"/>
                    </a:cubicBezTo>
                    <a:cubicBezTo>
                      <a:pt x="15398" y="1913542"/>
                      <a:pt x="0" y="2056257"/>
                      <a:pt x="67200" y="2170497"/>
                    </a:cubicBezTo>
                    <a:cubicBezTo>
                      <a:pt x="85644" y="2201851"/>
                      <a:pt x="137874" y="2188242"/>
                      <a:pt x="172131" y="2200477"/>
                    </a:cubicBezTo>
                    <a:cubicBezTo>
                      <a:pt x="517715" y="2323899"/>
                      <a:pt x="69628" y="2186093"/>
                      <a:pt x="367003" y="2260438"/>
                    </a:cubicBezTo>
                    <a:cubicBezTo>
                      <a:pt x="397661" y="2268103"/>
                      <a:pt x="426964" y="2280425"/>
                      <a:pt x="456944" y="2290418"/>
                    </a:cubicBezTo>
                    <a:lnTo>
                      <a:pt x="501915" y="2305408"/>
                    </a:lnTo>
                    <a:cubicBezTo>
                      <a:pt x="506912" y="2320398"/>
                      <a:pt x="514817" y="2334716"/>
                      <a:pt x="516905" y="2350379"/>
                    </a:cubicBezTo>
                    <a:cubicBezTo>
                      <a:pt x="526160" y="2419789"/>
                      <a:pt x="499036" y="2538335"/>
                      <a:pt x="576866" y="2590221"/>
                    </a:cubicBezTo>
                    <a:cubicBezTo>
                      <a:pt x="603161" y="2607750"/>
                      <a:pt x="636827" y="2610208"/>
                      <a:pt x="666807" y="2620201"/>
                    </a:cubicBezTo>
                    <a:cubicBezTo>
                      <a:pt x="681797" y="2630195"/>
                      <a:pt x="700523" y="2636114"/>
                      <a:pt x="711777" y="2650182"/>
                    </a:cubicBezTo>
                    <a:cubicBezTo>
                      <a:pt x="727314" y="2669604"/>
                      <a:pt x="741605" y="2784174"/>
                      <a:pt x="741758" y="2785093"/>
                    </a:cubicBezTo>
                    <a:cubicBezTo>
                      <a:pt x="736761" y="2900018"/>
                      <a:pt x="752633" y="3017780"/>
                      <a:pt x="726767" y="3129867"/>
                    </a:cubicBezTo>
                    <a:cubicBezTo>
                      <a:pt x="720216" y="3158256"/>
                      <a:pt x="675525" y="3157903"/>
                      <a:pt x="651817" y="3174838"/>
                    </a:cubicBezTo>
                    <a:cubicBezTo>
                      <a:pt x="579857" y="3226238"/>
                      <a:pt x="675504" y="3191401"/>
                      <a:pt x="561876" y="3219808"/>
                    </a:cubicBezTo>
                    <a:cubicBezTo>
                      <a:pt x="556879" y="3259782"/>
                      <a:pt x="552209" y="3299798"/>
                      <a:pt x="546885" y="3339729"/>
                    </a:cubicBezTo>
                    <a:cubicBezTo>
                      <a:pt x="542215" y="3374751"/>
                      <a:pt x="530698" y="3409349"/>
                      <a:pt x="531895" y="3444661"/>
                    </a:cubicBezTo>
                    <a:cubicBezTo>
                      <a:pt x="540713" y="3704773"/>
                      <a:pt x="535424" y="3967208"/>
                      <a:pt x="576866" y="4224149"/>
                    </a:cubicBezTo>
                    <a:cubicBezTo>
                      <a:pt x="586578" y="4284364"/>
                      <a:pt x="641276" y="4328464"/>
                      <a:pt x="681797" y="4374051"/>
                    </a:cubicBezTo>
                    <a:cubicBezTo>
                      <a:pt x="797693" y="4504434"/>
                      <a:pt x="801828" y="4481348"/>
                      <a:pt x="936630" y="4553933"/>
                    </a:cubicBezTo>
                    <a:cubicBezTo>
                      <a:pt x="962283" y="4567746"/>
                      <a:pt x="984957" y="4587070"/>
                      <a:pt x="1011581" y="4598903"/>
                    </a:cubicBezTo>
                    <a:cubicBezTo>
                      <a:pt x="1030407" y="4607270"/>
                      <a:pt x="1051732" y="4608233"/>
                      <a:pt x="1071541" y="4613893"/>
                    </a:cubicBezTo>
                    <a:cubicBezTo>
                      <a:pt x="1110252" y="4624953"/>
                      <a:pt x="1134828" y="4638668"/>
                      <a:pt x="1176472" y="4643874"/>
                    </a:cubicBezTo>
                    <a:cubicBezTo>
                      <a:pt x="1236176" y="4651337"/>
                      <a:pt x="1296393" y="4653867"/>
                      <a:pt x="1356354" y="4658864"/>
                    </a:cubicBezTo>
                    <a:lnTo>
                      <a:pt x="1491266" y="4688844"/>
                    </a:lnTo>
                    <a:cubicBezTo>
                      <a:pt x="1531375" y="4698281"/>
                      <a:pt x="1570783" y="4710743"/>
                      <a:pt x="1611187" y="4718824"/>
                    </a:cubicBezTo>
                    <a:cubicBezTo>
                      <a:pt x="1770709" y="4750728"/>
                      <a:pt x="1937985" y="4753170"/>
                      <a:pt x="2090872" y="4808765"/>
                    </a:cubicBezTo>
                    <a:cubicBezTo>
                      <a:pt x="2200800" y="4848739"/>
                      <a:pt x="2309688" y="4891698"/>
                      <a:pt x="2420656" y="4928687"/>
                    </a:cubicBezTo>
                    <a:cubicBezTo>
                      <a:pt x="2435646" y="4933684"/>
                      <a:pt x="2450433" y="4939336"/>
                      <a:pt x="2465626" y="4943677"/>
                    </a:cubicBezTo>
                    <a:cubicBezTo>
                      <a:pt x="2485435" y="4949337"/>
                      <a:pt x="2505600" y="4953670"/>
                      <a:pt x="2525587" y="4958667"/>
                    </a:cubicBezTo>
                    <a:cubicBezTo>
                      <a:pt x="2860063" y="4943464"/>
                      <a:pt x="2905999" y="4928259"/>
                      <a:pt x="3260105" y="4973657"/>
                    </a:cubicBezTo>
                    <a:cubicBezTo>
                      <a:pt x="3321409" y="4981517"/>
                      <a:pt x="3380727" y="5001070"/>
                      <a:pt x="3439987" y="5018628"/>
                    </a:cubicBezTo>
                    <a:cubicBezTo>
                      <a:pt x="3515737" y="5041073"/>
                      <a:pt x="3664840" y="5093579"/>
                      <a:pt x="3664840" y="5093579"/>
                    </a:cubicBezTo>
                    <a:cubicBezTo>
                      <a:pt x="3709810" y="5088582"/>
                      <a:pt x="3755120" y="5086027"/>
                      <a:pt x="3799751" y="5078588"/>
                    </a:cubicBezTo>
                    <a:cubicBezTo>
                      <a:pt x="3849777" y="5070250"/>
                      <a:pt x="3845297" y="5058282"/>
                      <a:pt x="3889692" y="5033618"/>
                    </a:cubicBezTo>
                    <a:cubicBezTo>
                      <a:pt x="3918993" y="5017340"/>
                      <a:pt x="3948511" y="5001096"/>
                      <a:pt x="3979633" y="4988647"/>
                    </a:cubicBezTo>
                    <a:cubicBezTo>
                      <a:pt x="3998762" y="4980996"/>
                      <a:pt x="4019785" y="4979317"/>
                      <a:pt x="4039594" y="4973657"/>
                    </a:cubicBezTo>
                    <a:cubicBezTo>
                      <a:pt x="4155951" y="4940412"/>
                      <a:pt x="3993370" y="4967786"/>
                      <a:pt x="4234466" y="4943677"/>
                    </a:cubicBezTo>
                    <a:cubicBezTo>
                      <a:pt x="4239463" y="4928687"/>
                      <a:pt x="4239340" y="4910845"/>
                      <a:pt x="4249456" y="4898706"/>
                    </a:cubicBezTo>
                    <a:cubicBezTo>
                      <a:pt x="4265450" y="4879513"/>
                      <a:pt x="4288629" y="4867594"/>
                      <a:pt x="4309417" y="4853736"/>
                    </a:cubicBezTo>
                    <a:cubicBezTo>
                      <a:pt x="4413058" y="4784642"/>
                      <a:pt x="4354999" y="4826508"/>
                      <a:pt x="4474308" y="4778785"/>
                    </a:cubicBezTo>
                    <a:cubicBezTo>
                      <a:pt x="4604954" y="4726527"/>
                      <a:pt x="4464411" y="4766269"/>
                      <a:pt x="4594230" y="4733815"/>
                    </a:cubicBezTo>
                    <a:cubicBezTo>
                      <a:pt x="4604223" y="4723821"/>
                      <a:pt x="4615381" y="4714870"/>
                      <a:pt x="4624210" y="4703834"/>
                    </a:cubicBezTo>
                    <a:cubicBezTo>
                      <a:pt x="4635464" y="4689766"/>
                      <a:pt x="4639457" y="4669232"/>
                      <a:pt x="4654190" y="4658864"/>
                    </a:cubicBezTo>
                    <a:cubicBezTo>
                      <a:pt x="4775480" y="4573512"/>
                      <a:pt x="4926795" y="4526546"/>
                      <a:pt x="5028944" y="4419021"/>
                    </a:cubicBezTo>
                    <a:cubicBezTo>
                      <a:pt x="5123882" y="4319087"/>
                      <a:pt x="5190470" y="4180863"/>
                      <a:pt x="5313758" y="4119218"/>
                    </a:cubicBezTo>
                    <a:cubicBezTo>
                      <a:pt x="5343896" y="4104149"/>
                      <a:pt x="5470876" y="4044490"/>
                      <a:pt x="5508630" y="4014287"/>
                    </a:cubicBezTo>
                    <a:cubicBezTo>
                      <a:pt x="5561123" y="3972292"/>
                      <a:pt x="5607111" y="3922676"/>
                      <a:pt x="5658531" y="3879375"/>
                    </a:cubicBezTo>
                    <a:cubicBezTo>
                      <a:pt x="5702109" y="3842678"/>
                      <a:pt x="5750568" y="3811960"/>
                      <a:pt x="5793443" y="3774444"/>
                    </a:cubicBezTo>
                    <a:cubicBezTo>
                      <a:pt x="5830669" y="3741871"/>
                      <a:pt x="5857963" y="3698039"/>
                      <a:pt x="5898374" y="3669513"/>
                    </a:cubicBezTo>
                    <a:cubicBezTo>
                      <a:pt x="5944014" y="3637297"/>
                      <a:pt x="5996135" y="3614616"/>
                      <a:pt x="6048276" y="3594562"/>
                    </a:cubicBezTo>
                    <a:cubicBezTo>
                      <a:pt x="6187026" y="3541196"/>
                      <a:pt x="6324984" y="3510395"/>
                      <a:pt x="6468000" y="3474641"/>
                    </a:cubicBezTo>
                    <a:cubicBezTo>
                      <a:pt x="6637889" y="3389697"/>
                      <a:pt x="6592919" y="3449657"/>
                      <a:pt x="6647882" y="3339729"/>
                    </a:cubicBezTo>
                    <a:cubicBezTo>
                      <a:pt x="6652879" y="3119873"/>
                      <a:pt x="6653523" y="2899876"/>
                      <a:pt x="6662872" y="2680162"/>
                    </a:cubicBezTo>
                    <a:cubicBezTo>
                      <a:pt x="6663544" y="2664375"/>
                      <a:pt x="6674030" y="2650521"/>
                      <a:pt x="6677862" y="2635192"/>
                    </a:cubicBezTo>
                    <a:cubicBezTo>
                      <a:pt x="6684042" y="2610474"/>
                      <a:pt x="6684796" y="2584412"/>
                      <a:pt x="6692853" y="2560241"/>
                    </a:cubicBezTo>
                    <a:cubicBezTo>
                      <a:pt x="6699919" y="2539042"/>
                      <a:pt x="6713586" y="2520623"/>
                      <a:pt x="6722833" y="2500280"/>
                    </a:cubicBezTo>
                    <a:cubicBezTo>
                      <a:pt x="6778985" y="2376744"/>
                      <a:pt x="6738809" y="2424342"/>
                      <a:pt x="6797784" y="2365369"/>
                    </a:cubicBezTo>
                    <a:cubicBezTo>
                      <a:pt x="6764239" y="2197640"/>
                      <a:pt x="6811472" y="2377754"/>
                      <a:pt x="6737823" y="2230457"/>
                    </a:cubicBezTo>
                    <a:cubicBezTo>
                      <a:pt x="6718731" y="2192272"/>
                      <a:pt x="6711945" y="2148721"/>
                      <a:pt x="6692853" y="2110536"/>
                    </a:cubicBezTo>
                    <a:cubicBezTo>
                      <a:pt x="6639861" y="2004552"/>
                      <a:pt x="6550251" y="1877993"/>
                      <a:pt x="6468000" y="1795742"/>
                    </a:cubicBezTo>
                    <a:cubicBezTo>
                      <a:pt x="6427715" y="1755457"/>
                      <a:pt x="6376142" y="1728123"/>
                      <a:pt x="6333089" y="1690811"/>
                    </a:cubicBezTo>
                    <a:cubicBezTo>
                      <a:pt x="6301049" y="1663043"/>
                      <a:pt x="6273128" y="1630850"/>
                      <a:pt x="6243148" y="1600870"/>
                    </a:cubicBezTo>
                    <a:cubicBezTo>
                      <a:pt x="6214080" y="1499134"/>
                      <a:pt x="6161732" y="1307849"/>
                      <a:pt x="6123226" y="1241106"/>
                    </a:cubicBezTo>
                    <a:cubicBezTo>
                      <a:pt x="6061240" y="1133664"/>
                      <a:pt x="5929116" y="1074960"/>
                      <a:pt x="5838413" y="1001264"/>
                    </a:cubicBezTo>
                    <a:cubicBezTo>
                      <a:pt x="5805507" y="974528"/>
                      <a:pt x="5777122" y="942577"/>
                      <a:pt x="5748472" y="911323"/>
                    </a:cubicBezTo>
                    <a:cubicBezTo>
                      <a:pt x="5722101" y="882555"/>
                      <a:pt x="5697480" y="852187"/>
                      <a:pt x="5673521" y="821382"/>
                    </a:cubicBezTo>
                    <a:cubicBezTo>
                      <a:pt x="5640188" y="778525"/>
                      <a:pt x="5648440" y="758785"/>
                      <a:pt x="5583581" y="746431"/>
                    </a:cubicBezTo>
                    <a:cubicBezTo>
                      <a:pt x="5532781" y="736755"/>
                      <a:pt x="5080264" y="690294"/>
                      <a:pt x="5043935" y="686470"/>
                    </a:cubicBezTo>
                    <a:cubicBezTo>
                      <a:pt x="4792448" y="621270"/>
                      <a:pt x="4610085" y="604001"/>
                      <a:pt x="4399358" y="461618"/>
                    </a:cubicBezTo>
                    <a:cubicBezTo>
                      <a:pt x="4287495" y="386035"/>
                      <a:pt x="4194421" y="285255"/>
                      <a:pt x="4084564" y="206785"/>
                    </a:cubicBezTo>
                    <a:lnTo>
                      <a:pt x="3979633" y="131834"/>
                    </a:lnTo>
                    <a:cubicBezTo>
                      <a:pt x="3974636" y="116844"/>
                      <a:pt x="3974758" y="99003"/>
                      <a:pt x="3964643" y="86864"/>
                    </a:cubicBezTo>
                    <a:cubicBezTo>
                      <a:pt x="3892257" y="0"/>
                      <a:pt x="3786290" y="34000"/>
                      <a:pt x="3679830" y="26903"/>
                    </a:cubicBezTo>
                    <a:cubicBezTo>
                      <a:pt x="3469968" y="31900"/>
                      <a:pt x="3259788" y="29320"/>
                      <a:pt x="3050243" y="41893"/>
                    </a:cubicBezTo>
                    <a:cubicBezTo>
                      <a:pt x="3009113" y="44361"/>
                      <a:pt x="2970725" y="63793"/>
                      <a:pt x="2930321" y="71874"/>
                    </a:cubicBezTo>
                    <a:cubicBezTo>
                      <a:pt x="2839877" y="89963"/>
                      <a:pt x="2879542" y="78807"/>
                      <a:pt x="2810400" y="101854"/>
                    </a:cubicBezTo>
                    <a:cubicBezTo>
                      <a:pt x="2795410" y="111847"/>
                      <a:pt x="2776963" y="117994"/>
                      <a:pt x="2765430" y="131834"/>
                    </a:cubicBezTo>
                    <a:cubicBezTo>
                      <a:pt x="2727739" y="177063"/>
                      <a:pt x="2733432" y="231403"/>
                      <a:pt x="2705469" y="281736"/>
                    </a:cubicBezTo>
                    <a:cubicBezTo>
                      <a:pt x="2695174" y="300267"/>
                      <a:pt x="2672821" y="309456"/>
                      <a:pt x="2660499" y="326706"/>
                    </a:cubicBezTo>
                    <a:cubicBezTo>
                      <a:pt x="2647510" y="344890"/>
                      <a:pt x="2647335" y="371952"/>
                      <a:pt x="2630518" y="386667"/>
                    </a:cubicBezTo>
                    <a:cubicBezTo>
                      <a:pt x="2572425" y="437499"/>
                      <a:pt x="2488643" y="438956"/>
                      <a:pt x="2420656" y="461618"/>
                    </a:cubicBezTo>
                    <a:cubicBezTo>
                      <a:pt x="2399457" y="468684"/>
                      <a:pt x="2381894" y="484532"/>
                      <a:pt x="2360695" y="491598"/>
                    </a:cubicBezTo>
                    <a:cubicBezTo>
                      <a:pt x="2336524" y="499655"/>
                      <a:pt x="2310462" y="500408"/>
                      <a:pt x="2285744" y="506588"/>
                    </a:cubicBezTo>
                    <a:cubicBezTo>
                      <a:pt x="2270415" y="510420"/>
                      <a:pt x="2256320" y="518752"/>
                      <a:pt x="2240774" y="521579"/>
                    </a:cubicBezTo>
                    <a:cubicBezTo>
                      <a:pt x="2201139" y="528786"/>
                      <a:pt x="2160784" y="531245"/>
                      <a:pt x="2120853" y="536569"/>
                    </a:cubicBezTo>
                    <a:lnTo>
                      <a:pt x="2015921" y="551559"/>
                    </a:lnTo>
                    <a:cubicBezTo>
                      <a:pt x="2010924" y="566549"/>
                      <a:pt x="2004763" y="581200"/>
                      <a:pt x="2000931" y="596529"/>
                    </a:cubicBezTo>
                    <a:cubicBezTo>
                      <a:pt x="1994752" y="621247"/>
                      <a:pt x="1995977" y="648062"/>
                      <a:pt x="1985941" y="671480"/>
                    </a:cubicBezTo>
                    <a:cubicBezTo>
                      <a:pt x="1980374" y="684470"/>
                      <a:pt x="1964441" y="690155"/>
                      <a:pt x="1955961" y="701461"/>
                    </a:cubicBezTo>
                    <a:cubicBezTo>
                      <a:pt x="1949257" y="710399"/>
                      <a:pt x="1945968" y="721448"/>
                      <a:pt x="1940971" y="731441"/>
                    </a:cubicBezTo>
                    <a:lnTo>
                      <a:pt x="1940971" y="656490"/>
                    </a:lnTo>
                    <a:close/>
                  </a:path>
                </a:pathLst>
              </a:cu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6" name="TextBox 15"/>
              <p:cNvSpPr txBox="1"/>
              <p:nvPr/>
            </p:nvSpPr>
            <p:spPr>
              <a:xfrm>
                <a:off x="1524000" y="2554066"/>
                <a:ext cx="585417" cy="646331"/>
              </a:xfrm>
              <a:prstGeom prst="rect">
                <a:avLst/>
              </a:prstGeom>
              <a:noFill/>
            </p:spPr>
            <p:txBody>
              <a:bodyPr wrap="none" rtlCol="0">
                <a:spAutoFit/>
              </a:bodyPr>
              <a:lstStyle/>
              <a:p>
                <a:r>
                  <a:rPr lang="el-GR" sz="3600" dirty="0" smtClean="0"/>
                  <a:t>θ</a:t>
                </a:r>
                <a:r>
                  <a:rPr lang="en-US" sz="3600" baseline="-25000" dirty="0" smtClean="0"/>
                  <a:t>1</a:t>
                </a:r>
                <a:endParaRPr lang="en-GB" sz="3600" baseline="-25000" dirty="0"/>
              </a:p>
            </p:txBody>
          </p:sp>
          <p:sp>
            <p:nvSpPr>
              <p:cNvPr id="17" name="TextBox 16"/>
              <p:cNvSpPr txBox="1"/>
              <p:nvPr/>
            </p:nvSpPr>
            <p:spPr>
              <a:xfrm>
                <a:off x="4323837" y="2349497"/>
                <a:ext cx="585417" cy="646331"/>
              </a:xfrm>
              <a:prstGeom prst="rect">
                <a:avLst/>
              </a:prstGeom>
              <a:noFill/>
            </p:spPr>
            <p:txBody>
              <a:bodyPr wrap="none" rtlCol="0">
                <a:spAutoFit/>
              </a:bodyPr>
              <a:lstStyle/>
              <a:p>
                <a:r>
                  <a:rPr lang="el-GR" sz="3600" dirty="0" smtClean="0"/>
                  <a:t>θ</a:t>
                </a:r>
                <a:r>
                  <a:rPr lang="en-US" sz="3600" baseline="-25000" dirty="0"/>
                  <a:t>3</a:t>
                </a:r>
                <a:endParaRPr lang="en-GB" sz="3600" baseline="-25000" dirty="0"/>
              </a:p>
            </p:txBody>
          </p:sp>
          <p:sp>
            <p:nvSpPr>
              <p:cNvPr id="15" name="Freeform 14"/>
              <p:cNvSpPr/>
              <p:nvPr/>
            </p:nvSpPr>
            <p:spPr>
              <a:xfrm>
                <a:off x="2287440" y="2989728"/>
                <a:ext cx="1992205" cy="1768839"/>
              </a:xfrm>
              <a:custGeom>
                <a:avLst/>
                <a:gdLst>
                  <a:gd name="connsiteX0" fmla="*/ 1385150 w 1992205"/>
                  <a:gd name="connsiteY0" fmla="*/ 0 h 1768839"/>
                  <a:gd name="connsiteX1" fmla="*/ 1385150 w 1992205"/>
                  <a:gd name="connsiteY1" fmla="*/ 0 h 1768839"/>
                  <a:gd name="connsiteX2" fmla="*/ 770553 w 1992205"/>
                  <a:gd name="connsiteY2" fmla="*/ 29980 h 1768839"/>
                  <a:gd name="connsiteX3" fmla="*/ 710593 w 1992205"/>
                  <a:gd name="connsiteY3" fmla="*/ 89941 h 1768839"/>
                  <a:gd name="connsiteX4" fmla="*/ 680612 w 1992205"/>
                  <a:gd name="connsiteY4" fmla="*/ 239842 h 1768839"/>
                  <a:gd name="connsiteX5" fmla="*/ 665622 w 1992205"/>
                  <a:gd name="connsiteY5" fmla="*/ 374754 h 1768839"/>
                  <a:gd name="connsiteX6" fmla="*/ 650632 w 1992205"/>
                  <a:gd name="connsiteY6" fmla="*/ 479685 h 1768839"/>
                  <a:gd name="connsiteX7" fmla="*/ 665622 w 1992205"/>
                  <a:gd name="connsiteY7" fmla="*/ 749508 h 1768839"/>
                  <a:gd name="connsiteX8" fmla="*/ 665622 w 1992205"/>
                  <a:gd name="connsiteY8" fmla="*/ 929390 h 1768839"/>
                  <a:gd name="connsiteX9" fmla="*/ 560691 w 1992205"/>
                  <a:gd name="connsiteY9" fmla="*/ 989350 h 1768839"/>
                  <a:gd name="connsiteX10" fmla="*/ 155957 w 1992205"/>
                  <a:gd name="connsiteY10" fmla="*/ 1034321 h 1768839"/>
                  <a:gd name="connsiteX11" fmla="*/ 110986 w 1992205"/>
                  <a:gd name="connsiteY11" fmla="*/ 1049311 h 1768839"/>
                  <a:gd name="connsiteX12" fmla="*/ 95996 w 1992205"/>
                  <a:gd name="connsiteY12" fmla="*/ 1424065 h 1768839"/>
                  <a:gd name="connsiteX13" fmla="*/ 275878 w 1992205"/>
                  <a:gd name="connsiteY13" fmla="*/ 1469036 h 1768839"/>
                  <a:gd name="connsiteX14" fmla="*/ 455760 w 1992205"/>
                  <a:gd name="connsiteY14" fmla="*/ 1528996 h 1768839"/>
                  <a:gd name="connsiteX15" fmla="*/ 575681 w 1992205"/>
                  <a:gd name="connsiteY15" fmla="*/ 1573967 h 1768839"/>
                  <a:gd name="connsiteX16" fmla="*/ 950435 w 1992205"/>
                  <a:gd name="connsiteY16" fmla="*/ 1648918 h 1768839"/>
                  <a:gd name="connsiteX17" fmla="*/ 1085347 w 1992205"/>
                  <a:gd name="connsiteY17" fmla="*/ 1708878 h 1768839"/>
                  <a:gd name="connsiteX18" fmla="*/ 1220258 w 1992205"/>
                  <a:gd name="connsiteY18" fmla="*/ 1768839 h 1768839"/>
                  <a:gd name="connsiteX19" fmla="*/ 1280219 w 1992205"/>
                  <a:gd name="connsiteY19" fmla="*/ 1753849 h 1768839"/>
                  <a:gd name="connsiteX20" fmla="*/ 1310199 w 1992205"/>
                  <a:gd name="connsiteY20" fmla="*/ 1723868 h 1768839"/>
                  <a:gd name="connsiteX21" fmla="*/ 1490081 w 1992205"/>
                  <a:gd name="connsiteY21" fmla="*/ 1693888 h 1768839"/>
                  <a:gd name="connsiteX22" fmla="*/ 1535052 w 1992205"/>
                  <a:gd name="connsiteY22" fmla="*/ 1678898 h 1768839"/>
                  <a:gd name="connsiteX23" fmla="*/ 1624993 w 1992205"/>
                  <a:gd name="connsiteY23" fmla="*/ 1603947 h 1768839"/>
                  <a:gd name="connsiteX24" fmla="*/ 1639983 w 1992205"/>
                  <a:gd name="connsiteY24" fmla="*/ 1558977 h 1768839"/>
                  <a:gd name="connsiteX25" fmla="*/ 1684953 w 1992205"/>
                  <a:gd name="connsiteY25" fmla="*/ 1514006 h 1768839"/>
                  <a:gd name="connsiteX26" fmla="*/ 1759904 w 1992205"/>
                  <a:gd name="connsiteY26" fmla="*/ 1409075 h 1768839"/>
                  <a:gd name="connsiteX27" fmla="*/ 1849845 w 1992205"/>
                  <a:gd name="connsiteY27" fmla="*/ 1334124 h 1768839"/>
                  <a:gd name="connsiteX28" fmla="*/ 1894816 w 1992205"/>
                  <a:gd name="connsiteY28" fmla="*/ 1289154 h 1768839"/>
                  <a:gd name="connsiteX29" fmla="*/ 1954776 w 1992205"/>
                  <a:gd name="connsiteY29" fmla="*/ 1169232 h 1768839"/>
                  <a:gd name="connsiteX30" fmla="*/ 1954776 w 1992205"/>
                  <a:gd name="connsiteY30" fmla="*/ 479685 h 1768839"/>
                  <a:gd name="connsiteX31" fmla="*/ 1894816 w 1992205"/>
                  <a:gd name="connsiteY31" fmla="*/ 464695 h 1768839"/>
                  <a:gd name="connsiteX32" fmla="*/ 1834855 w 1992205"/>
                  <a:gd name="connsiteY32" fmla="*/ 434714 h 1768839"/>
                  <a:gd name="connsiteX33" fmla="*/ 1759904 w 1992205"/>
                  <a:gd name="connsiteY33" fmla="*/ 314793 h 1768839"/>
                  <a:gd name="connsiteX34" fmla="*/ 1729924 w 1992205"/>
                  <a:gd name="connsiteY34" fmla="*/ 194872 h 1768839"/>
                  <a:gd name="connsiteX35" fmla="*/ 1714934 w 1992205"/>
                  <a:gd name="connsiteY35" fmla="*/ 149901 h 1768839"/>
                  <a:gd name="connsiteX36" fmla="*/ 1684953 w 1992205"/>
                  <a:gd name="connsiteY36" fmla="*/ 104931 h 1768839"/>
                  <a:gd name="connsiteX37" fmla="*/ 1639983 w 1992205"/>
                  <a:gd name="connsiteY37" fmla="*/ 89941 h 1768839"/>
                  <a:gd name="connsiteX38" fmla="*/ 1595012 w 1992205"/>
                  <a:gd name="connsiteY38" fmla="*/ 59960 h 1768839"/>
                  <a:gd name="connsiteX39" fmla="*/ 1430121 w 1992205"/>
                  <a:gd name="connsiteY39" fmla="*/ 14990 h 1768839"/>
                  <a:gd name="connsiteX40" fmla="*/ 1385150 w 1992205"/>
                  <a:gd name="connsiteY40" fmla="*/ 0 h 17688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Lst>
                <a:rect l="l" t="t" r="r" b="b"/>
                <a:pathLst>
                  <a:path w="1992205" h="1768839">
                    <a:moveTo>
                      <a:pt x="1385150" y="0"/>
                    </a:moveTo>
                    <a:lnTo>
                      <a:pt x="1385150" y="0"/>
                    </a:lnTo>
                    <a:cubicBezTo>
                      <a:pt x="1180284" y="9993"/>
                      <a:pt x="973863" y="2872"/>
                      <a:pt x="770553" y="29980"/>
                    </a:cubicBezTo>
                    <a:cubicBezTo>
                      <a:pt x="742535" y="33716"/>
                      <a:pt x="721727" y="63961"/>
                      <a:pt x="710593" y="89941"/>
                    </a:cubicBezTo>
                    <a:cubicBezTo>
                      <a:pt x="690520" y="136777"/>
                      <a:pt x="688559" y="189509"/>
                      <a:pt x="680612" y="239842"/>
                    </a:cubicBezTo>
                    <a:cubicBezTo>
                      <a:pt x="673555" y="284536"/>
                      <a:pt x="671234" y="329856"/>
                      <a:pt x="665622" y="374754"/>
                    </a:cubicBezTo>
                    <a:cubicBezTo>
                      <a:pt x="661240" y="409813"/>
                      <a:pt x="655629" y="444708"/>
                      <a:pt x="650632" y="479685"/>
                    </a:cubicBezTo>
                    <a:cubicBezTo>
                      <a:pt x="655629" y="569626"/>
                      <a:pt x="657467" y="659798"/>
                      <a:pt x="665622" y="749508"/>
                    </a:cubicBezTo>
                    <a:cubicBezTo>
                      <a:pt x="673888" y="840436"/>
                      <a:pt x="715421" y="804891"/>
                      <a:pt x="665622" y="929390"/>
                    </a:cubicBezTo>
                    <a:cubicBezTo>
                      <a:pt x="660770" y="941519"/>
                      <a:pt x="563942" y="988830"/>
                      <a:pt x="560691" y="989350"/>
                    </a:cubicBezTo>
                    <a:cubicBezTo>
                      <a:pt x="456952" y="1005948"/>
                      <a:pt x="280288" y="1006692"/>
                      <a:pt x="155957" y="1034321"/>
                    </a:cubicBezTo>
                    <a:cubicBezTo>
                      <a:pt x="140532" y="1037749"/>
                      <a:pt x="125976" y="1044314"/>
                      <a:pt x="110986" y="1049311"/>
                    </a:cubicBezTo>
                    <a:cubicBezTo>
                      <a:pt x="51032" y="1169220"/>
                      <a:pt x="0" y="1246841"/>
                      <a:pt x="95996" y="1424065"/>
                    </a:cubicBezTo>
                    <a:cubicBezTo>
                      <a:pt x="125433" y="1478411"/>
                      <a:pt x="216544" y="1451730"/>
                      <a:pt x="275878" y="1469036"/>
                    </a:cubicBezTo>
                    <a:cubicBezTo>
                      <a:pt x="336554" y="1486733"/>
                      <a:pt x="396104" y="1508117"/>
                      <a:pt x="455760" y="1528996"/>
                    </a:cubicBezTo>
                    <a:cubicBezTo>
                      <a:pt x="496055" y="1543099"/>
                      <a:pt x="534632" y="1562239"/>
                      <a:pt x="575681" y="1573967"/>
                    </a:cubicBezTo>
                    <a:cubicBezTo>
                      <a:pt x="712497" y="1613057"/>
                      <a:pt x="811744" y="1625802"/>
                      <a:pt x="950435" y="1648918"/>
                    </a:cubicBezTo>
                    <a:cubicBezTo>
                      <a:pt x="995406" y="1668905"/>
                      <a:pt x="1039655" y="1690601"/>
                      <a:pt x="1085347" y="1708878"/>
                    </a:cubicBezTo>
                    <a:cubicBezTo>
                      <a:pt x="1219134" y="1762393"/>
                      <a:pt x="1133741" y="1711161"/>
                      <a:pt x="1220258" y="1768839"/>
                    </a:cubicBezTo>
                    <a:cubicBezTo>
                      <a:pt x="1240245" y="1763842"/>
                      <a:pt x="1261792" y="1763063"/>
                      <a:pt x="1280219" y="1753849"/>
                    </a:cubicBezTo>
                    <a:cubicBezTo>
                      <a:pt x="1292860" y="1747528"/>
                      <a:pt x="1296610" y="1727751"/>
                      <a:pt x="1310199" y="1723868"/>
                    </a:cubicBezTo>
                    <a:cubicBezTo>
                      <a:pt x="1368648" y="1707168"/>
                      <a:pt x="1432413" y="1713110"/>
                      <a:pt x="1490081" y="1693888"/>
                    </a:cubicBezTo>
                    <a:lnTo>
                      <a:pt x="1535052" y="1678898"/>
                    </a:lnTo>
                    <a:cubicBezTo>
                      <a:pt x="1568235" y="1656776"/>
                      <a:pt x="1601909" y="1638573"/>
                      <a:pt x="1624993" y="1603947"/>
                    </a:cubicBezTo>
                    <a:cubicBezTo>
                      <a:pt x="1633758" y="1590800"/>
                      <a:pt x="1631218" y="1572124"/>
                      <a:pt x="1639983" y="1558977"/>
                    </a:cubicBezTo>
                    <a:cubicBezTo>
                      <a:pt x="1651742" y="1541338"/>
                      <a:pt x="1671157" y="1530102"/>
                      <a:pt x="1684953" y="1514006"/>
                    </a:cubicBezTo>
                    <a:cubicBezTo>
                      <a:pt x="1811597" y="1366255"/>
                      <a:pt x="1664966" y="1527748"/>
                      <a:pt x="1759904" y="1409075"/>
                    </a:cubicBezTo>
                    <a:cubicBezTo>
                      <a:pt x="1788220" y="1373680"/>
                      <a:pt x="1812752" y="1365918"/>
                      <a:pt x="1849845" y="1334124"/>
                    </a:cubicBezTo>
                    <a:cubicBezTo>
                      <a:pt x="1865941" y="1320328"/>
                      <a:pt x="1881245" y="1305440"/>
                      <a:pt x="1894816" y="1289154"/>
                    </a:cubicBezTo>
                    <a:cubicBezTo>
                      <a:pt x="1929358" y="1247704"/>
                      <a:pt x="1933584" y="1222212"/>
                      <a:pt x="1954776" y="1169232"/>
                    </a:cubicBezTo>
                    <a:cubicBezTo>
                      <a:pt x="1970375" y="935262"/>
                      <a:pt x="1992205" y="719232"/>
                      <a:pt x="1954776" y="479685"/>
                    </a:cubicBezTo>
                    <a:cubicBezTo>
                      <a:pt x="1951596" y="459330"/>
                      <a:pt x="1914803" y="469692"/>
                      <a:pt x="1894816" y="464695"/>
                    </a:cubicBezTo>
                    <a:cubicBezTo>
                      <a:pt x="1874829" y="454701"/>
                      <a:pt x="1853039" y="447703"/>
                      <a:pt x="1834855" y="434714"/>
                    </a:cubicBezTo>
                    <a:cubicBezTo>
                      <a:pt x="1786890" y="400453"/>
                      <a:pt x="1777408" y="371682"/>
                      <a:pt x="1759904" y="314793"/>
                    </a:cubicBezTo>
                    <a:cubicBezTo>
                      <a:pt x="1747786" y="275411"/>
                      <a:pt x="1742954" y="233962"/>
                      <a:pt x="1729924" y="194872"/>
                    </a:cubicBezTo>
                    <a:cubicBezTo>
                      <a:pt x="1724927" y="179882"/>
                      <a:pt x="1722001" y="164034"/>
                      <a:pt x="1714934" y="149901"/>
                    </a:cubicBezTo>
                    <a:cubicBezTo>
                      <a:pt x="1706877" y="133787"/>
                      <a:pt x="1699021" y="116185"/>
                      <a:pt x="1684953" y="104931"/>
                    </a:cubicBezTo>
                    <a:cubicBezTo>
                      <a:pt x="1672615" y="95060"/>
                      <a:pt x="1654973" y="94938"/>
                      <a:pt x="1639983" y="89941"/>
                    </a:cubicBezTo>
                    <a:cubicBezTo>
                      <a:pt x="1624993" y="79947"/>
                      <a:pt x="1611475" y="67277"/>
                      <a:pt x="1595012" y="59960"/>
                    </a:cubicBezTo>
                    <a:cubicBezTo>
                      <a:pt x="1542315" y="36539"/>
                      <a:pt x="1486545" y="24394"/>
                      <a:pt x="1430121" y="14990"/>
                    </a:cubicBezTo>
                    <a:cubicBezTo>
                      <a:pt x="1425192" y="14169"/>
                      <a:pt x="1392645" y="2498"/>
                      <a:pt x="1385150" y="0"/>
                    </a:cubicBezTo>
                    <a:close/>
                  </a:path>
                </a:pathLst>
              </a:cu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6" name="Straight Connector 5"/>
              <p:cNvCxnSpPr/>
              <p:nvPr/>
            </p:nvCxnSpPr>
            <p:spPr>
              <a:xfrm>
                <a:off x="3074444" y="1598855"/>
                <a:ext cx="679317" cy="1799568"/>
              </a:xfrm>
              <a:prstGeom prst="line">
                <a:avLst/>
              </a:prstGeom>
              <a:ln>
                <a:solidFill>
                  <a:srgbClr val="0000FF"/>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a:off x="3773505" y="3419010"/>
                <a:ext cx="2976351" cy="570895"/>
              </a:xfrm>
              <a:prstGeom prst="line">
                <a:avLst/>
              </a:prstGeom>
              <a:ln>
                <a:solidFill>
                  <a:srgbClr val="0000FF"/>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flipH="1">
                <a:off x="2175952" y="3419010"/>
                <a:ext cx="1597552" cy="2024172"/>
              </a:xfrm>
              <a:prstGeom prst="line">
                <a:avLst/>
              </a:prstGeom>
              <a:ln>
                <a:solidFill>
                  <a:srgbClr val="0000FF"/>
                </a:solidFill>
              </a:ln>
            </p:spPr>
            <p:style>
              <a:lnRef idx="1">
                <a:schemeClr val="accent1"/>
              </a:lnRef>
              <a:fillRef idx="0">
                <a:schemeClr val="accent1"/>
              </a:fillRef>
              <a:effectRef idx="0">
                <a:schemeClr val="accent1"/>
              </a:effectRef>
              <a:fontRef idx="minor">
                <a:schemeClr val="tx1"/>
              </a:fontRef>
            </p:style>
          </p:cxnSp>
        </p:grpSp>
        <p:sp>
          <p:nvSpPr>
            <p:cNvPr id="18" name="TextBox 17"/>
            <p:cNvSpPr txBox="1"/>
            <p:nvPr/>
          </p:nvSpPr>
          <p:spPr>
            <a:xfrm>
              <a:off x="3276600" y="3657600"/>
              <a:ext cx="585417" cy="646331"/>
            </a:xfrm>
            <a:prstGeom prst="rect">
              <a:avLst/>
            </a:prstGeom>
            <a:noFill/>
          </p:spPr>
          <p:txBody>
            <a:bodyPr wrap="none" rtlCol="0">
              <a:spAutoFit/>
            </a:bodyPr>
            <a:lstStyle/>
            <a:p>
              <a:r>
                <a:rPr lang="el-GR" sz="3600" dirty="0" smtClean="0"/>
                <a:t>θ</a:t>
              </a:r>
              <a:r>
                <a:rPr lang="en-US" sz="3600" baseline="-25000" dirty="0" smtClean="0"/>
                <a:t>2</a:t>
              </a:r>
              <a:endParaRPr lang="en-GB" sz="3600" baseline="-25000" dirty="0"/>
            </a:p>
          </p:txBody>
        </p:sp>
      </p:grpSp>
      <p:sp>
        <p:nvSpPr>
          <p:cNvPr id="26" name="TextBox 25"/>
          <p:cNvSpPr txBox="1"/>
          <p:nvPr/>
        </p:nvSpPr>
        <p:spPr>
          <a:xfrm>
            <a:off x="4800600" y="4064913"/>
            <a:ext cx="3733800" cy="430887"/>
          </a:xfrm>
          <a:prstGeom prst="rect">
            <a:avLst/>
          </a:prstGeom>
          <a:noFill/>
        </p:spPr>
        <p:txBody>
          <a:bodyPr wrap="square" rtlCol="0">
            <a:spAutoFit/>
          </a:bodyPr>
          <a:lstStyle/>
          <a:p>
            <a:r>
              <a:rPr lang="en-US" sz="2200" dirty="0" smtClean="0"/>
              <a:t>Because the probability of  Y is:</a:t>
            </a:r>
            <a:endParaRPr lang="en-GB" sz="2200" dirty="0"/>
          </a:p>
        </p:txBody>
      </p:sp>
      <p:graphicFrame>
        <p:nvGraphicFramePr>
          <p:cNvPr id="51202" name="Object 2"/>
          <p:cNvGraphicFramePr>
            <a:graphicFrameLocks noChangeAspect="1"/>
          </p:cNvGraphicFramePr>
          <p:nvPr/>
        </p:nvGraphicFramePr>
        <p:xfrm>
          <a:off x="5181600" y="5410200"/>
          <a:ext cx="3622675" cy="981075"/>
        </p:xfrm>
        <a:graphic>
          <a:graphicData uri="http://schemas.openxmlformats.org/presentationml/2006/ole">
            <mc:AlternateContent xmlns:mc="http://schemas.openxmlformats.org/markup-compatibility/2006">
              <mc:Choice xmlns:v="urn:schemas-microsoft-com:vml" Requires="v">
                <p:oleObj spid="_x0000_s52253" name="Equation" r:id="rId3" imgW="1638000" imgH="444240" progId="Equation.3">
                  <p:embed/>
                </p:oleObj>
              </mc:Choice>
              <mc:Fallback>
                <p:oleObj name="Equation" r:id="rId3" imgW="1638000" imgH="444240" progId="Equation.3">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181600" y="5410200"/>
                        <a:ext cx="3622675" cy="9810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52227" name="Object 3"/>
          <p:cNvGraphicFramePr>
            <a:graphicFrameLocks noChangeAspect="1"/>
          </p:cNvGraphicFramePr>
          <p:nvPr/>
        </p:nvGraphicFramePr>
        <p:xfrm>
          <a:off x="5022850" y="225425"/>
          <a:ext cx="3511550" cy="1146175"/>
        </p:xfrm>
        <a:graphic>
          <a:graphicData uri="http://schemas.openxmlformats.org/presentationml/2006/ole">
            <mc:AlternateContent xmlns:mc="http://schemas.openxmlformats.org/markup-compatibility/2006">
              <mc:Choice xmlns:v="urn:schemas-microsoft-com:vml" Requires="v">
                <p:oleObj spid="_x0000_s52254" name="Equation" r:id="rId5" imgW="1587240" imgH="520560" progId="Equation.3">
                  <p:embed/>
                </p:oleObj>
              </mc:Choice>
              <mc:Fallback>
                <p:oleObj name="Equation" r:id="rId5" imgW="1587240" imgH="520560" progId="Equation.3">
                  <p:embed/>
                  <p:pic>
                    <p:nvPicPr>
                      <p:cNvPr id="0" name="Picture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022850" y="225425"/>
                        <a:ext cx="3511550" cy="11461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cxnSp>
        <p:nvCxnSpPr>
          <p:cNvPr id="20" name="Straight Connector 19"/>
          <p:cNvCxnSpPr/>
          <p:nvPr/>
        </p:nvCxnSpPr>
        <p:spPr>
          <a:xfrm flipH="1">
            <a:off x="4114800" y="1295400"/>
            <a:ext cx="685800" cy="9906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aphicFrame>
        <p:nvGraphicFramePr>
          <p:cNvPr id="52228" name="Object 4"/>
          <p:cNvGraphicFramePr>
            <a:graphicFrameLocks noChangeAspect="1"/>
          </p:cNvGraphicFramePr>
          <p:nvPr/>
        </p:nvGraphicFramePr>
        <p:xfrm>
          <a:off x="3505200" y="4800600"/>
          <a:ext cx="5337175" cy="587375"/>
        </p:xfrm>
        <a:graphic>
          <a:graphicData uri="http://schemas.openxmlformats.org/presentationml/2006/ole">
            <mc:AlternateContent xmlns:mc="http://schemas.openxmlformats.org/markup-compatibility/2006">
              <mc:Choice xmlns:v="urn:schemas-microsoft-com:vml" Requires="v">
                <p:oleObj spid="_x0000_s52255" name="Equation" r:id="rId7" imgW="2412720" imgH="266400" progId="Equation.3">
                  <p:embed/>
                </p:oleObj>
              </mc:Choice>
              <mc:Fallback>
                <p:oleObj name="Equation" r:id="rId7" imgW="2412720" imgH="266400" progId="Equation.3">
                  <p:embed/>
                  <p:pic>
                    <p:nvPicPr>
                      <p:cNvPr id="0" name="Picture 4"/>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3505200" y="4800600"/>
                        <a:ext cx="5337175" cy="5873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0"/>
            <a:ext cx="8229600" cy="1143000"/>
          </a:xfrm>
        </p:spPr>
        <p:txBody>
          <a:bodyPr/>
          <a:lstStyle/>
          <a:p>
            <a:r>
              <a:rPr lang="en-US" b="0" dirty="0" err="1" smtClean="0"/>
              <a:t>Bayes</a:t>
            </a:r>
            <a:r>
              <a:rPr lang="en-US" b="0" dirty="0" smtClean="0"/>
              <a:t> law for discrete parameters</a:t>
            </a:r>
            <a:endParaRPr lang="en-GB" b="0" dirty="0"/>
          </a:p>
        </p:txBody>
      </p:sp>
      <p:graphicFrame>
        <p:nvGraphicFramePr>
          <p:cNvPr id="64514" name="Object 2"/>
          <p:cNvGraphicFramePr>
            <a:graphicFrameLocks noChangeAspect="1"/>
          </p:cNvGraphicFramePr>
          <p:nvPr/>
        </p:nvGraphicFramePr>
        <p:xfrm>
          <a:off x="1752600" y="1219200"/>
          <a:ext cx="4024313" cy="2408301"/>
        </p:xfrm>
        <a:graphic>
          <a:graphicData uri="http://schemas.openxmlformats.org/presentationml/2006/ole">
            <mc:AlternateContent xmlns:mc="http://schemas.openxmlformats.org/markup-compatibility/2006">
              <mc:Choice xmlns:v="urn:schemas-microsoft-com:vml" Requires="v">
                <p:oleObj spid="_x0000_s64523" name="Equation" r:id="rId3" imgW="1930320" imgH="1155600" progId="Equation.3">
                  <p:embed/>
                </p:oleObj>
              </mc:Choice>
              <mc:Fallback>
                <p:oleObj name="Equation" r:id="rId3" imgW="1930320" imgH="1155600" progId="Equation.3">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752600" y="1219200"/>
                        <a:ext cx="4024313" cy="2408301"/>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6" name="TextBox 5"/>
          <p:cNvSpPr txBox="1"/>
          <p:nvPr/>
        </p:nvSpPr>
        <p:spPr>
          <a:xfrm>
            <a:off x="339285" y="3886200"/>
            <a:ext cx="8657563" cy="1107996"/>
          </a:xfrm>
          <a:prstGeom prst="rect">
            <a:avLst/>
          </a:prstGeom>
          <a:noFill/>
        </p:spPr>
        <p:txBody>
          <a:bodyPr wrap="none" rtlCol="0">
            <a:spAutoFit/>
          </a:bodyPr>
          <a:lstStyle/>
          <a:p>
            <a:r>
              <a:rPr lang="en-US" sz="2200" dirty="0" smtClean="0"/>
              <a:t>P(</a:t>
            </a:r>
            <a:r>
              <a:rPr lang="el-GR" sz="2200" dirty="0" smtClean="0"/>
              <a:t>θ</a:t>
            </a:r>
            <a:r>
              <a:rPr lang="en-US" sz="2200" baseline="-25000" dirty="0" err="1" smtClean="0"/>
              <a:t>i</a:t>
            </a:r>
            <a:r>
              <a:rPr lang="en-US" sz="2200" dirty="0" err="1" smtClean="0"/>
              <a:t>|y</a:t>
            </a:r>
            <a:r>
              <a:rPr lang="en-US" sz="2200" dirty="0" smtClean="0"/>
              <a:t>) reads: in light of the data, the probability that the parameter has</a:t>
            </a:r>
          </a:p>
          <a:p>
            <a:r>
              <a:rPr lang="en-US" sz="2200" dirty="0" smtClean="0"/>
              <a:t> the value </a:t>
            </a:r>
            <a:r>
              <a:rPr lang="el-GR" sz="2200" dirty="0" smtClean="0"/>
              <a:t>θ</a:t>
            </a:r>
            <a:r>
              <a:rPr lang="en-US" sz="2200" baseline="-25000" dirty="0" err="1" smtClean="0"/>
              <a:t>i</a:t>
            </a:r>
            <a:r>
              <a:rPr lang="en-US" sz="2200" dirty="0" smtClean="0"/>
              <a:t> If we find this value for all possible values of the parameter </a:t>
            </a:r>
            <a:r>
              <a:rPr lang="el-GR" sz="2200" dirty="0" smtClean="0"/>
              <a:t>θ</a:t>
            </a:r>
            <a:r>
              <a:rPr lang="en-US" sz="2200" dirty="0" smtClean="0"/>
              <a:t>,</a:t>
            </a:r>
          </a:p>
          <a:p>
            <a:r>
              <a:rPr lang="en-US" sz="2200" dirty="0" smtClean="0"/>
              <a:t>then we have the posterior distribution.</a:t>
            </a:r>
            <a:endParaRPr lang="en-GB" sz="2200"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2"/>
          <p:cNvSpPr>
            <a:spLocks noGrp="1" noChangeArrowheads="1"/>
          </p:cNvSpPr>
          <p:nvPr>
            <p:ph type="title"/>
          </p:nvPr>
        </p:nvSpPr>
        <p:spPr>
          <a:xfrm>
            <a:off x="457200" y="0"/>
            <a:ext cx="8229600" cy="1143000"/>
          </a:xfrm>
        </p:spPr>
        <p:txBody>
          <a:bodyPr/>
          <a:lstStyle/>
          <a:p>
            <a:pPr eaLnBrk="1" hangingPunct="1"/>
            <a:r>
              <a:rPr lang="en-US" dirty="0" smtClean="0"/>
              <a:t>An example from medical testing:</a:t>
            </a:r>
            <a:br>
              <a:rPr lang="en-US" dirty="0" smtClean="0"/>
            </a:br>
            <a:r>
              <a:rPr lang="en-US" dirty="0" smtClean="0"/>
              <a:t>False positives in medical testing</a:t>
            </a:r>
          </a:p>
        </p:txBody>
      </p:sp>
      <p:graphicFrame>
        <p:nvGraphicFramePr>
          <p:cNvPr id="8194" name="Object 3"/>
          <p:cNvGraphicFramePr>
            <a:graphicFrameLocks noGrp="1" noChangeAspect="1"/>
          </p:cNvGraphicFramePr>
          <p:nvPr>
            <p:ph idx="1"/>
            <p:extLst>
              <p:ext uri="{D42A27DB-BD31-4B8C-83A1-F6EECF244321}">
                <p14:modId xmlns:p14="http://schemas.microsoft.com/office/powerpoint/2010/main" val="1962430220"/>
              </p:ext>
            </p:extLst>
          </p:nvPr>
        </p:nvGraphicFramePr>
        <p:xfrm>
          <a:off x="1416050" y="1606502"/>
          <a:ext cx="5213350" cy="3651298"/>
        </p:xfrm>
        <a:graphic>
          <a:graphicData uri="http://schemas.openxmlformats.org/presentationml/2006/ole">
            <mc:AlternateContent xmlns:mc="http://schemas.openxmlformats.org/markup-compatibility/2006">
              <mc:Choice xmlns:v="urn:schemas-microsoft-com:vml" Requires="v">
                <p:oleObj spid="_x0000_s78860" name="Equation" r:id="rId4" imgW="2628720" imgH="1841400" progId="Equation.3">
                  <p:embed/>
                </p:oleObj>
              </mc:Choice>
              <mc:Fallback>
                <p:oleObj name="Equation" r:id="rId4" imgW="2628720" imgH="1841400" progId="Equation.3">
                  <p:embed/>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416050" y="1606502"/>
                        <a:ext cx="5213350" cy="3651298"/>
                      </a:xfrm>
                      <a:prstGeom prst="rect">
                        <a:avLst/>
                      </a:prstGeom>
                      <a:noFill/>
                      <a:extLst/>
                    </p:spPr>
                  </p:pic>
                </p:oleObj>
              </mc:Fallback>
            </mc:AlternateContent>
          </a:graphicData>
        </a:graphic>
      </p:graphicFrame>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9875" name="Object 3"/>
          <p:cNvGraphicFramePr>
            <a:graphicFrameLocks noChangeAspect="1"/>
          </p:cNvGraphicFramePr>
          <p:nvPr/>
        </p:nvGraphicFramePr>
        <p:xfrm>
          <a:off x="1295400" y="1447800"/>
          <a:ext cx="5510213" cy="3859213"/>
        </p:xfrm>
        <a:graphic>
          <a:graphicData uri="http://schemas.openxmlformats.org/presentationml/2006/ole">
            <mc:AlternateContent xmlns:mc="http://schemas.openxmlformats.org/markup-compatibility/2006">
              <mc:Choice xmlns:v="urn:schemas-microsoft-com:vml" Requires="v">
                <p:oleObj spid="_x0000_s79884" name="Equation" r:id="rId4" imgW="2628720" imgH="1841400" progId="Equation.3">
                  <p:embed/>
                </p:oleObj>
              </mc:Choice>
              <mc:Fallback>
                <p:oleObj name="Equation" r:id="rId4" imgW="2628720" imgH="1841400" progId="Equation.3">
                  <p:embed/>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295400" y="1447800"/>
                        <a:ext cx="5510213" cy="385921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9219" name="Rectangle 2"/>
          <p:cNvSpPr>
            <a:spLocks noGrp="1" noChangeArrowheads="1"/>
          </p:cNvSpPr>
          <p:nvPr>
            <p:ph type="title"/>
          </p:nvPr>
        </p:nvSpPr>
        <p:spPr/>
        <p:txBody>
          <a:bodyPr/>
          <a:lstStyle/>
          <a:p>
            <a:pPr eaLnBrk="1" hangingPunct="1"/>
            <a:r>
              <a:rPr lang="en-US" smtClean="0"/>
              <a:t>An example from medical testing</a:t>
            </a:r>
          </a:p>
        </p:txBody>
      </p:sp>
      <p:sp>
        <p:nvSpPr>
          <p:cNvPr id="9220" name="Freeform 4"/>
          <p:cNvSpPr>
            <a:spLocks/>
          </p:cNvSpPr>
          <p:nvPr/>
        </p:nvSpPr>
        <p:spPr bwMode="auto">
          <a:xfrm>
            <a:off x="3886200" y="1574800"/>
            <a:ext cx="3060700" cy="2768600"/>
          </a:xfrm>
          <a:custGeom>
            <a:avLst/>
            <a:gdLst>
              <a:gd name="T0" fmla="*/ 0 w 1928"/>
              <a:gd name="T1" fmla="*/ 25400 h 1744"/>
              <a:gd name="T2" fmla="*/ 838200 w 1928"/>
              <a:gd name="T3" fmla="*/ 25400 h 1744"/>
              <a:gd name="T4" fmla="*/ 2133600 w 1928"/>
              <a:gd name="T5" fmla="*/ 177800 h 1744"/>
              <a:gd name="T6" fmla="*/ 2895600 w 1928"/>
              <a:gd name="T7" fmla="*/ 558800 h 1744"/>
              <a:gd name="T8" fmla="*/ 3048000 w 1928"/>
              <a:gd name="T9" fmla="*/ 1397000 h 1744"/>
              <a:gd name="T10" fmla="*/ 2971800 w 1928"/>
              <a:gd name="T11" fmla="*/ 2387600 h 1744"/>
              <a:gd name="T12" fmla="*/ 2667000 w 1928"/>
              <a:gd name="T13" fmla="*/ 2768600 h 1744"/>
              <a:gd name="T14" fmla="*/ 0 60000 65536"/>
              <a:gd name="T15" fmla="*/ 0 60000 65536"/>
              <a:gd name="T16" fmla="*/ 0 60000 65536"/>
              <a:gd name="T17" fmla="*/ 0 60000 65536"/>
              <a:gd name="T18" fmla="*/ 0 60000 65536"/>
              <a:gd name="T19" fmla="*/ 0 60000 65536"/>
              <a:gd name="T20" fmla="*/ 0 60000 65536"/>
              <a:gd name="T21" fmla="*/ 0 w 1928"/>
              <a:gd name="T22" fmla="*/ 0 h 1744"/>
              <a:gd name="T23" fmla="*/ 1928 w 1928"/>
              <a:gd name="T24" fmla="*/ 1744 h 1744"/>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928" h="1744">
                <a:moveTo>
                  <a:pt x="0" y="16"/>
                </a:moveTo>
                <a:cubicBezTo>
                  <a:pt x="152" y="8"/>
                  <a:pt x="304" y="0"/>
                  <a:pt x="528" y="16"/>
                </a:cubicBezTo>
                <a:cubicBezTo>
                  <a:pt x="752" y="32"/>
                  <a:pt x="1128" y="56"/>
                  <a:pt x="1344" y="112"/>
                </a:cubicBezTo>
                <a:cubicBezTo>
                  <a:pt x="1560" y="168"/>
                  <a:pt x="1728" y="224"/>
                  <a:pt x="1824" y="352"/>
                </a:cubicBezTo>
                <a:cubicBezTo>
                  <a:pt x="1920" y="480"/>
                  <a:pt x="1912" y="688"/>
                  <a:pt x="1920" y="880"/>
                </a:cubicBezTo>
                <a:cubicBezTo>
                  <a:pt x="1928" y="1072"/>
                  <a:pt x="1912" y="1360"/>
                  <a:pt x="1872" y="1504"/>
                </a:cubicBezTo>
                <a:cubicBezTo>
                  <a:pt x="1832" y="1648"/>
                  <a:pt x="1712" y="1704"/>
                  <a:pt x="1680" y="1744"/>
                </a:cubicBezTo>
              </a:path>
            </a:pathLst>
          </a:custGeom>
          <a:noFill/>
          <a:ln w="25400">
            <a:solidFill>
              <a:srgbClr val="0000FF"/>
            </a:solidFill>
            <a:round/>
            <a:headEnd/>
            <a:tailEnd type="triangle" w="lg" len="lg"/>
          </a:ln>
        </p:spPr>
        <p:txBody>
          <a:bodyPr/>
          <a:lstStyle/>
          <a:p>
            <a:endParaRPr lang="en-US"/>
          </a:p>
        </p:txBody>
      </p:sp>
      <p:sp>
        <p:nvSpPr>
          <p:cNvPr id="9221" name="Line 5"/>
          <p:cNvSpPr>
            <a:spLocks noChangeShapeType="1"/>
          </p:cNvSpPr>
          <p:nvPr/>
        </p:nvSpPr>
        <p:spPr bwMode="auto">
          <a:xfrm>
            <a:off x="4038600" y="2438400"/>
            <a:ext cx="914400" cy="1905000"/>
          </a:xfrm>
          <a:prstGeom prst="line">
            <a:avLst/>
          </a:prstGeom>
          <a:noFill/>
          <a:ln w="25400">
            <a:solidFill>
              <a:srgbClr val="0000FF"/>
            </a:solidFill>
            <a:round/>
            <a:headEnd/>
            <a:tailEnd type="triangle" w="med" len="lg"/>
          </a:ln>
        </p:spPr>
        <p:txBody>
          <a:bodyPr/>
          <a:lstStyle/>
          <a:p>
            <a:endParaRPr lang="en-GB"/>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p:cNvGrpSpPr>
            <a:grpSpLocks/>
          </p:cNvGrpSpPr>
          <p:nvPr/>
        </p:nvGrpSpPr>
        <p:grpSpPr bwMode="auto">
          <a:xfrm>
            <a:off x="1905000" y="152400"/>
            <a:ext cx="4038600" cy="3962400"/>
            <a:chOff x="1248" y="1104"/>
            <a:chExt cx="2544" cy="2496"/>
          </a:xfrm>
        </p:grpSpPr>
        <p:sp>
          <p:nvSpPr>
            <p:cNvPr id="10244" name="Rectangle 3"/>
            <p:cNvSpPr>
              <a:spLocks noChangeArrowheads="1"/>
            </p:cNvSpPr>
            <p:nvPr/>
          </p:nvSpPr>
          <p:spPr bwMode="auto">
            <a:xfrm>
              <a:off x="1248" y="1104"/>
              <a:ext cx="2544" cy="2496"/>
            </a:xfrm>
            <a:prstGeom prst="rect">
              <a:avLst/>
            </a:prstGeom>
            <a:noFill/>
            <a:ln w="9525">
              <a:solidFill>
                <a:schemeClr val="tx1"/>
              </a:solidFill>
              <a:miter lim="800000"/>
              <a:headEnd/>
              <a:tailEnd/>
            </a:ln>
          </p:spPr>
          <p:txBody>
            <a:bodyPr wrap="none" anchor="ctr"/>
            <a:lstStyle/>
            <a:p>
              <a:endParaRPr lang="en-US"/>
            </a:p>
          </p:txBody>
        </p:sp>
        <p:sp>
          <p:nvSpPr>
            <p:cNvPr id="10245" name="Line 4"/>
            <p:cNvSpPr>
              <a:spLocks noChangeShapeType="1"/>
            </p:cNvSpPr>
            <p:nvPr/>
          </p:nvSpPr>
          <p:spPr bwMode="auto">
            <a:xfrm flipH="1">
              <a:off x="1248" y="1152"/>
              <a:ext cx="1728" cy="1824"/>
            </a:xfrm>
            <a:prstGeom prst="line">
              <a:avLst/>
            </a:prstGeom>
            <a:noFill/>
            <a:ln w="9525">
              <a:solidFill>
                <a:schemeClr val="tx1"/>
              </a:solidFill>
              <a:round/>
              <a:headEnd/>
              <a:tailEnd/>
            </a:ln>
          </p:spPr>
          <p:txBody>
            <a:bodyPr/>
            <a:lstStyle/>
            <a:p>
              <a:endParaRPr lang="en-GB"/>
            </a:p>
          </p:txBody>
        </p:sp>
        <p:sp>
          <p:nvSpPr>
            <p:cNvPr id="10246" name="Text Box 5"/>
            <p:cNvSpPr txBox="1">
              <a:spLocks noChangeArrowheads="1"/>
            </p:cNvSpPr>
            <p:nvPr/>
          </p:nvSpPr>
          <p:spPr bwMode="auto">
            <a:xfrm>
              <a:off x="1382" y="1175"/>
              <a:ext cx="116" cy="231"/>
            </a:xfrm>
            <a:prstGeom prst="rect">
              <a:avLst/>
            </a:prstGeom>
            <a:noFill/>
            <a:ln w="9525">
              <a:noFill/>
              <a:miter lim="800000"/>
              <a:headEnd/>
              <a:tailEnd/>
            </a:ln>
          </p:spPr>
          <p:txBody>
            <a:bodyPr wrap="none">
              <a:spAutoFit/>
            </a:bodyPr>
            <a:lstStyle/>
            <a:p>
              <a:endParaRPr lang="en-US"/>
            </a:p>
          </p:txBody>
        </p:sp>
        <p:sp>
          <p:nvSpPr>
            <p:cNvPr id="10247" name="Text Box 6"/>
            <p:cNvSpPr txBox="1">
              <a:spLocks noChangeArrowheads="1"/>
            </p:cNvSpPr>
            <p:nvPr/>
          </p:nvSpPr>
          <p:spPr bwMode="auto">
            <a:xfrm>
              <a:off x="1286" y="1123"/>
              <a:ext cx="233" cy="269"/>
            </a:xfrm>
            <a:prstGeom prst="rect">
              <a:avLst/>
            </a:prstGeom>
            <a:noFill/>
            <a:ln w="9525">
              <a:noFill/>
              <a:miter lim="800000"/>
              <a:headEnd/>
              <a:tailEnd/>
            </a:ln>
          </p:spPr>
          <p:txBody>
            <a:bodyPr wrap="none">
              <a:spAutoFit/>
            </a:bodyPr>
            <a:lstStyle/>
            <a:p>
              <a:r>
                <a:rPr lang="en-US" sz="2200"/>
                <a:t>ill</a:t>
              </a:r>
            </a:p>
          </p:txBody>
        </p:sp>
        <p:sp>
          <p:nvSpPr>
            <p:cNvPr id="10248" name="Text Box 7"/>
            <p:cNvSpPr txBox="1">
              <a:spLocks noChangeArrowheads="1"/>
            </p:cNvSpPr>
            <p:nvPr/>
          </p:nvSpPr>
          <p:spPr bwMode="auto">
            <a:xfrm>
              <a:off x="3148" y="2714"/>
              <a:ext cx="556" cy="269"/>
            </a:xfrm>
            <a:prstGeom prst="rect">
              <a:avLst/>
            </a:prstGeom>
            <a:noFill/>
            <a:ln w="9525">
              <a:noFill/>
              <a:miter lim="800000"/>
              <a:headEnd/>
              <a:tailEnd/>
            </a:ln>
          </p:spPr>
          <p:txBody>
            <a:bodyPr wrap="none">
              <a:spAutoFit/>
            </a:bodyPr>
            <a:lstStyle/>
            <a:p>
              <a:r>
                <a:rPr lang="en-US" sz="2200" i="1"/>
                <a:t>Not ill</a:t>
              </a:r>
            </a:p>
          </p:txBody>
        </p:sp>
        <p:sp>
          <p:nvSpPr>
            <p:cNvPr id="10249" name="Oval 8"/>
            <p:cNvSpPr>
              <a:spLocks noChangeArrowheads="1"/>
            </p:cNvSpPr>
            <p:nvPr/>
          </p:nvSpPr>
          <p:spPr bwMode="auto">
            <a:xfrm>
              <a:off x="1680" y="1488"/>
              <a:ext cx="1440" cy="1344"/>
            </a:xfrm>
            <a:prstGeom prst="ellipse">
              <a:avLst/>
            </a:prstGeom>
            <a:noFill/>
            <a:ln w="9525">
              <a:solidFill>
                <a:schemeClr val="tx1"/>
              </a:solidFill>
              <a:round/>
              <a:headEnd/>
              <a:tailEnd/>
            </a:ln>
          </p:spPr>
          <p:txBody>
            <a:bodyPr wrap="none" anchor="ctr"/>
            <a:lstStyle/>
            <a:p>
              <a:endParaRPr lang="en-US"/>
            </a:p>
          </p:txBody>
        </p:sp>
        <p:sp>
          <p:nvSpPr>
            <p:cNvPr id="10250" name="Text Box 9"/>
            <p:cNvSpPr txBox="1">
              <a:spLocks noChangeArrowheads="1"/>
            </p:cNvSpPr>
            <p:nvPr/>
          </p:nvSpPr>
          <p:spPr bwMode="auto">
            <a:xfrm>
              <a:off x="2160" y="2112"/>
              <a:ext cx="611" cy="269"/>
            </a:xfrm>
            <a:prstGeom prst="rect">
              <a:avLst/>
            </a:prstGeom>
            <a:noFill/>
            <a:ln w="9525">
              <a:noFill/>
              <a:miter lim="800000"/>
              <a:headEnd/>
              <a:tailEnd/>
            </a:ln>
          </p:spPr>
          <p:txBody>
            <a:bodyPr wrap="none">
              <a:spAutoFit/>
            </a:bodyPr>
            <a:lstStyle/>
            <a:p>
              <a:r>
                <a:rPr lang="en-US" sz="2200" i="1"/>
                <a:t>Test +</a:t>
              </a:r>
            </a:p>
          </p:txBody>
        </p:sp>
      </p:grpSp>
      <p:graphicFrame>
        <p:nvGraphicFramePr>
          <p:cNvPr id="10242" name="Object 10"/>
          <p:cNvGraphicFramePr>
            <a:graphicFrameLocks noGrp="1" noChangeAspect="1"/>
          </p:cNvGraphicFramePr>
          <p:nvPr>
            <p:ph/>
          </p:nvPr>
        </p:nvGraphicFramePr>
        <p:xfrm>
          <a:off x="1901825" y="4572000"/>
          <a:ext cx="5338763" cy="1371600"/>
        </p:xfrm>
        <a:graphic>
          <a:graphicData uri="http://schemas.openxmlformats.org/presentationml/2006/ole">
            <mc:AlternateContent xmlns:mc="http://schemas.openxmlformats.org/markup-compatibility/2006">
              <mc:Choice xmlns:v="urn:schemas-microsoft-com:vml" Requires="v">
                <p:oleObj spid="_x0000_s80907" name="Equation" r:id="rId4" imgW="3657600" imgH="939600" progId="Equation.3">
                  <p:embed/>
                </p:oleObj>
              </mc:Choice>
              <mc:Fallback>
                <p:oleObj name="Equation" r:id="rId4" imgW="3657600" imgH="939600" progId="Equation.3">
                  <p:embed/>
                  <p:pic>
                    <p:nvPicPr>
                      <p:cNvPr id="0" name="Object 10"/>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901825" y="4572000"/>
                        <a:ext cx="5338763" cy="13716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lstStyle/>
          <a:p>
            <a:r>
              <a:rPr lang="en-US" b="0" dirty="0" smtClean="0"/>
              <a:t>The Definite Integral</a:t>
            </a:r>
            <a:endParaRPr lang="en-GB" b="0" dirty="0"/>
          </a:p>
        </p:txBody>
      </p:sp>
      <p:sp>
        <p:nvSpPr>
          <p:cNvPr id="3" name="Content Placeholder 2"/>
          <p:cNvSpPr>
            <a:spLocks noGrp="1"/>
          </p:cNvSpPr>
          <p:nvPr>
            <p:ph idx="1"/>
          </p:nvPr>
        </p:nvSpPr>
        <p:spPr>
          <a:xfrm>
            <a:off x="457200" y="1295400"/>
            <a:ext cx="8229600" cy="4525963"/>
          </a:xfrm>
        </p:spPr>
        <p:txBody>
          <a:bodyPr>
            <a:normAutofit/>
          </a:bodyPr>
          <a:lstStyle/>
          <a:p>
            <a:pPr marL="0">
              <a:buNone/>
            </a:pPr>
            <a:r>
              <a:rPr lang="en-US" sz="2800" dirty="0" smtClean="0"/>
              <a:t>The integral between a and b:</a:t>
            </a:r>
          </a:p>
          <a:p>
            <a:pPr marL="0">
              <a:buNone/>
            </a:pPr>
            <a:endParaRPr lang="en-GB" sz="2800" dirty="0"/>
          </a:p>
        </p:txBody>
      </p:sp>
      <p:graphicFrame>
        <p:nvGraphicFramePr>
          <p:cNvPr id="65538" name="Object 2"/>
          <p:cNvGraphicFramePr>
            <a:graphicFrameLocks noChangeAspect="1"/>
          </p:cNvGraphicFramePr>
          <p:nvPr/>
        </p:nvGraphicFramePr>
        <p:xfrm>
          <a:off x="3276600" y="2209800"/>
          <a:ext cx="3657600" cy="779664"/>
        </p:xfrm>
        <a:graphic>
          <a:graphicData uri="http://schemas.openxmlformats.org/presentationml/2006/ole">
            <mc:AlternateContent xmlns:mc="http://schemas.openxmlformats.org/markup-compatibility/2006">
              <mc:Choice xmlns:v="urn:schemas-microsoft-com:vml" Requires="v">
                <p:oleObj spid="_x0000_s65547" name="Equation" r:id="rId3" imgW="2082600" imgH="444240" progId="Equation.3">
                  <p:embed/>
                </p:oleObj>
              </mc:Choice>
              <mc:Fallback>
                <p:oleObj name="Equation" r:id="rId3" imgW="2082600" imgH="444240" progId="Equation.3">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276600" y="2209800"/>
                        <a:ext cx="3657600" cy="779664"/>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6" name="TextBox 5"/>
          <p:cNvSpPr txBox="1"/>
          <p:nvPr/>
        </p:nvSpPr>
        <p:spPr>
          <a:xfrm>
            <a:off x="3429000" y="2743200"/>
            <a:ext cx="716863" cy="369332"/>
          </a:xfrm>
          <a:prstGeom prst="rect">
            <a:avLst/>
          </a:prstGeom>
          <a:noFill/>
        </p:spPr>
        <p:txBody>
          <a:bodyPr wrap="none" rtlCol="0">
            <a:spAutoFit/>
          </a:bodyPr>
          <a:lstStyle/>
          <a:p>
            <a:r>
              <a:rPr lang="el-GR" i="1" dirty="0" smtClean="0"/>
              <a:t>Δ</a:t>
            </a:r>
            <a:r>
              <a:rPr lang="en-US" i="1" dirty="0" smtClean="0"/>
              <a:t>x-&gt;0</a:t>
            </a:r>
            <a:endParaRPr lang="en-GB" i="1" dirty="0"/>
          </a:p>
        </p:txBody>
      </p:sp>
      <p:grpSp>
        <p:nvGrpSpPr>
          <p:cNvPr id="15" name="Group 14"/>
          <p:cNvGrpSpPr/>
          <p:nvPr/>
        </p:nvGrpSpPr>
        <p:grpSpPr>
          <a:xfrm>
            <a:off x="1752600" y="3323804"/>
            <a:ext cx="4911012" cy="3153196"/>
            <a:chOff x="1752600" y="3323804"/>
            <a:chExt cx="4911012" cy="3153196"/>
          </a:xfrm>
        </p:grpSpPr>
        <p:grpSp>
          <p:nvGrpSpPr>
            <p:cNvPr id="9" name="Group 8"/>
            <p:cNvGrpSpPr/>
            <p:nvPr/>
          </p:nvGrpSpPr>
          <p:grpSpPr>
            <a:xfrm>
              <a:off x="1752600" y="3323804"/>
              <a:ext cx="4911012" cy="3153196"/>
              <a:chOff x="1752600" y="3323804"/>
              <a:chExt cx="4911012" cy="3153196"/>
            </a:xfrm>
          </p:grpSpPr>
          <p:pic>
            <p:nvPicPr>
              <p:cNvPr id="65539" name="Picture 3"/>
              <p:cNvPicPr>
                <a:picLocks noChangeAspect="1" noChangeArrowheads="1"/>
              </p:cNvPicPr>
              <p:nvPr/>
            </p:nvPicPr>
            <p:blipFill>
              <a:blip r:embed="rId5" cstate="print"/>
              <a:srcRect/>
              <a:stretch>
                <a:fillRect/>
              </a:stretch>
            </p:blipFill>
            <p:spPr bwMode="auto">
              <a:xfrm>
                <a:off x="1752600" y="3323804"/>
                <a:ext cx="4911012" cy="3153196"/>
              </a:xfrm>
              <a:prstGeom prst="rect">
                <a:avLst/>
              </a:prstGeom>
              <a:noFill/>
              <a:ln w="9525">
                <a:noFill/>
                <a:miter lim="800000"/>
                <a:headEnd/>
                <a:tailEnd/>
              </a:ln>
            </p:spPr>
          </p:pic>
          <p:sp>
            <p:nvSpPr>
              <p:cNvPr id="8" name="Rectangle 7"/>
              <p:cNvSpPr/>
              <p:nvPr/>
            </p:nvSpPr>
            <p:spPr>
              <a:xfrm>
                <a:off x="2743200" y="3429000"/>
                <a:ext cx="2209800" cy="6858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sp>
          <p:nvSpPr>
            <p:cNvPr id="10" name="TextBox 9"/>
            <p:cNvSpPr txBox="1"/>
            <p:nvPr/>
          </p:nvSpPr>
          <p:spPr>
            <a:xfrm>
              <a:off x="5410200" y="4202668"/>
              <a:ext cx="763351" cy="369332"/>
            </a:xfrm>
            <a:prstGeom prst="rect">
              <a:avLst/>
            </a:prstGeom>
            <a:solidFill>
              <a:schemeClr val="bg1"/>
            </a:solidFill>
          </p:spPr>
          <p:txBody>
            <a:bodyPr wrap="none" rtlCol="0">
              <a:spAutoFit/>
            </a:bodyPr>
            <a:lstStyle/>
            <a:p>
              <a:r>
                <a:rPr lang="en-US" b="1" i="1" dirty="0" smtClean="0">
                  <a:latin typeface="Times New Roman" pitchFamily="18" charset="0"/>
                  <a:cs typeface="Times New Roman" pitchFamily="18" charset="0"/>
                </a:rPr>
                <a:t>y=f(x)</a:t>
              </a:r>
              <a:endParaRPr lang="en-GB" b="1" i="1" dirty="0">
                <a:latin typeface="Times New Roman" pitchFamily="18" charset="0"/>
                <a:cs typeface="Times New Roman" pitchFamily="18" charset="0"/>
              </a:endParaRPr>
            </a:p>
          </p:txBody>
        </p:sp>
        <p:sp>
          <p:nvSpPr>
            <p:cNvPr id="11" name="TextBox 10"/>
            <p:cNvSpPr txBox="1"/>
            <p:nvPr/>
          </p:nvSpPr>
          <p:spPr>
            <a:xfrm>
              <a:off x="2074942" y="4495800"/>
              <a:ext cx="287258" cy="369332"/>
            </a:xfrm>
            <a:prstGeom prst="rect">
              <a:avLst/>
            </a:prstGeom>
            <a:solidFill>
              <a:schemeClr val="bg1"/>
            </a:solidFill>
          </p:spPr>
          <p:txBody>
            <a:bodyPr wrap="none" rtlCol="0">
              <a:spAutoFit/>
            </a:bodyPr>
            <a:lstStyle/>
            <a:p>
              <a:r>
                <a:rPr lang="en-US" b="1" i="1" dirty="0" smtClean="0">
                  <a:latin typeface="Times New Roman" pitchFamily="18" charset="0"/>
                  <a:cs typeface="Times New Roman" pitchFamily="18" charset="0"/>
                </a:rPr>
                <a:t>y</a:t>
              </a:r>
              <a:endParaRPr lang="en-GB" b="1" i="1" dirty="0">
                <a:latin typeface="Times New Roman" pitchFamily="18" charset="0"/>
                <a:cs typeface="Times New Roman" pitchFamily="18" charset="0"/>
              </a:endParaRPr>
            </a:p>
          </p:txBody>
        </p:sp>
        <p:sp>
          <p:nvSpPr>
            <p:cNvPr id="12" name="TextBox 11"/>
            <p:cNvSpPr txBox="1"/>
            <p:nvPr/>
          </p:nvSpPr>
          <p:spPr>
            <a:xfrm>
              <a:off x="3294142" y="6107668"/>
              <a:ext cx="300082" cy="369332"/>
            </a:xfrm>
            <a:prstGeom prst="rect">
              <a:avLst/>
            </a:prstGeom>
            <a:solidFill>
              <a:schemeClr val="bg1"/>
            </a:solidFill>
          </p:spPr>
          <p:txBody>
            <a:bodyPr wrap="none" rtlCol="0">
              <a:spAutoFit/>
            </a:bodyPr>
            <a:lstStyle/>
            <a:p>
              <a:r>
                <a:rPr lang="en-US" b="1" i="1" dirty="0" smtClean="0">
                  <a:latin typeface="Times New Roman" pitchFamily="18" charset="0"/>
                  <a:cs typeface="Times New Roman" pitchFamily="18" charset="0"/>
                </a:rPr>
                <a:t>a</a:t>
              </a:r>
              <a:endParaRPr lang="en-GB" b="1" i="1" dirty="0">
                <a:latin typeface="Times New Roman" pitchFamily="18" charset="0"/>
                <a:cs typeface="Times New Roman" pitchFamily="18" charset="0"/>
              </a:endParaRPr>
            </a:p>
          </p:txBody>
        </p:sp>
        <p:sp>
          <p:nvSpPr>
            <p:cNvPr id="13" name="TextBox 12"/>
            <p:cNvSpPr txBox="1"/>
            <p:nvPr/>
          </p:nvSpPr>
          <p:spPr>
            <a:xfrm>
              <a:off x="4665742" y="6096000"/>
              <a:ext cx="300082" cy="369332"/>
            </a:xfrm>
            <a:prstGeom prst="rect">
              <a:avLst/>
            </a:prstGeom>
            <a:solidFill>
              <a:schemeClr val="bg1"/>
            </a:solidFill>
          </p:spPr>
          <p:txBody>
            <a:bodyPr wrap="none" rtlCol="0">
              <a:spAutoFit/>
            </a:bodyPr>
            <a:lstStyle/>
            <a:p>
              <a:r>
                <a:rPr lang="en-US" b="1" i="1" dirty="0" smtClean="0">
                  <a:latin typeface="Times New Roman" pitchFamily="18" charset="0"/>
                  <a:cs typeface="Times New Roman" pitchFamily="18" charset="0"/>
                </a:rPr>
                <a:t>b</a:t>
              </a:r>
              <a:endParaRPr lang="en-GB" b="1" i="1" dirty="0">
                <a:latin typeface="Times New Roman" pitchFamily="18" charset="0"/>
                <a:cs typeface="Times New Roman" pitchFamily="18" charset="0"/>
              </a:endParaRPr>
            </a:p>
          </p:txBody>
        </p:sp>
        <p:sp>
          <p:nvSpPr>
            <p:cNvPr id="14" name="TextBox 13"/>
            <p:cNvSpPr txBox="1"/>
            <p:nvPr/>
          </p:nvSpPr>
          <p:spPr>
            <a:xfrm>
              <a:off x="3967118" y="5943600"/>
              <a:ext cx="300082" cy="369332"/>
            </a:xfrm>
            <a:prstGeom prst="rect">
              <a:avLst/>
            </a:prstGeom>
            <a:solidFill>
              <a:schemeClr val="bg1"/>
            </a:solidFill>
          </p:spPr>
          <p:txBody>
            <a:bodyPr wrap="none" rtlCol="0">
              <a:spAutoFit/>
            </a:bodyPr>
            <a:lstStyle/>
            <a:p>
              <a:r>
                <a:rPr lang="en-US" b="1" i="1" dirty="0" smtClean="0">
                  <a:latin typeface="Times New Roman" pitchFamily="18" charset="0"/>
                  <a:cs typeface="Times New Roman" pitchFamily="18" charset="0"/>
                </a:rPr>
                <a:t>x</a:t>
              </a:r>
              <a:endParaRPr lang="en-GB" b="1" i="1" dirty="0">
                <a:latin typeface="Times New Roman" pitchFamily="18" charset="0"/>
                <a:cs typeface="Times New Roman" pitchFamily="18" charset="0"/>
              </a:endParaRPr>
            </a:p>
          </p:txBody>
        </p:sp>
      </p:gr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0"/>
            <a:ext cx="8229600" cy="1143000"/>
          </a:xfrm>
        </p:spPr>
        <p:txBody>
          <a:bodyPr/>
          <a:lstStyle/>
          <a:p>
            <a:r>
              <a:rPr lang="en-US" b="0" dirty="0" err="1" smtClean="0"/>
              <a:t>Bayes</a:t>
            </a:r>
            <a:r>
              <a:rPr lang="en-US" b="0" dirty="0" smtClean="0"/>
              <a:t> law for continuous parameters</a:t>
            </a:r>
            <a:endParaRPr lang="en-GB" b="0" dirty="0"/>
          </a:p>
        </p:txBody>
      </p:sp>
      <p:graphicFrame>
        <p:nvGraphicFramePr>
          <p:cNvPr id="64514" name="Object 2"/>
          <p:cNvGraphicFramePr>
            <a:graphicFrameLocks noChangeAspect="1"/>
          </p:cNvGraphicFramePr>
          <p:nvPr/>
        </p:nvGraphicFramePr>
        <p:xfrm>
          <a:off x="609600" y="1905000"/>
          <a:ext cx="3679825" cy="2355850"/>
        </p:xfrm>
        <a:graphic>
          <a:graphicData uri="http://schemas.openxmlformats.org/presentationml/2006/ole">
            <mc:AlternateContent xmlns:mc="http://schemas.openxmlformats.org/markup-compatibility/2006">
              <mc:Choice xmlns:v="urn:schemas-microsoft-com:vml" Requires="v">
                <p:oleObj spid="_x0000_s66571" name="Equation" r:id="rId3" imgW="1765080" imgH="1130040" progId="Equation.3">
                  <p:embed/>
                </p:oleObj>
              </mc:Choice>
              <mc:Fallback>
                <p:oleObj name="Equation" r:id="rId3" imgW="1765080" imgH="1130040" progId="Equation.3">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09600" y="1905000"/>
                        <a:ext cx="3679825" cy="23558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6" name="TextBox 5"/>
          <p:cNvSpPr txBox="1"/>
          <p:nvPr/>
        </p:nvSpPr>
        <p:spPr>
          <a:xfrm>
            <a:off x="304800" y="4572000"/>
            <a:ext cx="8657563" cy="1107996"/>
          </a:xfrm>
          <a:prstGeom prst="rect">
            <a:avLst/>
          </a:prstGeom>
          <a:noFill/>
        </p:spPr>
        <p:txBody>
          <a:bodyPr wrap="none" rtlCol="0">
            <a:spAutoFit/>
          </a:bodyPr>
          <a:lstStyle/>
          <a:p>
            <a:r>
              <a:rPr lang="en-US" sz="2200" dirty="0" smtClean="0"/>
              <a:t>P(</a:t>
            </a:r>
            <a:r>
              <a:rPr lang="el-GR" sz="2200" dirty="0" smtClean="0"/>
              <a:t>θ</a:t>
            </a:r>
            <a:r>
              <a:rPr lang="en-US" sz="2200" dirty="0" smtClean="0"/>
              <a:t>|y) reads: in light of the data, the probability that the parameter has</a:t>
            </a:r>
          </a:p>
          <a:p>
            <a:r>
              <a:rPr lang="en-US" sz="2200" dirty="0" smtClean="0"/>
              <a:t> the value </a:t>
            </a:r>
            <a:r>
              <a:rPr lang="el-GR" sz="2200" dirty="0" smtClean="0"/>
              <a:t>θ</a:t>
            </a:r>
            <a:r>
              <a:rPr lang="en-US" sz="2200" dirty="0" smtClean="0"/>
              <a:t> If we find this value for all possible values of the parameter </a:t>
            </a:r>
            <a:r>
              <a:rPr lang="el-GR" sz="2200" dirty="0" smtClean="0"/>
              <a:t>θ</a:t>
            </a:r>
            <a:r>
              <a:rPr lang="en-US" sz="2200" dirty="0" smtClean="0"/>
              <a:t>,</a:t>
            </a:r>
          </a:p>
          <a:p>
            <a:r>
              <a:rPr lang="en-US" sz="2200" dirty="0" smtClean="0"/>
              <a:t>then we have the posterior distribution.</a:t>
            </a:r>
            <a:endParaRPr lang="en-GB" sz="2200" dirty="0"/>
          </a:p>
        </p:txBody>
      </p:sp>
      <p:grpSp>
        <p:nvGrpSpPr>
          <p:cNvPr id="84" name="Group 83"/>
          <p:cNvGrpSpPr/>
          <p:nvPr/>
        </p:nvGrpSpPr>
        <p:grpSpPr>
          <a:xfrm>
            <a:off x="5029200" y="1371600"/>
            <a:ext cx="3381375" cy="2421780"/>
            <a:chOff x="685800" y="2211388"/>
            <a:chExt cx="6048375" cy="3684517"/>
          </a:xfrm>
        </p:grpSpPr>
        <p:sp>
          <p:nvSpPr>
            <p:cNvPr id="85" name="Line 26"/>
            <p:cNvSpPr>
              <a:spLocks noChangeShapeType="1"/>
            </p:cNvSpPr>
            <p:nvPr/>
          </p:nvSpPr>
          <p:spPr bwMode="auto">
            <a:xfrm>
              <a:off x="2133600" y="5105400"/>
              <a:ext cx="4600575" cy="0"/>
            </a:xfrm>
            <a:prstGeom prst="line">
              <a:avLst/>
            </a:prstGeom>
            <a:noFill/>
            <a:ln w="0">
              <a:solidFill>
                <a:srgbClr val="000000"/>
              </a:solidFill>
              <a:round/>
              <a:headEnd/>
              <a:tailEnd/>
            </a:ln>
          </p:spPr>
          <p:txBody>
            <a:bodyPr/>
            <a:lstStyle/>
            <a:p>
              <a:endParaRPr lang="en-GB"/>
            </a:p>
          </p:txBody>
        </p:sp>
        <p:grpSp>
          <p:nvGrpSpPr>
            <p:cNvPr id="86" name="Group 98"/>
            <p:cNvGrpSpPr/>
            <p:nvPr/>
          </p:nvGrpSpPr>
          <p:grpSpPr>
            <a:xfrm>
              <a:off x="685800" y="2211388"/>
              <a:ext cx="5572125" cy="3684517"/>
              <a:chOff x="685800" y="2211388"/>
              <a:chExt cx="5572125" cy="3684517"/>
            </a:xfrm>
          </p:grpSpPr>
          <p:grpSp>
            <p:nvGrpSpPr>
              <p:cNvPr id="87" name="Group 93"/>
              <p:cNvGrpSpPr/>
              <p:nvPr/>
            </p:nvGrpSpPr>
            <p:grpSpPr>
              <a:xfrm>
                <a:off x="2057400" y="2211388"/>
                <a:ext cx="4200525" cy="2894012"/>
                <a:chOff x="2559050" y="2209800"/>
                <a:chExt cx="4537075" cy="3122612"/>
              </a:xfrm>
            </p:grpSpPr>
            <p:sp>
              <p:nvSpPr>
                <p:cNvPr id="90" name="Line 25"/>
                <p:cNvSpPr>
                  <a:spLocks noChangeShapeType="1"/>
                </p:cNvSpPr>
                <p:nvPr/>
              </p:nvSpPr>
              <p:spPr bwMode="auto">
                <a:xfrm>
                  <a:off x="2665412" y="2209800"/>
                  <a:ext cx="1588" cy="3121025"/>
                </a:xfrm>
                <a:prstGeom prst="line">
                  <a:avLst/>
                </a:prstGeom>
                <a:noFill/>
                <a:ln w="0">
                  <a:solidFill>
                    <a:srgbClr val="000000"/>
                  </a:solidFill>
                  <a:round/>
                  <a:headEnd/>
                  <a:tailEnd/>
                </a:ln>
              </p:spPr>
              <p:txBody>
                <a:bodyPr/>
                <a:lstStyle/>
                <a:p>
                  <a:endParaRPr lang="en-GB"/>
                </a:p>
              </p:txBody>
            </p:sp>
            <p:sp>
              <p:nvSpPr>
                <p:cNvPr id="91" name="Line 27"/>
                <p:cNvSpPr>
                  <a:spLocks noChangeShapeType="1"/>
                </p:cNvSpPr>
                <p:nvPr/>
              </p:nvSpPr>
              <p:spPr bwMode="auto">
                <a:xfrm>
                  <a:off x="2559050" y="5330825"/>
                  <a:ext cx="61912" cy="1587"/>
                </a:xfrm>
                <a:prstGeom prst="line">
                  <a:avLst/>
                </a:prstGeom>
                <a:noFill/>
                <a:ln w="15875">
                  <a:solidFill>
                    <a:srgbClr val="0000FF"/>
                  </a:solidFill>
                  <a:round/>
                  <a:headEnd/>
                  <a:tailEnd/>
                </a:ln>
              </p:spPr>
              <p:txBody>
                <a:bodyPr/>
                <a:lstStyle/>
                <a:p>
                  <a:endParaRPr lang="en-GB"/>
                </a:p>
              </p:txBody>
            </p:sp>
            <p:sp>
              <p:nvSpPr>
                <p:cNvPr id="92" name="Freeform 28"/>
                <p:cNvSpPr>
                  <a:spLocks/>
                </p:cNvSpPr>
                <p:nvPr/>
              </p:nvSpPr>
              <p:spPr bwMode="auto">
                <a:xfrm>
                  <a:off x="2620962" y="5330825"/>
                  <a:ext cx="68263" cy="1587"/>
                </a:xfrm>
                <a:custGeom>
                  <a:avLst/>
                  <a:gdLst>
                    <a:gd name="T0" fmla="*/ 0 w 43"/>
                    <a:gd name="T1" fmla="*/ 0 h 1587"/>
                    <a:gd name="T2" fmla="*/ 19 w 43"/>
                    <a:gd name="T3" fmla="*/ 0 h 1587"/>
                    <a:gd name="T4" fmla="*/ 43 w 43"/>
                    <a:gd name="T5" fmla="*/ 0 h 1587"/>
                    <a:gd name="T6" fmla="*/ 0 60000 65536"/>
                    <a:gd name="T7" fmla="*/ 0 60000 65536"/>
                    <a:gd name="T8" fmla="*/ 0 60000 65536"/>
                    <a:gd name="T9" fmla="*/ 0 w 43"/>
                    <a:gd name="T10" fmla="*/ 0 h 1587"/>
                    <a:gd name="T11" fmla="*/ 43 w 43"/>
                    <a:gd name="T12" fmla="*/ 1587 h 1587"/>
                  </a:gdLst>
                  <a:ahLst/>
                  <a:cxnLst>
                    <a:cxn ang="T6">
                      <a:pos x="T0" y="T1"/>
                    </a:cxn>
                    <a:cxn ang="T7">
                      <a:pos x="T2" y="T3"/>
                    </a:cxn>
                    <a:cxn ang="T8">
                      <a:pos x="T4" y="T5"/>
                    </a:cxn>
                  </a:cxnLst>
                  <a:rect l="T9" t="T10" r="T11" b="T12"/>
                  <a:pathLst>
                    <a:path w="43" h="1587">
                      <a:moveTo>
                        <a:pt x="0" y="0"/>
                      </a:moveTo>
                      <a:lnTo>
                        <a:pt x="19" y="0"/>
                      </a:lnTo>
                      <a:lnTo>
                        <a:pt x="43" y="0"/>
                      </a:lnTo>
                    </a:path>
                  </a:pathLst>
                </a:custGeom>
                <a:noFill/>
                <a:ln w="15875">
                  <a:solidFill>
                    <a:srgbClr val="0000FF"/>
                  </a:solidFill>
                  <a:round/>
                  <a:headEnd/>
                  <a:tailEnd/>
                </a:ln>
              </p:spPr>
              <p:txBody>
                <a:bodyPr/>
                <a:lstStyle/>
                <a:p>
                  <a:endParaRPr lang="en-US"/>
                </a:p>
              </p:txBody>
            </p:sp>
            <p:sp>
              <p:nvSpPr>
                <p:cNvPr id="93" name="Line 29"/>
                <p:cNvSpPr>
                  <a:spLocks noChangeShapeType="1"/>
                </p:cNvSpPr>
                <p:nvPr/>
              </p:nvSpPr>
              <p:spPr bwMode="auto">
                <a:xfrm>
                  <a:off x="2689225" y="5330825"/>
                  <a:ext cx="61912" cy="1587"/>
                </a:xfrm>
                <a:prstGeom prst="line">
                  <a:avLst/>
                </a:prstGeom>
                <a:noFill/>
                <a:ln w="15875">
                  <a:solidFill>
                    <a:srgbClr val="0000FF"/>
                  </a:solidFill>
                  <a:round/>
                  <a:headEnd/>
                  <a:tailEnd/>
                </a:ln>
              </p:spPr>
              <p:txBody>
                <a:bodyPr/>
                <a:lstStyle/>
                <a:p>
                  <a:endParaRPr lang="en-GB"/>
                </a:p>
              </p:txBody>
            </p:sp>
            <p:sp>
              <p:nvSpPr>
                <p:cNvPr id="94" name="Line 30"/>
                <p:cNvSpPr>
                  <a:spLocks noChangeShapeType="1"/>
                </p:cNvSpPr>
                <p:nvPr/>
              </p:nvSpPr>
              <p:spPr bwMode="auto">
                <a:xfrm>
                  <a:off x="2751137" y="5330825"/>
                  <a:ext cx="61913" cy="1587"/>
                </a:xfrm>
                <a:prstGeom prst="line">
                  <a:avLst/>
                </a:prstGeom>
                <a:noFill/>
                <a:ln w="15875">
                  <a:solidFill>
                    <a:srgbClr val="0000FF"/>
                  </a:solidFill>
                  <a:round/>
                  <a:headEnd/>
                  <a:tailEnd/>
                </a:ln>
              </p:spPr>
              <p:txBody>
                <a:bodyPr/>
                <a:lstStyle/>
                <a:p>
                  <a:endParaRPr lang="en-GB"/>
                </a:p>
              </p:txBody>
            </p:sp>
            <p:sp>
              <p:nvSpPr>
                <p:cNvPr id="95" name="Freeform 31"/>
                <p:cNvSpPr>
                  <a:spLocks/>
                </p:cNvSpPr>
                <p:nvPr/>
              </p:nvSpPr>
              <p:spPr bwMode="auto">
                <a:xfrm>
                  <a:off x="2813050" y="5322887"/>
                  <a:ext cx="60325" cy="7938"/>
                </a:xfrm>
                <a:custGeom>
                  <a:avLst/>
                  <a:gdLst>
                    <a:gd name="T0" fmla="*/ 0 w 38"/>
                    <a:gd name="T1" fmla="*/ 5 h 5"/>
                    <a:gd name="T2" fmla="*/ 19 w 38"/>
                    <a:gd name="T3" fmla="*/ 0 h 5"/>
                    <a:gd name="T4" fmla="*/ 38 w 38"/>
                    <a:gd name="T5" fmla="*/ 0 h 5"/>
                    <a:gd name="T6" fmla="*/ 0 60000 65536"/>
                    <a:gd name="T7" fmla="*/ 0 60000 65536"/>
                    <a:gd name="T8" fmla="*/ 0 60000 65536"/>
                    <a:gd name="T9" fmla="*/ 0 w 38"/>
                    <a:gd name="T10" fmla="*/ 0 h 5"/>
                    <a:gd name="T11" fmla="*/ 38 w 38"/>
                    <a:gd name="T12" fmla="*/ 5 h 5"/>
                  </a:gdLst>
                  <a:ahLst/>
                  <a:cxnLst>
                    <a:cxn ang="T6">
                      <a:pos x="T0" y="T1"/>
                    </a:cxn>
                    <a:cxn ang="T7">
                      <a:pos x="T2" y="T3"/>
                    </a:cxn>
                    <a:cxn ang="T8">
                      <a:pos x="T4" y="T5"/>
                    </a:cxn>
                  </a:cxnLst>
                  <a:rect l="T9" t="T10" r="T11" b="T12"/>
                  <a:pathLst>
                    <a:path w="38" h="5">
                      <a:moveTo>
                        <a:pt x="0" y="5"/>
                      </a:moveTo>
                      <a:lnTo>
                        <a:pt x="19" y="0"/>
                      </a:lnTo>
                      <a:lnTo>
                        <a:pt x="38" y="0"/>
                      </a:lnTo>
                    </a:path>
                  </a:pathLst>
                </a:custGeom>
                <a:noFill/>
                <a:ln w="15875">
                  <a:solidFill>
                    <a:srgbClr val="0000FF"/>
                  </a:solidFill>
                  <a:round/>
                  <a:headEnd/>
                  <a:tailEnd/>
                </a:ln>
              </p:spPr>
              <p:txBody>
                <a:bodyPr/>
                <a:lstStyle/>
                <a:p>
                  <a:endParaRPr lang="en-US"/>
                </a:p>
              </p:txBody>
            </p:sp>
            <p:sp>
              <p:nvSpPr>
                <p:cNvPr id="96" name="Line 32"/>
                <p:cNvSpPr>
                  <a:spLocks noChangeShapeType="1"/>
                </p:cNvSpPr>
                <p:nvPr/>
              </p:nvSpPr>
              <p:spPr bwMode="auto">
                <a:xfrm>
                  <a:off x="2873375" y="5322887"/>
                  <a:ext cx="61912" cy="1588"/>
                </a:xfrm>
                <a:prstGeom prst="line">
                  <a:avLst/>
                </a:prstGeom>
                <a:noFill/>
                <a:ln w="15875">
                  <a:solidFill>
                    <a:srgbClr val="0000FF"/>
                  </a:solidFill>
                  <a:round/>
                  <a:headEnd/>
                  <a:tailEnd/>
                </a:ln>
              </p:spPr>
              <p:txBody>
                <a:bodyPr/>
                <a:lstStyle/>
                <a:p>
                  <a:endParaRPr lang="en-GB"/>
                </a:p>
              </p:txBody>
            </p:sp>
            <p:sp>
              <p:nvSpPr>
                <p:cNvPr id="97" name="Line 33"/>
                <p:cNvSpPr>
                  <a:spLocks noChangeShapeType="1"/>
                </p:cNvSpPr>
                <p:nvPr/>
              </p:nvSpPr>
              <p:spPr bwMode="auto">
                <a:xfrm>
                  <a:off x="2935287" y="5322887"/>
                  <a:ext cx="61913" cy="1588"/>
                </a:xfrm>
                <a:prstGeom prst="line">
                  <a:avLst/>
                </a:prstGeom>
                <a:noFill/>
                <a:ln w="15875">
                  <a:solidFill>
                    <a:srgbClr val="0000FF"/>
                  </a:solidFill>
                  <a:round/>
                  <a:headEnd/>
                  <a:tailEnd/>
                </a:ln>
              </p:spPr>
              <p:txBody>
                <a:bodyPr/>
                <a:lstStyle/>
                <a:p>
                  <a:endParaRPr lang="en-GB"/>
                </a:p>
              </p:txBody>
            </p:sp>
            <p:sp>
              <p:nvSpPr>
                <p:cNvPr id="98" name="Freeform 34"/>
                <p:cNvSpPr>
                  <a:spLocks/>
                </p:cNvSpPr>
                <p:nvPr/>
              </p:nvSpPr>
              <p:spPr bwMode="auto">
                <a:xfrm>
                  <a:off x="2997200" y="5314950"/>
                  <a:ext cx="69850" cy="7937"/>
                </a:xfrm>
                <a:custGeom>
                  <a:avLst/>
                  <a:gdLst>
                    <a:gd name="T0" fmla="*/ 0 w 44"/>
                    <a:gd name="T1" fmla="*/ 5 h 5"/>
                    <a:gd name="T2" fmla="*/ 19 w 44"/>
                    <a:gd name="T3" fmla="*/ 0 h 5"/>
                    <a:gd name="T4" fmla="*/ 44 w 44"/>
                    <a:gd name="T5" fmla="*/ 0 h 5"/>
                    <a:gd name="T6" fmla="*/ 0 60000 65536"/>
                    <a:gd name="T7" fmla="*/ 0 60000 65536"/>
                    <a:gd name="T8" fmla="*/ 0 60000 65536"/>
                    <a:gd name="T9" fmla="*/ 0 w 44"/>
                    <a:gd name="T10" fmla="*/ 0 h 5"/>
                    <a:gd name="T11" fmla="*/ 44 w 44"/>
                    <a:gd name="T12" fmla="*/ 5 h 5"/>
                  </a:gdLst>
                  <a:ahLst/>
                  <a:cxnLst>
                    <a:cxn ang="T6">
                      <a:pos x="T0" y="T1"/>
                    </a:cxn>
                    <a:cxn ang="T7">
                      <a:pos x="T2" y="T3"/>
                    </a:cxn>
                    <a:cxn ang="T8">
                      <a:pos x="T4" y="T5"/>
                    </a:cxn>
                  </a:cxnLst>
                  <a:rect l="T9" t="T10" r="T11" b="T12"/>
                  <a:pathLst>
                    <a:path w="44" h="5">
                      <a:moveTo>
                        <a:pt x="0" y="5"/>
                      </a:moveTo>
                      <a:lnTo>
                        <a:pt x="19" y="0"/>
                      </a:lnTo>
                      <a:lnTo>
                        <a:pt x="44" y="0"/>
                      </a:lnTo>
                    </a:path>
                  </a:pathLst>
                </a:custGeom>
                <a:noFill/>
                <a:ln w="15875">
                  <a:solidFill>
                    <a:srgbClr val="0000FF"/>
                  </a:solidFill>
                  <a:round/>
                  <a:headEnd/>
                  <a:tailEnd/>
                </a:ln>
              </p:spPr>
              <p:txBody>
                <a:bodyPr/>
                <a:lstStyle/>
                <a:p>
                  <a:endParaRPr lang="en-US"/>
                </a:p>
              </p:txBody>
            </p:sp>
            <p:sp>
              <p:nvSpPr>
                <p:cNvPr id="99" name="Line 35"/>
                <p:cNvSpPr>
                  <a:spLocks noChangeShapeType="1"/>
                </p:cNvSpPr>
                <p:nvPr/>
              </p:nvSpPr>
              <p:spPr bwMode="auto">
                <a:xfrm>
                  <a:off x="3067050" y="5314950"/>
                  <a:ext cx="60325" cy="1587"/>
                </a:xfrm>
                <a:prstGeom prst="line">
                  <a:avLst/>
                </a:prstGeom>
                <a:noFill/>
                <a:ln w="15875">
                  <a:solidFill>
                    <a:srgbClr val="0000FF"/>
                  </a:solidFill>
                  <a:round/>
                  <a:headEnd/>
                  <a:tailEnd/>
                </a:ln>
              </p:spPr>
              <p:txBody>
                <a:bodyPr/>
                <a:lstStyle/>
                <a:p>
                  <a:endParaRPr lang="en-GB"/>
                </a:p>
              </p:txBody>
            </p:sp>
            <p:sp>
              <p:nvSpPr>
                <p:cNvPr id="100" name="Line 36"/>
                <p:cNvSpPr>
                  <a:spLocks noChangeShapeType="1"/>
                </p:cNvSpPr>
                <p:nvPr/>
              </p:nvSpPr>
              <p:spPr bwMode="auto">
                <a:xfrm flipV="1">
                  <a:off x="3127375" y="5307012"/>
                  <a:ext cx="61912" cy="7938"/>
                </a:xfrm>
                <a:prstGeom prst="line">
                  <a:avLst/>
                </a:prstGeom>
                <a:noFill/>
                <a:ln w="15875">
                  <a:solidFill>
                    <a:srgbClr val="0000FF"/>
                  </a:solidFill>
                  <a:round/>
                  <a:headEnd/>
                  <a:tailEnd/>
                </a:ln>
              </p:spPr>
              <p:txBody>
                <a:bodyPr/>
                <a:lstStyle/>
                <a:p>
                  <a:endParaRPr lang="en-GB"/>
                </a:p>
              </p:txBody>
            </p:sp>
            <p:sp>
              <p:nvSpPr>
                <p:cNvPr id="101" name="Line 37"/>
                <p:cNvSpPr>
                  <a:spLocks noChangeShapeType="1"/>
                </p:cNvSpPr>
                <p:nvPr/>
              </p:nvSpPr>
              <p:spPr bwMode="auto">
                <a:xfrm flipV="1">
                  <a:off x="3189287" y="5292725"/>
                  <a:ext cx="61913" cy="14287"/>
                </a:xfrm>
                <a:prstGeom prst="line">
                  <a:avLst/>
                </a:prstGeom>
                <a:noFill/>
                <a:ln w="15875">
                  <a:solidFill>
                    <a:srgbClr val="0000FF"/>
                  </a:solidFill>
                  <a:round/>
                  <a:headEnd/>
                  <a:tailEnd/>
                </a:ln>
              </p:spPr>
              <p:txBody>
                <a:bodyPr/>
                <a:lstStyle/>
                <a:p>
                  <a:endParaRPr lang="en-GB"/>
                </a:p>
              </p:txBody>
            </p:sp>
            <p:sp>
              <p:nvSpPr>
                <p:cNvPr id="102" name="Line 38"/>
                <p:cNvSpPr>
                  <a:spLocks noChangeShapeType="1"/>
                </p:cNvSpPr>
                <p:nvPr/>
              </p:nvSpPr>
              <p:spPr bwMode="auto">
                <a:xfrm flipV="1">
                  <a:off x="3251200" y="5284787"/>
                  <a:ext cx="61912" cy="7938"/>
                </a:xfrm>
                <a:prstGeom prst="line">
                  <a:avLst/>
                </a:prstGeom>
                <a:noFill/>
                <a:ln w="15875">
                  <a:solidFill>
                    <a:srgbClr val="0000FF"/>
                  </a:solidFill>
                  <a:round/>
                  <a:headEnd/>
                  <a:tailEnd/>
                </a:ln>
              </p:spPr>
              <p:txBody>
                <a:bodyPr/>
                <a:lstStyle/>
                <a:p>
                  <a:endParaRPr lang="en-GB"/>
                </a:p>
              </p:txBody>
            </p:sp>
            <p:sp>
              <p:nvSpPr>
                <p:cNvPr id="103" name="Freeform 39"/>
                <p:cNvSpPr>
                  <a:spLocks/>
                </p:cNvSpPr>
                <p:nvPr/>
              </p:nvSpPr>
              <p:spPr bwMode="auto">
                <a:xfrm>
                  <a:off x="3313112" y="5268912"/>
                  <a:ext cx="68263" cy="15875"/>
                </a:xfrm>
                <a:custGeom>
                  <a:avLst/>
                  <a:gdLst>
                    <a:gd name="T0" fmla="*/ 0 w 43"/>
                    <a:gd name="T1" fmla="*/ 10 h 10"/>
                    <a:gd name="T2" fmla="*/ 19 w 43"/>
                    <a:gd name="T3" fmla="*/ 5 h 10"/>
                    <a:gd name="T4" fmla="*/ 43 w 43"/>
                    <a:gd name="T5" fmla="*/ 0 h 10"/>
                    <a:gd name="T6" fmla="*/ 0 60000 65536"/>
                    <a:gd name="T7" fmla="*/ 0 60000 65536"/>
                    <a:gd name="T8" fmla="*/ 0 60000 65536"/>
                    <a:gd name="T9" fmla="*/ 0 w 43"/>
                    <a:gd name="T10" fmla="*/ 0 h 10"/>
                    <a:gd name="T11" fmla="*/ 43 w 43"/>
                    <a:gd name="T12" fmla="*/ 10 h 10"/>
                  </a:gdLst>
                  <a:ahLst/>
                  <a:cxnLst>
                    <a:cxn ang="T6">
                      <a:pos x="T0" y="T1"/>
                    </a:cxn>
                    <a:cxn ang="T7">
                      <a:pos x="T2" y="T3"/>
                    </a:cxn>
                    <a:cxn ang="T8">
                      <a:pos x="T4" y="T5"/>
                    </a:cxn>
                  </a:cxnLst>
                  <a:rect l="T9" t="T10" r="T11" b="T12"/>
                  <a:pathLst>
                    <a:path w="43" h="10">
                      <a:moveTo>
                        <a:pt x="0" y="10"/>
                      </a:moveTo>
                      <a:lnTo>
                        <a:pt x="19" y="5"/>
                      </a:lnTo>
                      <a:lnTo>
                        <a:pt x="43" y="0"/>
                      </a:lnTo>
                    </a:path>
                  </a:pathLst>
                </a:custGeom>
                <a:noFill/>
                <a:ln w="15875">
                  <a:solidFill>
                    <a:srgbClr val="0000FF"/>
                  </a:solidFill>
                  <a:round/>
                  <a:headEnd/>
                  <a:tailEnd/>
                </a:ln>
              </p:spPr>
              <p:txBody>
                <a:bodyPr/>
                <a:lstStyle/>
                <a:p>
                  <a:endParaRPr lang="en-US"/>
                </a:p>
              </p:txBody>
            </p:sp>
            <p:sp>
              <p:nvSpPr>
                <p:cNvPr id="104" name="Freeform 40"/>
                <p:cNvSpPr>
                  <a:spLocks/>
                </p:cNvSpPr>
                <p:nvPr/>
              </p:nvSpPr>
              <p:spPr bwMode="auto">
                <a:xfrm>
                  <a:off x="3381375" y="5253037"/>
                  <a:ext cx="61912" cy="15875"/>
                </a:xfrm>
                <a:custGeom>
                  <a:avLst/>
                  <a:gdLst>
                    <a:gd name="T0" fmla="*/ 0 w 39"/>
                    <a:gd name="T1" fmla="*/ 10 h 10"/>
                    <a:gd name="T2" fmla="*/ 20 w 39"/>
                    <a:gd name="T3" fmla="*/ 5 h 10"/>
                    <a:gd name="T4" fmla="*/ 39 w 39"/>
                    <a:gd name="T5" fmla="*/ 0 h 10"/>
                    <a:gd name="T6" fmla="*/ 0 60000 65536"/>
                    <a:gd name="T7" fmla="*/ 0 60000 65536"/>
                    <a:gd name="T8" fmla="*/ 0 60000 65536"/>
                    <a:gd name="T9" fmla="*/ 0 w 39"/>
                    <a:gd name="T10" fmla="*/ 0 h 10"/>
                    <a:gd name="T11" fmla="*/ 39 w 39"/>
                    <a:gd name="T12" fmla="*/ 10 h 10"/>
                  </a:gdLst>
                  <a:ahLst/>
                  <a:cxnLst>
                    <a:cxn ang="T6">
                      <a:pos x="T0" y="T1"/>
                    </a:cxn>
                    <a:cxn ang="T7">
                      <a:pos x="T2" y="T3"/>
                    </a:cxn>
                    <a:cxn ang="T8">
                      <a:pos x="T4" y="T5"/>
                    </a:cxn>
                  </a:cxnLst>
                  <a:rect l="T9" t="T10" r="T11" b="T12"/>
                  <a:pathLst>
                    <a:path w="39" h="10">
                      <a:moveTo>
                        <a:pt x="0" y="10"/>
                      </a:moveTo>
                      <a:lnTo>
                        <a:pt x="20" y="5"/>
                      </a:lnTo>
                      <a:lnTo>
                        <a:pt x="39" y="0"/>
                      </a:lnTo>
                    </a:path>
                  </a:pathLst>
                </a:custGeom>
                <a:noFill/>
                <a:ln w="15875">
                  <a:solidFill>
                    <a:srgbClr val="0000FF"/>
                  </a:solidFill>
                  <a:round/>
                  <a:headEnd/>
                  <a:tailEnd/>
                </a:ln>
              </p:spPr>
              <p:txBody>
                <a:bodyPr/>
                <a:lstStyle/>
                <a:p>
                  <a:endParaRPr lang="en-US"/>
                </a:p>
              </p:txBody>
            </p:sp>
            <p:sp>
              <p:nvSpPr>
                <p:cNvPr id="105" name="Freeform 41"/>
                <p:cNvSpPr>
                  <a:spLocks/>
                </p:cNvSpPr>
                <p:nvPr/>
              </p:nvSpPr>
              <p:spPr bwMode="auto">
                <a:xfrm>
                  <a:off x="3443287" y="5222875"/>
                  <a:ext cx="61913" cy="30162"/>
                </a:xfrm>
                <a:custGeom>
                  <a:avLst/>
                  <a:gdLst>
                    <a:gd name="T0" fmla="*/ 0 w 39"/>
                    <a:gd name="T1" fmla="*/ 19 h 19"/>
                    <a:gd name="T2" fmla="*/ 19 w 39"/>
                    <a:gd name="T3" fmla="*/ 10 h 19"/>
                    <a:gd name="T4" fmla="*/ 39 w 39"/>
                    <a:gd name="T5" fmla="*/ 0 h 19"/>
                    <a:gd name="T6" fmla="*/ 0 60000 65536"/>
                    <a:gd name="T7" fmla="*/ 0 60000 65536"/>
                    <a:gd name="T8" fmla="*/ 0 60000 65536"/>
                    <a:gd name="T9" fmla="*/ 0 w 39"/>
                    <a:gd name="T10" fmla="*/ 0 h 19"/>
                    <a:gd name="T11" fmla="*/ 39 w 39"/>
                    <a:gd name="T12" fmla="*/ 19 h 19"/>
                  </a:gdLst>
                  <a:ahLst/>
                  <a:cxnLst>
                    <a:cxn ang="T6">
                      <a:pos x="T0" y="T1"/>
                    </a:cxn>
                    <a:cxn ang="T7">
                      <a:pos x="T2" y="T3"/>
                    </a:cxn>
                    <a:cxn ang="T8">
                      <a:pos x="T4" y="T5"/>
                    </a:cxn>
                  </a:cxnLst>
                  <a:rect l="T9" t="T10" r="T11" b="T12"/>
                  <a:pathLst>
                    <a:path w="39" h="19">
                      <a:moveTo>
                        <a:pt x="0" y="19"/>
                      </a:moveTo>
                      <a:lnTo>
                        <a:pt x="19" y="10"/>
                      </a:lnTo>
                      <a:lnTo>
                        <a:pt x="39" y="0"/>
                      </a:lnTo>
                    </a:path>
                  </a:pathLst>
                </a:custGeom>
                <a:noFill/>
                <a:ln w="15875">
                  <a:solidFill>
                    <a:srgbClr val="0000FF"/>
                  </a:solidFill>
                  <a:round/>
                  <a:headEnd/>
                  <a:tailEnd/>
                </a:ln>
              </p:spPr>
              <p:txBody>
                <a:bodyPr/>
                <a:lstStyle/>
                <a:p>
                  <a:endParaRPr lang="en-US"/>
                </a:p>
              </p:txBody>
            </p:sp>
            <p:sp>
              <p:nvSpPr>
                <p:cNvPr id="106" name="Freeform 42"/>
                <p:cNvSpPr>
                  <a:spLocks/>
                </p:cNvSpPr>
                <p:nvPr/>
              </p:nvSpPr>
              <p:spPr bwMode="auto">
                <a:xfrm>
                  <a:off x="3505200" y="5200650"/>
                  <a:ext cx="60325" cy="22225"/>
                </a:xfrm>
                <a:custGeom>
                  <a:avLst/>
                  <a:gdLst>
                    <a:gd name="T0" fmla="*/ 0 w 38"/>
                    <a:gd name="T1" fmla="*/ 14 h 14"/>
                    <a:gd name="T2" fmla="*/ 19 w 38"/>
                    <a:gd name="T3" fmla="*/ 9 h 14"/>
                    <a:gd name="T4" fmla="*/ 38 w 38"/>
                    <a:gd name="T5" fmla="*/ 0 h 14"/>
                    <a:gd name="T6" fmla="*/ 0 60000 65536"/>
                    <a:gd name="T7" fmla="*/ 0 60000 65536"/>
                    <a:gd name="T8" fmla="*/ 0 60000 65536"/>
                    <a:gd name="T9" fmla="*/ 0 w 38"/>
                    <a:gd name="T10" fmla="*/ 0 h 14"/>
                    <a:gd name="T11" fmla="*/ 38 w 38"/>
                    <a:gd name="T12" fmla="*/ 14 h 14"/>
                  </a:gdLst>
                  <a:ahLst/>
                  <a:cxnLst>
                    <a:cxn ang="T6">
                      <a:pos x="T0" y="T1"/>
                    </a:cxn>
                    <a:cxn ang="T7">
                      <a:pos x="T2" y="T3"/>
                    </a:cxn>
                    <a:cxn ang="T8">
                      <a:pos x="T4" y="T5"/>
                    </a:cxn>
                  </a:cxnLst>
                  <a:rect l="T9" t="T10" r="T11" b="T12"/>
                  <a:pathLst>
                    <a:path w="38" h="14">
                      <a:moveTo>
                        <a:pt x="0" y="14"/>
                      </a:moveTo>
                      <a:lnTo>
                        <a:pt x="19" y="9"/>
                      </a:lnTo>
                      <a:lnTo>
                        <a:pt x="38" y="0"/>
                      </a:lnTo>
                    </a:path>
                  </a:pathLst>
                </a:custGeom>
                <a:noFill/>
                <a:ln w="15875">
                  <a:solidFill>
                    <a:srgbClr val="0000FF"/>
                  </a:solidFill>
                  <a:round/>
                  <a:headEnd/>
                  <a:tailEnd/>
                </a:ln>
              </p:spPr>
              <p:txBody>
                <a:bodyPr/>
                <a:lstStyle/>
                <a:p>
                  <a:endParaRPr lang="en-US"/>
                </a:p>
              </p:txBody>
            </p:sp>
            <p:sp>
              <p:nvSpPr>
                <p:cNvPr id="107" name="Freeform 43"/>
                <p:cNvSpPr>
                  <a:spLocks/>
                </p:cNvSpPr>
                <p:nvPr/>
              </p:nvSpPr>
              <p:spPr bwMode="auto">
                <a:xfrm>
                  <a:off x="3565525" y="5160962"/>
                  <a:ext cx="61912" cy="39688"/>
                </a:xfrm>
                <a:custGeom>
                  <a:avLst/>
                  <a:gdLst>
                    <a:gd name="T0" fmla="*/ 0 w 39"/>
                    <a:gd name="T1" fmla="*/ 25 h 25"/>
                    <a:gd name="T2" fmla="*/ 20 w 39"/>
                    <a:gd name="T3" fmla="*/ 15 h 25"/>
                    <a:gd name="T4" fmla="*/ 39 w 39"/>
                    <a:gd name="T5" fmla="*/ 0 h 25"/>
                    <a:gd name="T6" fmla="*/ 0 60000 65536"/>
                    <a:gd name="T7" fmla="*/ 0 60000 65536"/>
                    <a:gd name="T8" fmla="*/ 0 60000 65536"/>
                    <a:gd name="T9" fmla="*/ 0 w 39"/>
                    <a:gd name="T10" fmla="*/ 0 h 25"/>
                    <a:gd name="T11" fmla="*/ 39 w 39"/>
                    <a:gd name="T12" fmla="*/ 25 h 25"/>
                  </a:gdLst>
                  <a:ahLst/>
                  <a:cxnLst>
                    <a:cxn ang="T6">
                      <a:pos x="T0" y="T1"/>
                    </a:cxn>
                    <a:cxn ang="T7">
                      <a:pos x="T2" y="T3"/>
                    </a:cxn>
                    <a:cxn ang="T8">
                      <a:pos x="T4" y="T5"/>
                    </a:cxn>
                  </a:cxnLst>
                  <a:rect l="T9" t="T10" r="T11" b="T12"/>
                  <a:pathLst>
                    <a:path w="39" h="25">
                      <a:moveTo>
                        <a:pt x="0" y="25"/>
                      </a:moveTo>
                      <a:lnTo>
                        <a:pt x="20" y="15"/>
                      </a:lnTo>
                      <a:lnTo>
                        <a:pt x="39" y="0"/>
                      </a:lnTo>
                    </a:path>
                  </a:pathLst>
                </a:custGeom>
                <a:noFill/>
                <a:ln w="15875">
                  <a:solidFill>
                    <a:srgbClr val="0000FF"/>
                  </a:solidFill>
                  <a:round/>
                  <a:headEnd/>
                  <a:tailEnd/>
                </a:ln>
              </p:spPr>
              <p:txBody>
                <a:bodyPr/>
                <a:lstStyle/>
                <a:p>
                  <a:endParaRPr lang="en-US"/>
                </a:p>
              </p:txBody>
            </p:sp>
            <p:sp>
              <p:nvSpPr>
                <p:cNvPr id="108" name="Freeform 44"/>
                <p:cNvSpPr>
                  <a:spLocks/>
                </p:cNvSpPr>
                <p:nvPr/>
              </p:nvSpPr>
              <p:spPr bwMode="auto">
                <a:xfrm>
                  <a:off x="3627437" y="5114925"/>
                  <a:ext cx="69850" cy="46037"/>
                </a:xfrm>
                <a:custGeom>
                  <a:avLst/>
                  <a:gdLst>
                    <a:gd name="T0" fmla="*/ 0 w 44"/>
                    <a:gd name="T1" fmla="*/ 29 h 29"/>
                    <a:gd name="T2" fmla="*/ 20 w 44"/>
                    <a:gd name="T3" fmla="*/ 15 h 29"/>
                    <a:gd name="T4" fmla="*/ 44 w 44"/>
                    <a:gd name="T5" fmla="*/ 0 h 29"/>
                    <a:gd name="T6" fmla="*/ 0 60000 65536"/>
                    <a:gd name="T7" fmla="*/ 0 60000 65536"/>
                    <a:gd name="T8" fmla="*/ 0 60000 65536"/>
                    <a:gd name="T9" fmla="*/ 0 w 44"/>
                    <a:gd name="T10" fmla="*/ 0 h 29"/>
                    <a:gd name="T11" fmla="*/ 44 w 44"/>
                    <a:gd name="T12" fmla="*/ 29 h 29"/>
                  </a:gdLst>
                  <a:ahLst/>
                  <a:cxnLst>
                    <a:cxn ang="T6">
                      <a:pos x="T0" y="T1"/>
                    </a:cxn>
                    <a:cxn ang="T7">
                      <a:pos x="T2" y="T3"/>
                    </a:cxn>
                    <a:cxn ang="T8">
                      <a:pos x="T4" y="T5"/>
                    </a:cxn>
                  </a:cxnLst>
                  <a:rect l="T9" t="T10" r="T11" b="T12"/>
                  <a:pathLst>
                    <a:path w="44" h="29">
                      <a:moveTo>
                        <a:pt x="0" y="29"/>
                      </a:moveTo>
                      <a:lnTo>
                        <a:pt x="20" y="15"/>
                      </a:lnTo>
                      <a:lnTo>
                        <a:pt x="44" y="0"/>
                      </a:lnTo>
                    </a:path>
                  </a:pathLst>
                </a:custGeom>
                <a:noFill/>
                <a:ln w="15875">
                  <a:solidFill>
                    <a:srgbClr val="0000FF"/>
                  </a:solidFill>
                  <a:round/>
                  <a:headEnd/>
                  <a:tailEnd/>
                </a:ln>
              </p:spPr>
              <p:txBody>
                <a:bodyPr/>
                <a:lstStyle/>
                <a:p>
                  <a:endParaRPr lang="en-US"/>
                </a:p>
              </p:txBody>
            </p:sp>
            <p:sp>
              <p:nvSpPr>
                <p:cNvPr id="109" name="Line 45"/>
                <p:cNvSpPr>
                  <a:spLocks noChangeShapeType="1"/>
                </p:cNvSpPr>
                <p:nvPr/>
              </p:nvSpPr>
              <p:spPr bwMode="auto">
                <a:xfrm flipV="1">
                  <a:off x="3697287" y="5060950"/>
                  <a:ext cx="60325" cy="53975"/>
                </a:xfrm>
                <a:prstGeom prst="line">
                  <a:avLst/>
                </a:prstGeom>
                <a:noFill/>
                <a:ln w="15875">
                  <a:solidFill>
                    <a:srgbClr val="0000FF"/>
                  </a:solidFill>
                  <a:round/>
                  <a:headEnd/>
                  <a:tailEnd/>
                </a:ln>
              </p:spPr>
              <p:txBody>
                <a:bodyPr/>
                <a:lstStyle/>
                <a:p>
                  <a:endParaRPr lang="en-GB"/>
                </a:p>
              </p:txBody>
            </p:sp>
            <p:sp>
              <p:nvSpPr>
                <p:cNvPr id="110" name="Line 46"/>
                <p:cNvSpPr>
                  <a:spLocks noChangeShapeType="1"/>
                </p:cNvSpPr>
                <p:nvPr/>
              </p:nvSpPr>
              <p:spPr bwMode="auto">
                <a:xfrm flipV="1">
                  <a:off x="3757612" y="5000625"/>
                  <a:ext cx="61913" cy="60325"/>
                </a:xfrm>
                <a:prstGeom prst="line">
                  <a:avLst/>
                </a:prstGeom>
                <a:noFill/>
                <a:ln w="15875">
                  <a:solidFill>
                    <a:srgbClr val="0000FF"/>
                  </a:solidFill>
                  <a:round/>
                  <a:headEnd/>
                  <a:tailEnd/>
                </a:ln>
              </p:spPr>
              <p:txBody>
                <a:bodyPr/>
                <a:lstStyle/>
                <a:p>
                  <a:endParaRPr lang="en-GB"/>
                </a:p>
              </p:txBody>
            </p:sp>
            <p:sp>
              <p:nvSpPr>
                <p:cNvPr id="111" name="Line 47"/>
                <p:cNvSpPr>
                  <a:spLocks noChangeShapeType="1"/>
                </p:cNvSpPr>
                <p:nvPr/>
              </p:nvSpPr>
              <p:spPr bwMode="auto">
                <a:xfrm flipV="1">
                  <a:off x="3819525" y="4922837"/>
                  <a:ext cx="61912" cy="77788"/>
                </a:xfrm>
                <a:prstGeom prst="line">
                  <a:avLst/>
                </a:prstGeom>
                <a:noFill/>
                <a:ln w="15875">
                  <a:solidFill>
                    <a:srgbClr val="0000FF"/>
                  </a:solidFill>
                  <a:round/>
                  <a:headEnd/>
                  <a:tailEnd/>
                </a:ln>
              </p:spPr>
              <p:txBody>
                <a:bodyPr/>
                <a:lstStyle/>
                <a:p>
                  <a:endParaRPr lang="en-GB"/>
                </a:p>
              </p:txBody>
            </p:sp>
            <p:sp>
              <p:nvSpPr>
                <p:cNvPr id="112" name="Line 48"/>
                <p:cNvSpPr>
                  <a:spLocks noChangeShapeType="1"/>
                </p:cNvSpPr>
                <p:nvPr/>
              </p:nvSpPr>
              <p:spPr bwMode="auto">
                <a:xfrm flipV="1">
                  <a:off x="3881437" y="4838700"/>
                  <a:ext cx="61913" cy="84137"/>
                </a:xfrm>
                <a:prstGeom prst="line">
                  <a:avLst/>
                </a:prstGeom>
                <a:noFill/>
                <a:ln w="15875">
                  <a:solidFill>
                    <a:srgbClr val="0000FF"/>
                  </a:solidFill>
                  <a:round/>
                  <a:headEnd/>
                  <a:tailEnd/>
                </a:ln>
              </p:spPr>
              <p:txBody>
                <a:bodyPr/>
                <a:lstStyle/>
                <a:p>
                  <a:endParaRPr lang="en-GB"/>
                </a:p>
              </p:txBody>
            </p:sp>
            <p:sp>
              <p:nvSpPr>
                <p:cNvPr id="113" name="Freeform 49"/>
                <p:cNvSpPr>
                  <a:spLocks/>
                </p:cNvSpPr>
                <p:nvPr/>
              </p:nvSpPr>
              <p:spPr bwMode="auto">
                <a:xfrm>
                  <a:off x="3943350" y="4746625"/>
                  <a:ext cx="68262" cy="92075"/>
                </a:xfrm>
                <a:custGeom>
                  <a:avLst/>
                  <a:gdLst>
                    <a:gd name="T0" fmla="*/ 0 w 43"/>
                    <a:gd name="T1" fmla="*/ 58 h 58"/>
                    <a:gd name="T2" fmla="*/ 19 w 43"/>
                    <a:gd name="T3" fmla="*/ 29 h 58"/>
                    <a:gd name="T4" fmla="*/ 43 w 43"/>
                    <a:gd name="T5" fmla="*/ 0 h 58"/>
                    <a:gd name="T6" fmla="*/ 0 60000 65536"/>
                    <a:gd name="T7" fmla="*/ 0 60000 65536"/>
                    <a:gd name="T8" fmla="*/ 0 60000 65536"/>
                    <a:gd name="T9" fmla="*/ 0 w 43"/>
                    <a:gd name="T10" fmla="*/ 0 h 58"/>
                    <a:gd name="T11" fmla="*/ 43 w 43"/>
                    <a:gd name="T12" fmla="*/ 58 h 58"/>
                  </a:gdLst>
                  <a:ahLst/>
                  <a:cxnLst>
                    <a:cxn ang="T6">
                      <a:pos x="T0" y="T1"/>
                    </a:cxn>
                    <a:cxn ang="T7">
                      <a:pos x="T2" y="T3"/>
                    </a:cxn>
                    <a:cxn ang="T8">
                      <a:pos x="T4" y="T5"/>
                    </a:cxn>
                  </a:cxnLst>
                  <a:rect l="T9" t="T10" r="T11" b="T12"/>
                  <a:pathLst>
                    <a:path w="43" h="58">
                      <a:moveTo>
                        <a:pt x="0" y="58"/>
                      </a:moveTo>
                      <a:lnTo>
                        <a:pt x="19" y="29"/>
                      </a:lnTo>
                      <a:lnTo>
                        <a:pt x="43" y="0"/>
                      </a:lnTo>
                    </a:path>
                  </a:pathLst>
                </a:custGeom>
                <a:noFill/>
                <a:ln w="15875">
                  <a:solidFill>
                    <a:srgbClr val="0000FF"/>
                  </a:solidFill>
                  <a:round/>
                  <a:headEnd/>
                  <a:tailEnd/>
                </a:ln>
              </p:spPr>
              <p:txBody>
                <a:bodyPr/>
                <a:lstStyle/>
                <a:p>
                  <a:endParaRPr lang="en-US"/>
                </a:p>
              </p:txBody>
            </p:sp>
            <p:sp>
              <p:nvSpPr>
                <p:cNvPr id="114" name="Freeform 50"/>
                <p:cNvSpPr>
                  <a:spLocks/>
                </p:cNvSpPr>
                <p:nvPr/>
              </p:nvSpPr>
              <p:spPr bwMode="auto">
                <a:xfrm>
                  <a:off x="4011612" y="4630737"/>
                  <a:ext cx="61913" cy="115888"/>
                </a:xfrm>
                <a:custGeom>
                  <a:avLst/>
                  <a:gdLst>
                    <a:gd name="T0" fmla="*/ 0 w 39"/>
                    <a:gd name="T1" fmla="*/ 73 h 73"/>
                    <a:gd name="T2" fmla="*/ 20 w 39"/>
                    <a:gd name="T3" fmla="*/ 39 h 73"/>
                    <a:gd name="T4" fmla="*/ 39 w 39"/>
                    <a:gd name="T5" fmla="*/ 0 h 73"/>
                    <a:gd name="T6" fmla="*/ 0 60000 65536"/>
                    <a:gd name="T7" fmla="*/ 0 60000 65536"/>
                    <a:gd name="T8" fmla="*/ 0 60000 65536"/>
                    <a:gd name="T9" fmla="*/ 0 w 39"/>
                    <a:gd name="T10" fmla="*/ 0 h 73"/>
                    <a:gd name="T11" fmla="*/ 39 w 39"/>
                    <a:gd name="T12" fmla="*/ 73 h 73"/>
                  </a:gdLst>
                  <a:ahLst/>
                  <a:cxnLst>
                    <a:cxn ang="T6">
                      <a:pos x="T0" y="T1"/>
                    </a:cxn>
                    <a:cxn ang="T7">
                      <a:pos x="T2" y="T3"/>
                    </a:cxn>
                    <a:cxn ang="T8">
                      <a:pos x="T4" y="T5"/>
                    </a:cxn>
                  </a:cxnLst>
                  <a:rect l="T9" t="T10" r="T11" b="T12"/>
                  <a:pathLst>
                    <a:path w="39" h="73">
                      <a:moveTo>
                        <a:pt x="0" y="73"/>
                      </a:moveTo>
                      <a:lnTo>
                        <a:pt x="20" y="39"/>
                      </a:lnTo>
                      <a:lnTo>
                        <a:pt x="39" y="0"/>
                      </a:lnTo>
                    </a:path>
                  </a:pathLst>
                </a:custGeom>
                <a:noFill/>
                <a:ln w="15875">
                  <a:solidFill>
                    <a:srgbClr val="0000FF"/>
                  </a:solidFill>
                  <a:round/>
                  <a:headEnd/>
                  <a:tailEnd/>
                </a:ln>
              </p:spPr>
              <p:txBody>
                <a:bodyPr/>
                <a:lstStyle/>
                <a:p>
                  <a:endParaRPr lang="en-US"/>
                </a:p>
              </p:txBody>
            </p:sp>
            <p:sp>
              <p:nvSpPr>
                <p:cNvPr id="115" name="Line 51"/>
                <p:cNvSpPr>
                  <a:spLocks noChangeShapeType="1"/>
                </p:cNvSpPr>
                <p:nvPr/>
              </p:nvSpPr>
              <p:spPr bwMode="auto">
                <a:xfrm flipV="1">
                  <a:off x="4073525" y="4508500"/>
                  <a:ext cx="61912" cy="122237"/>
                </a:xfrm>
                <a:prstGeom prst="line">
                  <a:avLst/>
                </a:prstGeom>
                <a:noFill/>
                <a:ln w="15875">
                  <a:solidFill>
                    <a:srgbClr val="0000FF"/>
                  </a:solidFill>
                  <a:round/>
                  <a:headEnd/>
                  <a:tailEnd/>
                </a:ln>
              </p:spPr>
              <p:txBody>
                <a:bodyPr/>
                <a:lstStyle/>
                <a:p>
                  <a:endParaRPr lang="en-GB"/>
                </a:p>
              </p:txBody>
            </p:sp>
            <p:sp>
              <p:nvSpPr>
                <p:cNvPr id="116" name="Line 52"/>
                <p:cNvSpPr>
                  <a:spLocks noChangeShapeType="1"/>
                </p:cNvSpPr>
                <p:nvPr/>
              </p:nvSpPr>
              <p:spPr bwMode="auto">
                <a:xfrm flipV="1">
                  <a:off x="4135437" y="4378325"/>
                  <a:ext cx="61913" cy="130175"/>
                </a:xfrm>
                <a:prstGeom prst="line">
                  <a:avLst/>
                </a:prstGeom>
                <a:noFill/>
                <a:ln w="15875">
                  <a:solidFill>
                    <a:srgbClr val="0000FF"/>
                  </a:solidFill>
                  <a:round/>
                  <a:headEnd/>
                  <a:tailEnd/>
                </a:ln>
              </p:spPr>
              <p:txBody>
                <a:bodyPr/>
                <a:lstStyle/>
                <a:p>
                  <a:endParaRPr lang="en-GB"/>
                </a:p>
              </p:txBody>
            </p:sp>
            <p:sp>
              <p:nvSpPr>
                <p:cNvPr id="117" name="Line 53"/>
                <p:cNvSpPr>
                  <a:spLocks noChangeShapeType="1"/>
                </p:cNvSpPr>
                <p:nvPr/>
              </p:nvSpPr>
              <p:spPr bwMode="auto">
                <a:xfrm flipV="1">
                  <a:off x="4197350" y="4232275"/>
                  <a:ext cx="60325" cy="146050"/>
                </a:xfrm>
                <a:prstGeom prst="line">
                  <a:avLst/>
                </a:prstGeom>
                <a:noFill/>
                <a:ln w="15875">
                  <a:solidFill>
                    <a:srgbClr val="0000FF"/>
                  </a:solidFill>
                  <a:round/>
                  <a:headEnd/>
                  <a:tailEnd/>
                </a:ln>
              </p:spPr>
              <p:txBody>
                <a:bodyPr/>
                <a:lstStyle/>
                <a:p>
                  <a:endParaRPr lang="en-GB"/>
                </a:p>
              </p:txBody>
            </p:sp>
            <p:sp>
              <p:nvSpPr>
                <p:cNvPr id="118" name="Line 54"/>
                <p:cNvSpPr>
                  <a:spLocks noChangeShapeType="1"/>
                </p:cNvSpPr>
                <p:nvPr/>
              </p:nvSpPr>
              <p:spPr bwMode="auto">
                <a:xfrm flipV="1">
                  <a:off x="4257675" y="4078287"/>
                  <a:ext cx="61912" cy="153988"/>
                </a:xfrm>
                <a:prstGeom prst="line">
                  <a:avLst/>
                </a:prstGeom>
                <a:noFill/>
                <a:ln w="15875">
                  <a:solidFill>
                    <a:srgbClr val="0000FF"/>
                  </a:solidFill>
                  <a:round/>
                  <a:headEnd/>
                  <a:tailEnd/>
                </a:ln>
              </p:spPr>
              <p:txBody>
                <a:bodyPr/>
                <a:lstStyle/>
                <a:p>
                  <a:endParaRPr lang="en-GB"/>
                </a:p>
              </p:txBody>
            </p:sp>
            <p:sp>
              <p:nvSpPr>
                <p:cNvPr id="119" name="Freeform 55"/>
                <p:cNvSpPr>
                  <a:spLocks/>
                </p:cNvSpPr>
                <p:nvPr/>
              </p:nvSpPr>
              <p:spPr bwMode="auto">
                <a:xfrm>
                  <a:off x="4319587" y="3916362"/>
                  <a:ext cx="69850" cy="161925"/>
                </a:xfrm>
                <a:custGeom>
                  <a:avLst/>
                  <a:gdLst>
                    <a:gd name="T0" fmla="*/ 0 w 44"/>
                    <a:gd name="T1" fmla="*/ 102 h 102"/>
                    <a:gd name="T2" fmla="*/ 19 w 44"/>
                    <a:gd name="T3" fmla="*/ 53 h 102"/>
                    <a:gd name="T4" fmla="*/ 44 w 44"/>
                    <a:gd name="T5" fmla="*/ 0 h 102"/>
                    <a:gd name="T6" fmla="*/ 0 60000 65536"/>
                    <a:gd name="T7" fmla="*/ 0 60000 65536"/>
                    <a:gd name="T8" fmla="*/ 0 60000 65536"/>
                    <a:gd name="T9" fmla="*/ 0 w 44"/>
                    <a:gd name="T10" fmla="*/ 0 h 102"/>
                    <a:gd name="T11" fmla="*/ 44 w 44"/>
                    <a:gd name="T12" fmla="*/ 102 h 102"/>
                  </a:gdLst>
                  <a:ahLst/>
                  <a:cxnLst>
                    <a:cxn ang="T6">
                      <a:pos x="T0" y="T1"/>
                    </a:cxn>
                    <a:cxn ang="T7">
                      <a:pos x="T2" y="T3"/>
                    </a:cxn>
                    <a:cxn ang="T8">
                      <a:pos x="T4" y="T5"/>
                    </a:cxn>
                  </a:cxnLst>
                  <a:rect l="T9" t="T10" r="T11" b="T12"/>
                  <a:pathLst>
                    <a:path w="44" h="102">
                      <a:moveTo>
                        <a:pt x="0" y="102"/>
                      </a:moveTo>
                      <a:lnTo>
                        <a:pt x="19" y="53"/>
                      </a:lnTo>
                      <a:lnTo>
                        <a:pt x="44" y="0"/>
                      </a:lnTo>
                    </a:path>
                  </a:pathLst>
                </a:custGeom>
                <a:noFill/>
                <a:ln w="15875">
                  <a:solidFill>
                    <a:srgbClr val="0000FF"/>
                  </a:solidFill>
                  <a:round/>
                  <a:headEnd/>
                  <a:tailEnd/>
                </a:ln>
              </p:spPr>
              <p:txBody>
                <a:bodyPr/>
                <a:lstStyle/>
                <a:p>
                  <a:endParaRPr lang="en-US"/>
                </a:p>
              </p:txBody>
            </p:sp>
            <p:sp>
              <p:nvSpPr>
                <p:cNvPr id="120" name="Line 56"/>
                <p:cNvSpPr>
                  <a:spLocks noChangeShapeType="1"/>
                </p:cNvSpPr>
                <p:nvPr/>
              </p:nvSpPr>
              <p:spPr bwMode="auto">
                <a:xfrm flipV="1">
                  <a:off x="4389437" y="3754437"/>
                  <a:ext cx="60325" cy="161925"/>
                </a:xfrm>
                <a:prstGeom prst="line">
                  <a:avLst/>
                </a:prstGeom>
                <a:noFill/>
                <a:ln w="15875">
                  <a:solidFill>
                    <a:srgbClr val="0000FF"/>
                  </a:solidFill>
                  <a:round/>
                  <a:headEnd/>
                  <a:tailEnd/>
                </a:ln>
              </p:spPr>
              <p:txBody>
                <a:bodyPr/>
                <a:lstStyle/>
                <a:p>
                  <a:endParaRPr lang="en-GB"/>
                </a:p>
              </p:txBody>
            </p:sp>
            <p:sp>
              <p:nvSpPr>
                <p:cNvPr id="121" name="Line 57"/>
                <p:cNvSpPr>
                  <a:spLocks noChangeShapeType="1"/>
                </p:cNvSpPr>
                <p:nvPr/>
              </p:nvSpPr>
              <p:spPr bwMode="auto">
                <a:xfrm flipV="1">
                  <a:off x="4449762" y="3586162"/>
                  <a:ext cx="61913" cy="168275"/>
                </a:xfrm>
                <a:prstGeom prst="line">
                  <a:avLst/>
                </a:prstGeom>
                <a:noFill/>
                <a:ln w="15875">
                  <a:solidFill>
                    <a:srgbClr val="0000FF"/>
                  </a:solidFill>
                  <a:round/>
                  <a:headEnd/>
                  <a:tailEnd/>
                </a:ln>
              </p:spPr>
              <p:txBody>
                <a:bodyPr/>
                <a:lstStyle/>
                <a:p>
                  <a:endParaRPr lang="en-GB"/>
                </a:p>
              </p:txBody>
            </p:sp>
            <p:sp>
              <p:nvSpPr>
                <p:cNvPr id="122" name="Line 58"/>
                <p:cNvSpPr>
                  <a:spLocks noChangeShapeType="1"/>
                </p:cNvSpPr>
                <p:nvPr/>
              </p:nvSpPr>
              <p:spPr bwMode="auto">
                <a:xfrm flipV="1">
                  <a:off x="4511675" y="3416300"/>
                  <a:ext cx="61912" cy="169862"/>
                </a:xfrm>
                <a:prstGeom prst="line">
                  <a:avLst/>
                </a:prstGeom>
                <a:noFill/>
                <a:ln w="15875">
                  <a:solidFill>
                    <a:srgbClr val="0000FF"/>
                  </a:solidFill>
                  <a:round/>
                  <a:headEnd/>
                  <a:tailEnd/>
                </a:ln>
              </p:spPr>
              <p:txBody>
                <a:bodyPr/>
                <a:lstStyle/>
                <a:p>
                  <a:endParaRPr lang="en-GB"/>
                </a:p>
              </p:txBody>
            </p:sp>
            <p:sp>
              <p:nvSpPr>
                <p:cNvPr id="123" name="Freeform 59"/>
                <p:cNvSpPr>
                  <a:spLocks/>
                </p:cNvSpPr>
                <p:nvPr/>
              </p:nvSpPr>
              <p:spPr bwMode="auto">
                <a:xfrm>
                  <a:off x="4573587" y="3255962"/>
                  <a:ext cx="61913" cy="160338"/>
                </a:xfrm>
                <a:custGeom>
                  <a:avLst/>
                  <a:gdLst>
                    <a:gd name="T0" fmla="*/ 0 w 39"/>
                    <a:gd name="T1" fmla="*/ 101 h 101"/>
                    <a:gd name="T2" fmla="*/ 19 w 39"/>
                    <a:gd name="T3" fmla="*/ 48 h 101"/>
                    <a:gd name="T4" fmla="*/ 39 w 39"/>
                    <a:gd name="T5" fmla="*/ 0 h 101"/>
                    <a:gd name="T6" fmla="*/ 0 60000 65536"/>
                    <a:gd name="T7" fmla="*/ 0 60000 65536"/>
                    <a:gd name="T8" fmla="*/ 0 60000 65536"/>
                    <a:gd name="T9" fmla="*/ 0 w 39"/>
                    <a:gd name="T10" fmla="*/ 0 h 101"/>
                    <a:gd name="T11" fmla="*/ 39 w 39"/>
                    <a:gd name="T12" fmla="*/ 101 h 101"/>
                  </a:gdLst>
                  <a:ahLst/>
                  <a:cxnLst>
                    <a:cxn ang="T6">
                      <a:pos x="T0" y="T1"/>
                    </a:cxn>
                    <a:cxn ang="T7">
                      <a:pos x="T2" y="T3"/>
                    </a:cxn>
                    <a:cxn ang="T8">
                      <a:pos x="T4" y="T5"/>
                    </a:cxn>
                  </a:cxnLst>
                  <a:rect l="T9" t="T10" r="T11" b="T12"/>
                  <a:pathLst>
                    <a:path w="39" h="101">
                      <a:moveTo>
                        <a:pt x="0" y="101"/>
                      </a:moveTo>
                      <a:lnTo>
                        <a:pt x="19" y="48"/>
                      </a:lnTo>
                      <a:lnTo>
                        <a:pt x="39" y="0"/>
                      </a:lnTo>
                    </a:path>
                  </a:pathLst>
                </a:custGeom>
                <a:noFill/>
                <a:ln w="15875">
                  <a:solidFill>
                    <a:srgbClr val="0000FF"/>
                  </a:solidFill>
                  <a:round/>
                  <a:headEnd/>
                  <a:tailEnd/>
                </a:ln>
              </p:spPr>
              <p:txBody>
                <a:bodyPr/>
                <a:lstStyle/>
                <a:p>
                  <a:endParaRPr lang="en-US"/>
                </a:p>
              </p:txBody>
            </p:sp>
            <p:sp>
              <p:nvSpPr>
                <p:cNvPr id="124" name="Freeform 60"/>
                <p:cNvSpPr>
                  <a:spLocks/>
                </p:cNvSpPr>
                <p:nvPr/>
              </p:nvSpPr>
              <p:spPr bwMode="auto">
                <a:xfrm>
                  <a:off x="4635500" y="3109912"/>
                  <a:ext cx="68262" cy="146050"/>
                </a:xfrm>
                <a:custGeom>
                  <a:avLst/>
                  <a:gdLst>
                    <a:gd name="T0" fmla="*/ 0 w 43"/>
                    <a:gd name="T1" fmla="*/ 92 h 92"/>
                    <a:gd name="T2" fmla="*/ 19 w 43"/>
                    <a:gd name="T3" fmla="*/ 43 h 92"/>
                    <a:gd name="T4" fmla="*/ 43 w 43"/>
                    <a:gd name="T5" fmla="*/ 0 h 92"/>
                    <a:gd name="T6" fmla="*/ 0 60000 65536"/>
                    <a:gd name="T7" fmla="*/ 0 60000 65536"/>
                    <a:gd name="T8" fmla="*/ 0 60000 65536"/>
                    <a:gd name="T9" fmla="*/ 0 w 43"/>
                    <a:gd name="T10" fmla="*/ 0 h 92"/>
                    <a:gd name="T11" fmla="*/ 43 w 43"/>
                    <a:gd name="T12" fmla="*/ 92 h 92"/>
                  </a:gdLst>
                  <a:ahLst/>
                  <a:cxnLst>
                    <a:cxn ang="T6">
                      <a:pos x="T0" y="T1"/>
                    </a:cxn>
                    <a:cxn ang="T7">
                      <a:pos x="T2" y="T3"/>
                    </a:cxn>
                    <a:cxn ang="T8">
                      <a:pos x="T4" y="T5"/>
                    </a:cxn>
                  </a:cxnLst>
                  <a:rect l="T9" t="T10" r="T11" b="T12"/>
                  <a:pathLst>
                    <a:path w="43" h="92">
                      <a:moveTo>
                        <a:pt x="0" y="92"/>
                      </a:moveTo>
                      <a:lnTo>
                        <a:pt x="19" y="43"/>
                      </a:lnTo>
                      <a:lnTo>
                        <a:pt x="43" y="0"/>
                      </a:lnTo>
                    </a:path>
                  </a:pathLst>
                </a:custGeom>
                <a:noFill/>
                <a:ln w="15875">
                  <a:solidFill>
                    <a:srgbClr val="0000FF"/>
                  </a:solidFill>
                  <a:round/>
                  <a:headEnd/>
                  <a:tailEnd/>
                </a:ln>
              </p:spPr>
              <p:txBody>
                <a:bodyPr/>
                <a:lstStyle/>
                <a:p>
                  <a:endParaRPr lang="en-US"/>
                </a:p>
              </p:txBody>
            </p:sp>
            <p:sp>
              <p:nvSpPr>
                <p:cNvPr id="125" name="Freeform 61"/>
                <p:cNvSpPr>
                  <a:spLocks/>
                </p:cNvSpPr>
                <p:nvPr/>
              </p:nvSpPr>
              <p:spPr bwMode="auto">
                <a:xfrm>
                  <a:off x="4703762" y="2963862"/>
                  <a:ext cx="61913" cy="146050"/>
                </a:xfrm>
                <a:custGeom>
                  <a:avLst/>
                  <a:gdLst>
                    <a:gd name="T0" fmla="*/ 0 w 39"/>
                    <a:gd name="T1" fmla="*/ 92 h 92"/>
                    <a:gd name="T2" fmla="*/ 20 w 39"/>
                    <a:gd name="T3" fmla="*/ 43 h 92"/>
                    <a:gd name="T4" fmla="*/ 39 w 39"/>
                    <a:gd name="T5" fmla="*/ 0 h 92"/>
                    <a:gd name="T6" fmla="*/ 0 60000 65536"/>
                    <a:gd name="T7" fmla="*/ 0 60000 65536"/>
                    <a:gd name="T8" fmla="*/ 0 60000 65536"/>
                    <a:gd name="T9" fmla="*/ 0 w 39"/>
                    <a:gd name="T10" fmla="*/ 0 h 92"/>
                    <a:gd name="T11" fmla="*/ 39 w 39"/>
                    <a:gd name="T12" fmla="*/ 92 h 92"/>
                  </a:gdLst>
                  <a:ahLst/>
                  <a:cxnLst>
                    <a:cxn ang="T6">
                      <a:pos x="T0" y="T1"/>
                    </a:cxn>
                    <a:cxn ang="T7">
                      <a:pos x="T2" y="T3"/>
                    </a:cxn>
                    <a:cxn ang="T8">
                      <a:pos x="T4" y="T5"/>
                    </a:cxn>
                  </a:cxnLst>
                  <a:rect l="T9" t="T10" r="T11" b="T12"/>
                  <a:pathLst>
                    <a:path w="39" h="92">
                      <a:moveTo>
                        <a:pt x="0" y="92"/>
                      </a:moveTo>
                      <a:lnTo>
                        <a:pt x="20" y="43"/>
                      </a:lnTo>
                      <a:lnTo>
                        <a:pt x="39" y="0"/>
                      </a:lnTo>
                    </a:path>
                  </a:pathLst>
                </a:custGeom>
                <a:noFill/>
                <a:ln w="15875">
                  <a:solidFill>
                    <a:srgbClr val="0000FF"/>
                  </a:solidFill>
                  <a:round/>
                  <a:headEnd/>
                  <a:tailEnd/>
                </a:ln>
              </p:spPr>
              <p:txBody>
                <a:bodyPr/>
                <a:lstStyle/>
                <a:p>
                  <a:endParaRPr lang="en-US"/>
                </a:p>
              </p:txBody>
            </p:sp>
            <p:sp>
              <p:nvSpPr>
                <p:cNvPr id="126" name="Freeform 62"/>
                <p:cNvSpPr>
                  <a:spLocks/>
                </p:cNvSpPr>
                <p:nvPr/>
              </p:nvSpPr>
              <p:spPr bwMode="auto">
                <a:xfrm>
                  <a:off x="4765675" y="2840037"/>
                  <a:ext cx="61912" cy="123825"/>
                </a:xfrm>
                <a:custGeom>
                  <a:avLst/>
                  <a:gdLst>
                    <a:gd name="T0" fmla="*/ 0 w 39"/>
                    <a:gd name="T1" fmla="*/ 78 h 78"/>
                    <a:gd name="T2" fmla="*/ 19 w 39"/>
                    <a:gd name="T3" fmla="*/ 39 h 78"/>
                    <a:gd name="T4" fmla="*/ 39 w 39"/>
                    <a:gd name="T5" fmla="*/ 0 h 78"/>
                    <a:gd name="T6" fmla="*/ 0 60000 65536"/>
                    <a:gd name="T7" fmla="*/ 0 60000 65536"/>
                    <a:gd name="T8" fmla="*/ 0 60000 65536"/>
                    <a:gd name="T9" fmla="*/ 0 w 39"/>
                    <a:gd name="T10" fmla="*/ 0 h 78"/>
                    <a:gd name="T11" fmla="*/ 39 w 39"/>
                    <a:gd name="T12" fmla="*/ 78 h 78"/>
                  </a:gdLst>
                  <a:ahLst/>
                  <a:cxnLst>
                    <a:cxn ang="T6">
                      <a:pos x="T0" y="T1"/>
                    </a:cxn>
                    <a:cxn ang="T7">
                      <a:pos x="T2" y="T3"/>
                    </a:cxn>
                    <a:cxn ang="T8">
                      <a:pos x="T4" y="T5"/>
                    </a:cxn>
                  </a:cxnLst>
                  <a:rect l="T9" t="T10" r="T11" b="T12"/>
                  <a:pathLst>
                    <a:path w="39" h="78">
                      <a:moveTo>
                        <a:pt x="0" y="78"/>
                      </a:moveTo>
                      <a:lnTo>
                        <a:pt x="19" y="39"/>
                      </a:lnTo>
                      <a:lnTo>
                        <a:pt x="39" y="0"/>
                      </a:lnTo>
                    </a:path>
                  </a:pathLst>
                </a:custGeom>
                <a:noFill/>
                <a:ln w="15875">
                  <a:solidFill>
                    <a:srgbClr val="0000FF"/>
                  </a:solidFill>
                  <a:round/>
                  <a:headEnd/>
                  <a:tailEnd/>
                </a:ln>
              </p:spPr>
              <p:txBody>
                <a:bodyPr/>
                <a:lstStyle/>
                <a:p>
                  <a:endParaRPr lang="en-US"/>
                </a:p>
              </p:txBody>
            </p:sp>
            <p:sp>
              <p:nvSpPr>
                <p:cNvPr id="127" name="Freeform 63"/>
                <p:cNvSpPr>
                  <a:spLocks/>
                </p:cNvSpPr>
                <p:nvPr/>
              </p:nvSpPr>
              <p:spPr bwMode="auto">
                <a:xfrm>
                  <a:off x="4827587" y="2740025"/>
                  <a:ext cx="60325" cy="100012"/>
                </a:xfrm>
                <a:custGeom>
                  <a:avLst/>
                  <a:gdLst>
                    <a:gd name="T0" fmla="*/ 0 w 38"/>
                    <a:gd name="T1" fmla="*/ 63 h 63"/>
                    <a:gd name="T2" fmla="*/ 19 w 38"/>
                    <a:gd name="T3" fmla="*/ 29 h 63"/>
                    <a:gd name="T4" fmla="*/ 38 w 38"/>
                    <a:gd name="T5" fmla="*/ 0 h 63"/>
                    <a:gd name="T6" fmla="*/ 0 60000 65536"/>
                    <a:gd name="T7" fmla="*/ 0 60000 65536"/>
                    <a:gd name="T8" fmla="*/ 0 60000 65536"/>
                    <a:gd name="T9" fmla="*/ 0 w 38"/>
                    <a:gd name="T10" fmla="*/ 0 h 63"/>
                    <a:gd name="T11" fmla="*/ 38 w 38"/>
                    <a:gd name="T12" fmla="*/ 63 h 63"/>
                  </a:gdLst>
                  <a:ahLst/>
                  <a:cxnLst>
                    <a:cxn ang="T6">
                      <a:pos x="T0" y="T1"/>
                    </a:cxn>
                    <a:cxn ang="T7">
                      <a:pos x="T2" y="T3"/>
                    </a:cxn>
                    <a:cxn ang="T8">
                      <a:pos x="T4" y="T5"/>
                    </a:cxn>
                  </a:cxnLst>
                  <a:rect l="T9" t="T10" r="T11" b="T12"/>
                  <a:pathLst>
                    <a:path w="38" h="63">
                      <a:moveTo>
                        <a:pt x="0" y="63"/>
                      </a:moveTo>
                      <a:lnTo>
                        <a:pt x="19" y="29"/>
                      </a:lnTo>
                      <a:lnTo>
                        <a:pt x="38" y="0"/>
                      </a:lnTo>
                    </a:path>
                  </a:pathLst>
                </a:custGeom>
                <a:noFill/>
                <a:ln w="15875">
                  <a:solidFill>
                    <a:srgbClr val="0000FF"/>
                  </a:solidFill>
                  <a:round/>
                  <a:headEnd/>
                  <a:tailEnd/>
                </a:ln>
              </p:spPr>
              <p:txBody>
                <a:bodyPr/>
                <a:lstStyle/>
                <a:p>
                  <a:endParaRPr lang="en-US"/>
                </a:p>
              </p:txBody>
            </p:sp>
            <p:sp>
              <p:nvSpPr>
                <p:cNvPr id="128" name="Freeform 64"/>
                <p:cNvSpPr>
                  <a:spLocks/>
                </p:cNvSpPr>
                <p:nvPr/>
              </p:nvSpPr>
              <p:spPr bwMode="auto">
                <a:xfrm>
                  <a:off x="4887912" y="2655887"/>
                  <a:ext cx="61913" cy="84138"/>
                </a:xfrm>
                <a:custGeom>
                  <a:avLst/>
                  <a:gdLst>
                    <a:gd name="T0" fmla="*/ 0 w 39"/>
                    <a:gd name="T1" fmla="*/ 53 h 53"/>
                    <a:gd name="T2" fmla="*/ 20 w 39"/>
                    <a:gd name="T3" fmla="*/ 24 h 53"/>
                    <a:gd name="T4" fmla="*/ 39 w 39"/>
                    <a:gd name="T5" fmla="*/ 0 h 53"/>
                    <a:gd name="T6" fmla="*/ 0 60000 65536"/>
                    <a:gd name="T7" fmla="*/ 0 60000 65536"/>
                    <a:gd name="T8" fmla="*/ 0 60000 65536"/>
                    <a:gd name="T9" fmla="*/ 0 w 39"/>
                    <a:gd name="T10" fmla="*/ 0 h 53"/>
                    <a:gd name="T11" fmla="*/ 39 w 39"/>
                    <a:gd name="T12" fmla="*/ 53 h 53"/>
                  </a:gdLst>
                  <a:ahLst/>
                  <a:cxnLst>
                    <a:cxn ang="T6">
                      <a:pos x="T0" y="T1"/>
                    </a:cxn>
                    <a:cxn ang="T7">
                      <a:pos x="T2" y="T3"/>
                    </a:cxn>
                    <a:cxn ang="T8">
                      <a:pos x="T4" y="T5"/>
                    </a:cxn>
                  </a:cxnLst>
                  <a:rect l="T9" t="T10" r="T11" b="T12"/>
                  <a:pathLst>
                    <a:path w="39" h="53">
                      <a:moveTo>
                        <a:pt x="0" y="53"/>
                      </a:moveTo>
                      <a:lnTo>
                        <a:pt x="20" y="24"/>
                      </a:lnTo>
                      <a:lnTo>
                        <a:pt x="39" y="0"/>
                      </a:lnTo>
                    </a:path>
                  </a:pathLst>
                </a:custGeom>
                <a:noFill/>
                <a:ln w="15875">
                  <a:solidFill>
                    <a:srgbClr val="0000FF"/>
                  </a:solidFill>
                  <a:round/>
                  <a:headEnd/>
                  <a:tailEnd/>
                </a:ln>
              </p:spPr>
              <p:txBody>
                <a:bodyPr/>
                <a:lstStyle/>
                <a:p>
                  <a:endParaRPr lang="en-US"/>
                </a:p>
              </p:txBody>
            </p:sp>
            <p:sp>
              <p:nvSpPr>
                <p:cNvPr id="129" name="Freeform 65"/>
                <p:cNvSpPr>
                  <a:spLocks/>
                </p:cNvSpPr>
                <p:nvPr/>
              </p:nvSpPr>
              <p:spPr bwMode="auto">
                <a:xfrm>
                  <a:off x="4949825" y="2601912"/>
                  <a:ext cx="69850" cy="53975"/>
                </a:xfrm>
                <a:custGeom>
                  <a:avLst/>
                  <a:gdLst>
                    <a:gd name="T0" fmla="*/ 0 w 44"/>
                    <a:gd name="T1" fmla="*/ 34 h 34"/>
                    <a:gd name="T2" fmla="*/ 20 w 44"/>
                    <a:gd name="T3" fmla="*/ 15 h 34"/>
                    <a:gd name="T4" fmla="*/ 44 w 44"/>
                    <a:gd name="T5" fmla="*/ 0 h 34"/>
                    <a:gd name="T6" fmla="*/ 0 60000 65536"/>
                    <a:gd name="T7" fmla="*/ 0 60000 65536"/>
                    <a:gd name="T8" fmla="*/ 0 60000 65536"/>
                    <a:gd name="T9" fmla="*/ 0 w 44"/>
                    <a:gd name="T10" fmla="*/ 0 h 34"/>
                    <a:gd name="T11" fmla="*/ 44 w 44"/>
                    <a:gd name="T12" fmla="*/ 34 h 34"/>
                  </a:gdLst>
                  <a:ahLst/>
                  <a:cxnLst>
                    <a:cxn ang="T6">
                      <a:pos x="T0" y="T1"/>
                    </a:cxn>
                    <a:cxn ang="T7">
                      <a:pos x="T2" y="T3"/>
                    </a:cxn>
                    <a:cxn ang="T8">
                      <a:pos x="T4" y="T5"/>
                    </a:cxn>
                  </a:cxnLst>
                  <a:rect l="T9" t="T10" r="T11" b="T12"/>
                  <a:pathLst>
                    <a:path w="44" h="34">
                      <a:moveTo>
                        <a:pt x="0" y="34"/>
                      </a:moveTo>
                      <a:lnTo>
                        <a:pt x="20" y="15"/>
                      </a:lnTo>
                      <a:lnTo>
                        <a:pt x="44" y="0"/>
                      </a:lnTo>
                    </a:path>
                  </a:pathLst>
                </a:custGeom>
                <a:noFill/>
                <a:ln w="15875">
                  <a:solidFill>
                    <a:srgbClr val="0000FF"/>
                  </a:solidFill>
                  <a:round/>
                  <a:headEnd/>
                  <a:tailEnd/>
                </a:ln>
              </p:spPr>
              <p:txBody>
                <a:bodyPr/>
                <a:lstStyle/>
                <a:p>
                  <a:endParaRPr lang="en-US"/>
                </a:p>
              </p:txBody>
            </p:sp>
            <p:sp>
              <p:nvSpPr>
                <p:cNvPr id="130" name="Freeform 66"/>
                <p:cNvSpPr>
                  <a:spLocks/>
                </p:cNvSpPr>
                <p:nvPr/>
              </p:nvSpPr>
              <p:spPr bwMode="auto">
                <a:xfrm>
                  <a:off x="5019675" y="2571750"/>
                  <a:ext cx="61912" cy="30162"/>
                </a:xfrm>
                <a:custGeom>
                  <a:avLst/>
                  <a:gdLst>
                    <a:gd name="T0" fmla="*/ 0 w 39"/>
                    <a:gd name="T1" fmla="*/ 19 h 19"/>
                    <a:gd name="T2" fmla="*/ 19 w 39"/>
                    <a:gd name="T3" fmla="*/ 9 h 19"/>
                    <a:gd name="T4" fmla="*/ 39 w 39"/>
                    <a:gd name="T5" fmla="*/ 0 h 19"/>
                    <a:gd name="T6" fmla="*/ 0 60000 65536"/>
                    <a:gd name="T7" fmla="*/ 0 60000 65536"/>
                    <a:gd name="T8" fmla="*/ 0 60000 65536"/>
                    <a:gd name="T9" fmla="*/ 0 w 39"/>
                    <a:gd name="T10" fmla="*/ 0 h 19"/>
                    <a:gd name="T11" fmla="*/ 39 w 39"/>
                    <a:gd name="T12" fmla="*/ 19 h 19"/>
                  </a:gdLst>
                  <a:ahLst/>
                  <a:cxnLst>
                    <a:cxn ang="T6">
                      <a:pos x="T0" y="T1"/>
                    </a:cxn>
                    <a:cxn ang="T7">
                      <a:pos x="T2" y="T3"/>
                    </a:cxn>
                    <a:cxn ang="T8">
                      <a:pos x="T4" y="T5"/>
                    </a:cxn>
                  </a:cxnLst>
                  <a:rect l="T9" t="T10" r="T11" b="T12"/>
                  <a:pathLst>
                    <a:path w="39" h="19">
                      <a:moveTo>
                        <a:pt x="0" y="19"/>
                      </a:moveTo>
                      <a:lnTo>
                        <a:pt x="19" y="9"/>
                      </a:lnTo>
                      <a:lnTo>
                        <a:pt x="39" y="0"/>
                      </a:lnTo>
                    </a:path>
                  </a:pathLst>
                </a:custGeom>
                <a:noFill/>
                <a:ln w="15875">
                  <a:solidFill>
                    <a:srgbClr val="0000FF"/>
                  </a:solidFill>
                  <a:round/>
                  <a:headEnd/>
                  <a:tailEnd/>
                </a:ln>
              </p:spPr>
              <p:txBody>
                <a:bodyPr/>
                <a:lstStyle/>
                <a:p>
                  <a:endParaRPr lang="en-US"/>
                </a:p>
              </p:txBody>
            </p:sp>
            <p:sp>
              <p:nvSpPr>
                <p:cNvPr id="131" name="Freeform 67"/>
                <p:cNvSpPr>
                  <a:spLocks/>
                </p:cNvSpPr>
                <p:nvPr/>
              </p:nvSpPr>
              <p:spPr bwMode="auto">
                <a:xfrm>
                  <a:off x="5081587" y="2563812"/>
                  <a:ext cx="60325" cy="7938"/>
                </a:xfrm>
                <a:custGeom>
                  <a:avLst/>
                  <a:gdLst>
                    <a:gd name="T0" fmla="*/ 0 w 38"/>
                    <a:gd name="T1" fmla="*/ 5 h 5"/>
                    <a:gd name="T2" fmla="*/ 19 w 38"/>
                    <a:gd name="T3" fmla="*/ 0 h 5"/>
                    <a:gd name="T4" fmla="*/ 38 w 38"/>
                    <a:gd name="T5" fmla="*/ 0 h 5"/>
                    <a:gd name="T6" fmla="*/ 0 60000 65536"/>
                    <a:gd name="T7" fmla="*/ 0 60000 65536"/>
                    <a:gd name="T8" fmla="*/ 0 60000 65536"/>
                    <a:gd name="T9" fmla="*/ 0 w 38"/>
                    <a:gd name="T10" fmla="*/ 0 h 5"/>
                    <a:gd name="T11" fmla="*/ 38 w 38"/>
                    <a:gd name="T12" fmla="*/ 5 h 5"/>
                  </a:gdLst>
                  <a:ahLst/>
                  <a:cxnLst>
                    <a:cxn ang="T6">
                      <a:pos x="T0" y="T1"/>
                    </a:cxn>
                    <a:cxn ang="T7">
                      <a:pos x="T2" y="T3"/>
                    </a:cxn>
                    <a:cxn ang="T8">
                      <a:pos x="T4" y="T5"/>
                    </a:cxn>
                  </a:cxnLst>
                  <a:rect l="T9" t="T10" r="T11" b="T12"/>
                  <a:pathLst>
                    <a:path w="38" h="5">
                      <a:moveTo>
                        <a:pt x="0" y="5"/>
                      </a:moveTo>
                      <a:lnTo>
                        <a:pt x="19" y="0"/>
                      </a:lnTo>
                      <a:lnTo>
                        <a:pt x="38" y="0"/>
                      </a:lnTo>
                    </a:path>
                  </a:pathLst>
                </a:custGeom>
                <a:noFill/>
                <a:ln w="15875">
                  <a:solidFill>
                    <a:srgbClr val="0000FF"/>
                  </a:solidFill>
                  <a:round/>
                  <a:headEnd/>
                  <a:tailEnd/>
                </a:ln>
              </p:spPr>
              <p:txBody>
                <a:bodyPr/>
                <a:lstStyle/>
                <a:p>
                  <a:endParaRPr lang="en-US"/>
                </a:p>
              </p:txBody>
            </p:sp>
            <p:sp>
              <p:nvSpPr>
                <p:cNvPr id="132" name="Freeform 68"/>
                <p:cNvSpPr>
                  <a:spLocks/>
                </p:cNvSpPr>
                <p:nvPr/>
              </p:nvSpPr>
              <p:spPr bwMode="auto">
                <a:xfrm>
                  <a:off x="5141912" y="2563812"/>
                  <a:ext cx="61913" cy="30163"/>
                </a:xfrm>
                <a:custGeom>
                  <a:avLst/>
                  <a:gdLst>
                    <a:gd name="T0" fmla="*/ 0 w 39"/>
                    <a:gd name="T1" fmla="*/ 0 h 19"/>
                    <a:gd name="T2" fmla="*/ 20 w 39"/>
                    <a:gd name="T3" fmla="*/ 10 h 19"/>
                    <a:gd name="T4" fmla="*/ 39 w 39"/>
                    <a:gd name="T5" fmla="*/ 19 h 19"/>
                    <a:gd name="T6" fmla="*/ 0 60000 65536"/>
                    <a:gd name="T7" fmla="*/ 0 60000 65536"/>
                    <a:gd name="T8" fmla="*/ 0 60000 65536"/>
                    <a:gd name="T9" fmla="*/ 0 w 39"/>
                    <a:gd name="T10" fmla="*/ 0 h 19"/>
                    <a:gd name="T11" fmla="*/ 39 w 39"/>
                    <a:gd name="T12" fmla="*/ 19 h 19"/>
                  </a:gdLst>
                  <a:ahLst/>
                  <a:cxnLst>
                    <a:cxn ang="T6">
                      <a:pos x="T0" y="T1"/>
                    </a:cxn>
                    <a:cxn ang="T7">
                      <a:pos x="T2" y="T3"/>
                    </a:cxn>
                    <a:cxn ang="T8">
                      <a:pos x="T4" y="T5"/>
                    </a:cxn>
                  </a:cxnLst>
                  <a:rect l="T9" t="T10" r="T11" b="T12"/>
                  <a:pathLst>
                    <a:path w="39" h="19">
                      <a:moveTo>
                        <a:pt x="0" y="0"/>
                      </a:moveTo>
                      <a:lnTo>
                        <a:pt x="20" y="10"/>
                      </a:lnTo>
                      <a:lnTo>
                        <a:pt x="39" y="19"/>
                      </a:lnTo>
                    </a:path>
                  </a:pathLst>
                </a:custGeom>
                <a:noFill/>
                <a:ln w="15875">
                  <a:solidFill>
                    <a:srgbClr val="0000FF"/>
                  </a:solidFill>
                  <a:round/>
                  <a:headEnd/>
                  <a:tailEnd/>
                </a:ln>
              </p:spPr>
              <p:txBody>
                <a:bodyPr/>
                <a:lstStyle/>
                <a:p>
                  <a:endParaRPr lang="en-US"/>
                </a:p>
              </p:txBody>
            </p:sp>
            <p:sp>
              <p:nvSpPr>
                <p:cNvPr id="133" name="Freeform 69"/>
                <p:cNvSpPr>
                  <a:spLocks/>
                </p:cNvSpPr>
                <p:nvPr/>
              </p:nvSpPr>
              <p:spPr bwMode="auto">
                <a:xfrm>
                  <a:off x="5203825" y="2593975"/>
                  <a:ext cx="61912" cy="46037"/>
                </a:xfrm>
                <a:custGeom>
                  <a:avLst/>
                  <a:gdLst>
                    <a:gd name="T0" fmla="*/ 0 w 39"/>
                    <a:gd name="T1" fmla="*/ 0 h 29"/>
                    <a:gd name="T2" fmla="*/ 19 w 39"/>
                    <a:gd name="T3" fmla="*/ 15 h 29"/>
                    <a:gd name="T4" fmla="*/ 39 w 39"/>
                    <a:gd name="T5" fmla="*/ 29 h 29"/>
                    <a:gd name="T6" fmla="*/ 0 60000 65536"/>
                    <a:gd name="T7" fmla="*/ 0 60000 65536"/>
                    <a:gd name="T8" fmla="*/ 0 60000 65536"/>
                    <a:gd name="T9" fmla="*/ 0 w 39"/>
                    <a:gd name="T10" fmla="*/ 0 h 29"/>
                    <a:gd name="T11" fmla="*/ 39 w 39"/>
                    <a:gd name="T12" fmla="*/ 29 h 29"/>
                  </a:gdLst>
                  <a:ahLst/>
                  <a:cxnLst>
                    <a:cxn ang="T6">
                      <a:pos x="T0" y="T1"/>
                    </a:cxn>
                    <a:cxn ang="T7">
                      <a:pos x="T2" y="T3"/>
                    </a:cxn>
                    <a:cxn ang="T8">
                      <a:pos x="T4" y="T5"/>
                    </a:cxn>
                  </a:cxnLst>
                  <a:rect l="T9" t="T10" r="T11" b="T12"/>
                  <a:pathLst>
                    <a:path w="39" h="29">
                      <a:moveTo>
                        <a:pt x="0" y="0"/>
                      </a:moveTo>
                      <a:lnTo>
                        <a:pt x="19" y="15"/>
                      </a:lnTo>
                      <a:lnTo>
                        <a:pt x="39" y="29"/>
                      </a:lnTo>
                    </a:path>
                  </a:pathLst>
                </a:custGeom>
                <a:noFill/>
                <a:ln w="15875">
                  <a:solidFill>
                    <a:srgbClr val="0000FF"/>
                  </a:solidFill>
                  <a:round/>
                  <a:headEnd/>
                  <a:tailEnd/>
                </a:ln>
              </p:spPr>
              <p:txBody>
                <a:bodyPr/>
                <a:lstStyle/>
                <a:p>
                  <a:endParaRPr lang="en-US"/>
                </a:p>
              </p:txBody>
            </p:sp>
            <p:sp>
              <p:nvSpPr>
                <p:cNvPr id="134" name="Freeform 70"/>
                <p:cNvSpPr>
                  <a:spLocks/>
                </p:cNvSpPr>
                <p:nvPr/>
              </p:nvSpPr>
              <p:spPr bwMode="auto">
                <a:xfrm>
                  <a:off x="5265737" y="2640012"/>
                  <a:ext cx="61913" cy="77788"/>
                </a:xfrm>
                <a:custGeom>
                  <a:avLst/>
                  <a:gdLst>
                    <a:gd name="T0" fmla="*/ 0 w 39"/>
                    <a:gd name="T1" fmla="*/ 0 h 49"/>
                    <a:gd name="T2" fmla="*/ 19 w 39"/>
                    <a:gd name="T3" fmla="*/ 25 h 49"/>
                    <a:gd name="T4" fmla="*/ 39 w 39"/>
                    <a:gd name="T5" fmla="*/ 49 h 49"/>
                    <a:gd name="T6" fmla="*/ 0 60000 65536"/>
                    <a:gd name="T7" fmla="*/ 0 60000 65536"/>
                    <a:gd name="T8" fmla="*/ 0 60000 65536"/>
                    <a:gd name="T9" fmla="*/ 0 w 39"/>
                    <a:gd name="T10" fmla="*/ 0 h 49"/>
                    <a:gd name="T11" fmla="*/ 39 w 39"/>
                    <a:gd name="T12" fmla="*/ 49 h 49"/>
                  </a:gdLst>
                  <a:ahLst/>
                  <a:cxnLst>
                    <a:cxn ang="T6">
                      <a:pos x="T0" y="T1"/>
                    </a:cxn>
                    <a:cxn ang="T7">
                      <a:pos x="T2" y="T3"/>
                    </a:cxn>
                    <a:cxn ang="T8">
                      <a:pos x="T4" y="T5"/>
                    </a:cxn>
                  </a:cxnLst>
                  <a:rect l="T9" t="T10" r="T11" b="T12"/>
                  <a:pathLst>
                    <a:path w="39" h="49">
                      <a:moveTo>
                        <a:pt x="0" y="0"/>
                      </a:moveTo>
                      <a:lnTo>
                        <a:pt x="19" y="25"/>
                      </a:lnTo>
                      <a:lnTo>
                        <a:pt x="39" y="49"/>
                      </a:lnTo>
                    </a:path>
                  </a:pathLst>
                </a:custGeom>
                <a:noFill/>
                <a:ln w="15875">
                  <a:solidFill>
                    <a:srgbClr val="0000FF"/>
                  </a:solidFill>
                  <a:round/>
                  <a:headEnd/>
                  <a:tailEnd/>
                </a:ln>
              </p:spPr>
              <p:txBody>
                <a:bodyPr/>
                <a:lstStyle/>
                <a:p>
                  <a:endParaRPr lang="en-US"/>
                </a:p>
              </p:txBody>
            </p:sp>
            <p:sp>
              <p:nvSpPr>
                <p:cNvPr id="135" name="Freeform 71"/>
                <p:cNvSpPr>
                  <a:spLocks/>
                </p:cNvSpPr>
                <p:nvPr/>
              </p:nvSpPr>
              <p:spPr bwMode="auto">
                <a:xfrm>
                  <a:off x="5327650" y="2717800"/>
                  <a:ext cx="68262" cy="100012"/>
                </a:xfrm>
                <a:custGeom>
                  <a:avLst/>
                  <a:gdLst>
                    <a:gd name="T0" fmla="*/ 0 w 43"/>
                    <a:gd name="T1" fmla="*/ 0 h 63"/>
                    <a:gd name="T2" fmla="*/ 19 w 43"/>
                    <a:gd name="T3" fmla="*/ 29 h 63"/>
                    <a:gd name="T4" fmla="*/ 43 w 43"/>
                    <a:gd name="T5" fmla="*/ 63 h 63"/>
                    <a:gd name="T6" fmla="*/ 0 60000 65536"/>
                    <a:gd name="T7" fmla="*/ 0 60000 65536"/>
                    <a:gd name="T8" fmla="*/ 0 60000 65536"/>
                    <a:gd name="T9" fmla="*/ 0 w 43"/>
                    <a:gd name="T10" fmla="*/ 0 h 63"/>
                    <a:gd name="T11" fmla="*/ 43 w 43"/>
                    <a:gd name="T12" fmla="*/ 63 h 63"/>
                  </a:gdLst>
                  <a:ahLst/>
                  <a:cxnLst>
                    <a:cxn ang="T6">
                      <a:pos x="T0" y="T1"/>
                    </a:cxn>
                    <a:cxn ang="T7">
                      <a:pos x="T2" y="T3"/>
                    </a:cxn>
                    <a:cxn ang="T8">
                      <a:pos x="T4" y="T5"/>
                    </a:cxn>
                  </a:cxnLst>
                  <a:rect l="T9" t="T10" r="T11" b="T12"/>
                  <a:pathLst>
                    <a:path w="43" h="63">
                      <a:moveTo>
                        <a:pt x="0" y="0"/>
                      </a:moveTo>
                      <a:lnTo>
                        <a:pt x="19" y="29"/>
                      </a:lnTo>
                      <a:lnTo>
                        <a:pt x="43" y="63"/>
                      </a:lnTo>
                    </a:path>
                  </a:pathLst>
                </a:custGeom>
                <a:noFill/>
                <a:ln w="15875">
                  <a:solidFill>
                    <a:srgbClr val="0000FF"/>
                  </a:solidFill>
                  <a:round/>
                  <a:headEnd/>
                  <a:tailEnd/>
                </a:ln>
              </p:spPr>
              <p:txBody>
                <a:bodyPr/>
                <a:lstStyle/>
                <a:p>
                  <a:endParaRPr lang="en-US"/>
                </a:p>
              </p:txBody>
            </p:sp>
            <p:sp>
              <p:nvSpPr>
                <p:cNvPr id="136" name="Freeform 72"/>
                <p:cNvSpPr>
                  <a:spLocks/>
                </p:cNvSpPr>
                <p:nvPr/>
              </p:nvSpPr>
              <p:spPr bwMode="auto">
                <a:xfrm>
                  <a:off x="5395912" y="2817812"/>
                  <a:ext cx="61913" cy="122238"/>
                </a:xfrm>
                <a:custGeom>
                  <a:avLst/>
                  <a:gdLst>
                    <a:gd name="T0" fmla="*/ 0 w 39"/>
                    <a:gd name="T1" fmla="*/ 0 h 77"/>
                    <a:gd name="T2" fmla="*/ 20 w 39"/>
                    <a:gd name="T3" fmla="*/ 38 h 77"/>
                    <a:gd name="T4" fmla="*/ 39 w 39"/>
                    <a:gd name="T5" fmla="*/ 77 h 77"/>
                    <a:gd name="T6" fmla="*/ 0 60000 65536"/>
                    <a:gd name="T7" fmla="*/ 0 60000 65536"/>
                    <a:gd name="T8" fmla="*/ 0 60000 65536"/>
                    <a:gd name="T9" fmla="*/ 0 w 39"/>
                    <a:gd name="T10" fmla="*/ 0 h 77"/>
                    <a:gd name="T11" fmla="*/ 39 w 39"/>
                    <a:gd name="T12" fmla="*/ 77 h 77"/>
                  </a:gdLst>
                  <a:ahLst/>
                  <a:cxnLst>
                    <a:cxn ang="T6">
                      <a:pos x="T0" y="T1"/>
                    </a:cxn>
                    <a:cxn ang="T7">
                      <a:pos x="T2" y="T3"/>
                    </a:cxn>
                    <a:cxn ang="T8">
                      <a:pos x="T4" y="T5"/>
                    </a:cxn>
                  </a:cxnLst>
                  <a:rect l="T9" t="T10" r="T11" b="T12"/>
                  <a:pathLst>
                    <a:path w="39" h="77">
                      <a:moveTo>
                        <a:pt x="0" y="0"/>
                      </a:moveTo>
                      <a:lnTo>
                        <a:pt x="20" y="38"/>
                      </a:lnTo>
                      <a:lnTo>
                        <a:pt x="39" y="77"/>
                      </a:lnTo>
                    </a:path>
                  </a:pathLst>
                </a:custGeom>
                <a:noFill/>
                <a:ln w="15875">
                  <a:solidFill>
                    <a:srgbClr val="0000FF"/>
                  </a:solidFill>
                  <a:round/>
                  <a:headEnd/>
                  <a:tailEnd/>
                </a:ln>
              </p:spPr>
              <p:txBody>
                <a:bodyPr/>
                <a:lstStyle/>
                <a:p>
                  <a:endParaRPr lang="en-US"/>
                </a:p>
              </p:txBody>
            </p:sp>
            <p:sp>
              <p:nvSpPr>
                <p:cNvPr id="137" name="Freeform 73"/>
                <p:cNvSpPr>
                  <a:spLocks/>
                </p:cNvSpPr>
                <p:nvPr/>
              </p:nvSpPr>
              <p:spPr bwMode="auto">
                <a:xfrm>
                  <a:off x="5457825" y="2940050"/>
                  <a:ext cx="61912" cy="138112"/>
                </a:xfrm>
                <a:custGeom>
                  <a:avLst/>
                  <a:gdLst>
                    <a:gd name="T0" fmla="*/ 0 w 39"/>
                    <a:gd name="T1" fmla="*/ 0 h 87"/>
                    <a:gd name="T2" fmla="*/ 19 w 39"/>
                    <a:gd name="T3" fmla="*/ 44 h 87"/>
                    <a:gd name="T4" fmla="*/ 39 w 39"/>
                    <a:gd name="T5" fmla="*/ 87 h 87"/>
                    <a:gd name="T6" fmla="*/ 0 60000 65536"/>
                    <a:gd name="T7" fmla="*/ 0 60000 65536"/>
                    <a:gd name="T8" fmla="*/ 0 60000 65536"/>
                    <a:gd name="T9" fmla="*/ 0 w 39"/>
                    <a:gd name="T10" fmla="*/ 0 h 87"/>
                    <a:gd name="T11" fmla="*/ 39 w 39"/>
                    <a:gd name="T12" fmla="*/ 87 h 87"/>
                  </a:gdLst>
                  <a:ahLst/>
                  <a:cxnLst>
                    <a:cxn ang="T6">
                      <a:pos x="T0" y="T1"/>
                    </a:cxn>
                    <a:cxn ang="T7">
                      <a:pos x="T2" y="T3"/>
                    </a:cxn>
                    <a:cxn ang="T8">
                      <a:pos x="T4" y="T5"/>
                    </a:cxn>
                  </a:cxnLst>
                  <a:rect l="T9" t="T10" r="T11" b="T12"/>
                  <a:pathLst>
                    <a:path w="39" h="87">
                      <a:moveTo>
                        <a:pt x="0" y="0"/>
                      </a:moveTo>
                      <a:lnTo>
                        <a:pt x="19" y="44"/>
                      </a:lnTo>
                      <a:lnTo>
                        <a:pt x="39" y="87"/>
                      </a:lnTo>
                    </a:path>
                  </a:pathLst>
                </a:custGeom>
                <a:noFill/>
                <a:ln w="15875">
                  <a:solidFill>
                    <a:srgbClr val="0000FF"/>
                  </a:solidFill>
                  <a:round/>
                  <a:headEnd/>
                  <a:tailEnd/>
                </a:ln>
              </p:spPr>
              <p:txBody>
                <a:bodyPr/>
                <a:lstStyle/>
                <a:p>
                  <a:endParaRPr lang="en-US"/>
                </a:p>
              </p:txBody>
            </p:sp>
            <p:sp>
              <p:nvSpPr>
                <p:cNvPr id="138" name="Line 74"/>
                <p:cNvSpPr>
                  <a:spLocks noChangeShapeType="1"/>
                </p:cNvSpPr>
                <p:nvPr/>
              </p:nvSpPr>
              <p:spPr bwMode="auto">
                <a:xfrm>
                  <a:off x="5519737" y="3078162"/>
                  <a:ext cx="60325" cy="146050"/>
                </a:xfrm>
                <a:prstGeom prst="line">
                  <a:avLst/>
                </a:prstGeom>
                <a:noFill/>
                <a:ln w="15875">
                  <a:solidFill>
                    <a:srgbClr val="0000FF"/>
                  </a:solidFill>
                  <a:round/>
                  <a:headEnd/>
                  <a:tailEnd/>
                </a:ln>
              </p:spPr>
              <p:txBody>
                <a:bodyPr/>
                <a:lstStyle/>
                <a:p>
                  <a:endParaRPr lang="en-GB"/>
                </a:p>
              </p:txBody>
            </p:sp>
            <p:sp>
              <p:nvSpPr>
                <p:cNvPr id="139" name="Freeform 75"/>
                <p:cNvSpPr>
                  <a:spLocks/>
                </p:cNvSpPr>
                <p:nvPr/>
              </p:nvSpPr>
              <p:spPr bwMode="auto">
                <a:xfrm>
                  <a:off x="5580062" y="3224212"/>
                  <a:ext cx="61913" cy="161925"/>
                </a:xfrm>
                <a:custGeom>
                  <a:avLst/>
                  <a:gdLst>
                    <a:gd name="T0" fmla="*/ 0 w 39"/>
                    <a:gd name="T1" fmla="*/ 0 h 102"/>
                    <a:gd name="T2" fmla="*/ 20 w 39"/>
                    <a:gd name="T3" fmla="*/ 49 h 102"/>
                    <a:gd name="T4" fmla="*/ 39 w 39"/>
                    <a:gd name="T5" fmla="*/ 102 h 102"/>
                    <a:gd name="T6" fmla="*/ 0 60000 65536"/>
                    <a:gd name="T7" fmla="*/ 0 60000 65536"/>
                    <a:gd name="T8" fmla="*/ 0 60000 65536"/>
                    <a:gd name="T9" fmla="*/ 0 w 39"/>
                    <a:gd name="T10" fmla="*/ 0 h 102"/>
                    <a:gd name="T11" fmla="*/ 39 w 39"/>
                    <a:gd name="T12" fmla="*/ 102 h 102"/>
                  </a:gdLst>
                  <a:ahLst/>
                  <a:cxnLst>
                    <a:cxn ang="T6">
                      <a:pos x="T0" y="T1"/>
                    </a:cxn>
                    <a:cxn ang="T7">
                      <a:pos x="T2" y="T3"/>
                    </a:cxn>
                    <a:cxn ang="T8">
                      <a:pos x="T4" y="T5"/>
                    </a:cxn>
                  </a:cxnLst>
                  <a:rect l="T9" t="T10" r="T11" b="T12"/>
                  <a:pathLst>
                    <a:path w="39" h="102">
                      <a:moveTo>
                        <a:pt x="0" y="0"/>
                      </a:moveTo>
                      <a:lnTo>
                        <a:pt x="20" y="49"/>
                      </a:lnTo>
                      <a:lnTo>
                        <a:pt x="39" y="102"/>
                      </a:lnTo>
                    </a:path>
                  </a:pathLst>
                </a:custGeom>
                <a:noFill/>
                <a:ln w="15875">
                  <a:solidFill>
                    <a:srgbClr val="0000FF"/>
                  </a:solidFill>
                  <a:round/>
                  <a:headEnd/>
                  <a:tailEnd/>
                </a:ln>
              </p:spPr>
              <p:txBody>
                <a:bodyPr/>
                <a:lstStyle/>
                <a:p>
                  <a:endParaRPr lang="en-US"/>
                </a:p>
              </p:txBody>
            </p:sp>
            <p:sp>
              <p:nvSpPr>
                <p:cNvPr id="140" name="Freeform 76"/>
                <p:cNvSpPr>
                  <a:spLocks/>
                </p:cNvSpPr>
                <p:nvPr/>
              </p:nvSpPr>
              <p:spPr bwMode="auto">
                <a:xfrm>
                  <a:off x="5641975" y="3386137"/>
                  <a:ext cx="69850" cy="168275"/>
                </a:xfrm>
                <a:custGeom>
                  <a:avLst/>
                  <a:gdLst>
                    <a:gd name="T0" fmla="*/ 0 w 44"/>
                    <a:gd name="T1" fmla="*/ 0 h 106"/>
                    <a:gd name="T2" fmla="*/ 20 w 44"/>
                    <a:gd name="T3" fmla="*/ 53 h 106"/>
                    <a:gd name="T4" fmla="*/ 44 w 44"/>
                    <a:gd name="T5" fmla="*/ 106 h 106"/>
                    <a:gd name="T6" fmla="*/ 0 60000 65536"/>
                    <a:gd name="T7" fmla="*/ 0 60000 65536"/>
                    <a:gd name="T8" fmla="*/ 0 60000 65536"/>
                    <a:gd name="T9" fmla="*/ 0 w 44"/>
                    <a:gd name="T10" fmla="*/ 0 h 106"/>
                    <a:gd name="T11" fmla="*/ 44 w 44"/>
                    <a:gd name="T12" fmla="*/ 106 h 106"/>
                  </a:gdLst>
                  <a:ahLst/>
                  <a:cxnLst>
                    <a:cxn ang="T6">
                      <a:pos x="T0" y="T1"/>
                    </a:cxn>
                    <a:cxn ang="T7">
                      <a:pos x="T2" y="T3"/>
                    </a:cxn>
                    <a:cxn ang="T8">
                      <a:pos x="T4" y="T5"/>
                    </a:cxn>
                  </a:cxnLst>
                  <a:rect l="T9" t="T10" r="T11" b="T12"/>
                  <a:pathLst>
                    <a:path w="44" h="106">
                      <a:moveTo>
                        <a:pt x="0" y="0"/>
                      </a:moveTo>
                      <a:lnTo>
                        <a:pt x="20" y="53"/>
                      </a:lnTo>
                      <a:lnTo>
                        <a:pt x="44" y="106"/>
                      </a:lnTo>
                    </a:path>
                  </a:pathLst>
                </a:custGeom>
                <a:noFill/>
                <a:ln w="15875">
                  <a:solidFill>
                    <a:srgbClr val="0000FF"/>
                  </a:solidFill>
                  <a:round/>
                  <a:headEnd/>
                  <a:tailEnd/>
                </a:ln>
              </p:spPr>
              <p:txBody>
                <a:bodyPr/>
                <a:lstStyle/>
                <a:p>
                  <a:endParaRPr lang="en-US"/>
                </a:p>
              </p:txBody>
            </p:sp>
            <p:sp>
              <p:nvSpPr>
                <p:cNvPr id="141" name="Line 77"/>
                <p:cNvSpPr>
                  <a:spLocks noChangeShapeType="1"/>
                </p:cNvSpPr>
                <p:nvPr/>
              </p:nvSpPr>
              <p:spPr bwMode="auto">
                <a:xfrm>
                  <a:off x="5711825" y="3554412"/>
                  <a:ext cx="60325" cy="161925"/>
                </a:xfrm>
                <a:prstGeom prst="line">
                  <a:avLst/>
                </a:prstGeom>
                <a:noFill/>
                <a:ln w="15875">
                  <a:solidFill>
                    <a:srgbClr val="0000FF"/>
                  </a:solidFill>
                  <a:round/>
                  <a:headEnd/>
                  <a:tailEnd/>
                </a:ln>
              </p:spPr>
              <p:txBody>
                <a:bodyPr/>
                <a:lstStyle/>
                <a:p>
                  <a:endParaRPr lang="en-GB"/>
                </a:p>
              </p:txBody>
            </p:sp>
            <p:sp>
              <p:nvSpPr>
                <p:cNvPr id="142" name="Freeform 78"/>
                <p:cNvSpPr>
                  <a:spLocks/>
                </p:cNvSpPr>
                <p:nvPr/>
              </p:nvSpPr>
              <p:spPr bwMode="auto">
                <a:xfrm>
                  <a:off x="5772150" y="3716337"/>
                  <a:ext cx="61912" cy="169863"/>
                </a:xfrm>
                <a:custGeom>
                  <a:avLst/>
                  <a:gdLst>
                    <a:gd name="T0" fmla="*/ 0 w 39"/>
                    <a:gd name="T1" fmla="*/ 0 h 107"/>
                    <a:gd name="T2" fmla="*/ 20 w 39"/>
                    <a:gd name="T3" fmla="*/ 53 h 107"/>
                    <a:gd name="T4" fmla="*/ 39 w 39"/>
                    <a:gd name="T5" fmla="*/ 107 h 107"/>
                    <a:gd name="T6" fmla="*/ 0 60000 65536"/>
                    <a:gd name="T7" fmla="*/ 0 60000 65536"/>
                    <a:gd name="T8" fmla="*/ 0 60000 65536"/>
                    <a:gd name="T9" fmla="*/ 0 w 39"/>
                    <a:gd name="T10" fmla="*/ 0 h 107"/>
                    <a:gd name="T11" fmla="*/ 39 w 39"/>
                    <a:gd name="T12" fmla="*/ 107 h 107"/>
                  </a:gdLst>
                  <a:ahLst/>
                  <a:cxnLst>
                    <a:cxn ang="T6">
                      <a:pos x="T0" y="T1"/>
                    </a:cxn>
                    <a:cxn ang="T7">
                      <a:pos x="T2" y="T3"/>
                    </a:cxn>
                    <a:cxn ang="T8">
                      <a:pos x="T4" y="T5"/>
                    </a:cxn>
                  </a:cxnLst>
                  <a:rect l="T9" t="T10" r="T11" b="T12"/>
                  <a:pathLst>
                    <a:path w="39" h="107">
                      <a:moveTo>
                        <a:pt x="0" y="0"/>
                      </a:moveTo>
                      <a:lnTo>
                        <a:pt x="20" y="53"/>
                      </a:lnTo>
                      <a:lnTo>
                        <a:pt x="39" y="107"/>
                      </a:lnTo>
                    </a:path>
                  </a:pathLst>
                </a:custGeom>
                <a:noFill/>
                <a:ln w="15875">
                  <a:solidFill>
                    <a:srgbClr val="0000FF"/>
                  </a:solidFill>
                  <a:round/>
                  <a:headEnd/>
                  <a:tailEnd/>
                </a:ln>
              </p:spPr>
              <p:txBody>
                <a:bodyPr/>
                <a:lstStyle/>
                <a:p>
                  <a:endParaRPr lang="en-US"/>
                </a:p>
              </p:txBody>
            </p:sp>
            <p:sp>
              <p:nvSpPr>
                <p:cNvPr id="143" name="Line 79"/>
                <p:cNvSpPr>
                  <a:spLocks noChangeShapeType="1"/>
                </p:cNvSpPr>
                <p:nvPr/>
              </p:nvSpPr>
              <p:spPr bwMode="auto">
                <a:xfrm>
                  <a:off x="5834062" y="3886200"/>
                  <a:ext cx="61913" cy="160337"/>
                </a:xfrm>
                <a:prstGeom prst="line">
                  <a:avLst/>
                </a:prstGeom>
                <a:noFill/>
                <a:ln w="15875">
                  <a:solidFill>
                    <a:srgbClr val="0000FF"/>
                  </a:solidFill>
                  <a:round/>
                  <a:headEnd/>
                  <a:tailEnd/>
                </a:ln>
              </p:spPr>
              <p:txBody>
                <a:bodyPr/>
                <a:lstStyle/>
                <a:p>
                  <a:endParaRPr lang="en-GB"/>
                </a:p>
              </p:txBody>
            </p:sp>
            <p:sp>
              <p:nvSpPr>
                <p:cNvPr id="144" name="Line 80"/>
                <p:cNvSpPr>
                  <a:spLocks noChangeShapeType="1"/>
                </p:cNvSpPr>
                <p:nvPr/>
              </p:nvSpPr>
              <p:spPr bwMode="auto">
                <a:xfrm>
                  <a:off x="5895975" y="4046537"/>
                  <a:ext cx="61912" cy="153988"/>
                </a:xfrm>
                <a:prstGeom prst="line">
                  <a:avLst/>
                </a:prstGeom>
                <a:noFill/>
                <a:ln w="15875">
                  <a:solidFill>
                    <a:srgbClr val="0000FF"/>
                  </a:solidFill>
                  <a:round/>
                  <a:headEnd/>
                  <a:tailEnd/>
                </a:ln>
              </p:spPr>
              <p:txBody>
                <a:bodyPr/>
                <a:lstStyle/>
                <a:p>
                  <a:endParaRPr lang="en-GB"/>
                </a:p>
              </p:txBody>
            </p:sp>
            <p:sp>
              <p:nvSpPr>
                <p:cNvPr id="145" name="Freeform 81"/>
                <p:cNvSpPr>
                  <a:spLocks/>
                </p:cNvSpPr>
                <p:nvPr/>
              </p:nvSpPr>
              <p:spPr bwMode="auto">
                <a:xfrm>
                  <a:off x="5957887" y="4200525"/>
                  <a:ext cx="68263" cy="146050"/>
                </a:xfrm>
                <a:custGeom>
                  <a:avLst/>
                  <a:gdLst>
                    <a:gd name="T0" fmla="*/ 0 w 43"/>
                    <a:gd name="T1" fmla="*/ 0 h 92"/>
                    <a:gd name="T2" fmla="*/ 19 w 43"/>
                    <a:gd name="T3" fmla="*/ 49 h 92"/>
                    <a:gd name="T4" fmla="*/ 43 w 43"/>
                    <a:gd name="T5" fmla="*/ 92 h 92"/>
                    <a:gd name="T6" fmla="*/ 0 60000 65536"/>
                    <a:gd name="T7" fmla="*/ 0 60000 65536"/>
                    <a:gd name="T8" fmla="*/ 0 60000 65536"/>
                    <a:gd name="T9" fmla="*/ 0 w 43"/>
                    <a:gd name="T10" fmla="*/ 0 h 92"/>
                    <a:gd name="T11" fmla="*/ 43 w 43"/>
                    <a:gd name="T12" fmla="*/ 92 h 92"/>
                  </a:gdLst>
                  <a:ahLst/>
                  <a:cxnLst>
                    <a:cxn ang="T6">
                      <a:pos x="T0" y="T1"/>
                    </a:cxn>
                    <a:cxn ang="T7">
                      <a:pos x="T2" y="T3"/>
                    </a:cxn>
                    <a:cxn ang="T8">
                      <a:pos x="T4" y="T5"/>
                    </a:cxn>
                  </a:cxnLst>
                  <a:rect l="T9" t="T10" r="T11" b="T12"/>
                  <a:pathLst>
                    <a:path w="43" h="92">
                      <a:moveTo>
                        <a:pt x="0" y="0"/>
                      </a:moveTo>
                      <a:lnTo>
                        <a:pt x="19" y="49"/>
                      </a:lnTo>
                      <a:lnTo>
                        <a:pt x="43" y="92"/>
                      </a:lnTo>
                    </a:path>
                  </a:pathLst>
                </a:custGeom>
                <a:noFill/>
                <a:ln w="15875">
                  <a:solidFill>
                    <a:srgbClr val="0000FF"/>
                  </a:solidFill>
                  <a:round/>
                  <a:headEnd/>
                  <a:tailEnd/>
                </a:ln>
              </p:spPr>
              <p:txBody>
                <a:bodyPr/>
                <a:lstStyle/>
                <a:p>
                  <a:endParaRPr lang="en-US"/>
                </a:p>
              </p:txBody>
            </p:sp>
            <p:sp>
              <p:nvSpPr>
                <p:cNvPr id="146" name="Freeform 82"/>
                <p:cNvSpPr>
                  <a:spLocks/>
                </p:cNvSpPr>
                <p:nvPr/>
              </p:nvSpPr>
              <p:spPr bwMode="auto">
                <a:xfrm>
                  <a:off x="6026150" y="4346575"/>
                  <a:ext cx="61912" cy="138112"/>
                </a:xfrm>
                <a:custGeom>
                  <a:avLst/>
                  <a:gdLst>
                    <a:gd name="T0" fmla="*/ 0 w 39"/>
                    <a:gd name="T1" fmla="*/ 0 h 87"/>
                    <a:gd name="T2" fmla="*/ 20 w 39"/>
                    <a:gd name="T3" fmla="*/ 44 h 87"/>
                    <a:gd name="T4" fmla="*/ 39 w 39"/>
                    <a:gd name="T5" fmla="*/ 87 h 87"/>
                    <a:gd name="T6" fmla="*/ 0 60000 65536"/>
                    <a:gd name="T7" fmla="*/ 0 60000 65536"/>
                    <a:gd name="T8" fmla="*/ 0 60000 65536"/>
                    <a:gd name="T9" fmla="*/ 0 w 39"/>
                    <a:gd name="T10" fmla="*/ 0 h 87"/>
                    <a:gd name="T11" fmla="*/ 39 w 39"/>
                    <a:gd name="T12" fmla="*/ 87 h 87"/>
                  </a:gdLst>
                  <a:ahLst/>
                  <a:cxnLst>
                    <a:cxn ang="T6">
                      <a:pos x="T0" y="T1"/>
                    </a:cxn>
                    <a:cxn ang="T7">
                      <a:pos x="T2" y="T3"/>
                    </a:cxn>
                    <a:cxn ang="T8">
                      <a:pos x="T4" y="T5"/>
                    </a:cxn>
                  </a:cxnLst>
                  <a:rect l="T9" t="T10" r="T11" b="T12"/>
                  <a:pathLst>
                    <a:path w="39" h="87">
                      <a:moveTo>
                        <a:pt x="0" y="0"/>
                      </a:moveTo>
                      <a:lnTo>
                        <a:pt x="20" y="44"/>
                      </a:lnTo>
                      <a:lnTo>
                        <a:pt x="39" y="87"/>
                      </a:lnTo>
                    </a:path>
                  </a:pathLst>
                </a:custGeom>
                <a:noFill/>
                <a:ln w="15875">
                  <a:solidFill>
                    <a:srgbClr val="0000FF"/>
                  </a:solidFill>
                  <a:round/>
                  <a:headEnd/>
                  <a:tailEnd/>
                </a:ln>
              </p:spPr>
              <p:txBody>
                <a:bodyPr/>
                <a:lstStyle/>
                <a:p>
                  <a:endParaRPr lang="en-US"/>
                </a:p>
              </p:txBody>
            </p:sp>
            <p:sp>
              <p:nvSpPr>
                <p:cNvPr id="147" name="Line 83"/>
                <p:cNvSpPr>
                  <a:spLocks noChangeShapeType="1"/>
                </p:cNvSpPr>
                <p:nvPr/>
              </p:nvSpPr>
              <p:spPr bwMode="auto">
                <a:xfrm>
                  <a:off x="6088062" y="4484687"/>
                  <a:ext cx="61913" cy="123825"/>
                </a:xfrm>
                <a:prstGeom prst="line">
                  <a:avLst/>
                </a:prstGeom>
                <a:noFill/>
                <a:ln w="15875">
                  <a:solidFill>
                    <a:srgbClr val="0000FF"/>
                  </a:solidFill>
                  <a:round/>
                  <a:headEnd/>
                  <a:tailEnd/>
                </a:ln>
              </p:spPr>
              <p:txBody>
                <a:bodyPr/>
                <a:lstStyle/>
                <a:p>
                  <a:endParaRPr lang="en-GB"/>
                </a:p>
              </p:txBody>
            </p:sp>
            <p:sp>
              <p:nvSpPr>
                <p:cNvPr id="148" name="Freeform 84"/>
                <p:cNvSpPr>
                  <a:spLocks/>
                </p:cNvSpPr>
                <p:nvPr/>
              </p:nvSpPr>
              <p:spPr bwMode="auto">
                <a:xfrm>
                  <a:off x="6149975" y="4608512"/>
                  <a:ext cx="61912" cy="114300"/>
                </a:xfrm>
                <a:custGeom>
                  <a:avLst/>
                  <a:gdLst>
                    <a:gd name="T0" fmla="*/ 0 w 39"/>
                    <a:gd name="T1" fmla="*/ 0 h 72"/>
                    <a:gd name="T2" fmla="*/ 19 w 39"/>
                    <a:gd name="T3" fmla="*/ 39 h 72"/>
                    <a:gd name="T4" fmla="*/ 39 w 39"/>
                    <a:gd name="T5" fmla="*/ 72 h 72"/>
                    <a:gd name="T6" fmla="*/ 0 60000 65536"/>
                    <a:gd name="T7" fmla="*/ 0 60000 65536"/>
                    <a:gd name="T8" fmla="*/ 0 60000 65536"/>
                    <a:gd name="T9" fmla="*/ 0 w 39"/>
                    <a:gd name="T10" fmla="*/ 0 h 72"/>
                    <a:gd name="T11" fmla="*/ 39 w 39"/>
                    <a:gd name="T12" fmla="*/ 72 h 72"/>
                  </a:gdLst>
                  <a:ahLst/>
                  <a:cxnLst>
                    <a:cxn ang="T6">
                      <a:pos x="T0" y="T1"/>
                    </a:cxn>
                    <a:cxn ang="T7">
                      <a:pos x="T2" y="T3"/>
                    </a:cxn>
                    <a:cxn ang="T8">
                      <a:pos x="T4" y="T5"/>
                    </a:cxn>
                  </a:cxnLst>
                  <a:rect l="T9" t="T10" r="T11" b="T12"/>
                  <a:pathLst>
                    <a:path w="39" h="72">
                      <a:moveTo>
                        <a:pt x="0" y="0"/>
                      </a:moveTo>
                      <a:lnTo>
                        <a:pt x="19" y="39"/>
                      </a:lnTo>
                      <a:lnTo>
                        <a:pt x="39" y="72"/>
                      </a:lnTo>
                    </a:path>
                  </a:pathLst>
                </a:custGeom>
                <a:noFill/>
                <a:ln w="15875">
                  <a:solidFill>
                    <a:srgbClr val="0000FF"/>
                  </a:solidFill>
                  <a:round/>
                  <a:headEnd/>
                  <a:tailEnd/>
                </a:ln>
              </p:spPr>
              <p:txBody>
                <a:bodyPr/>
                <a:lstStyle/>
                <a:p>
                  <a:endParaRPr lang="en-US"/>
                </a:p>
              </p:txBody>
            </p:sp>
            <p:sp>
              <p:nvSpPr>
                <p:cNvPr id="149" name="Line 85"/>
                <p:cNvSpPr>
                  <a:spLocks noChangeShapeType="1"/>
                </p:cNvSpPr>
                <p:nvPr/>
              </p:nvSpPr>
              <p:spPr bwMode="auto">
                <a:xfrm>
                  <a:off x="6211887" y="4722812"/>
                  <a:ext cx="60325" cy="100013"/>
                </a:xfrm>
                <a:prstGeom prst="line">
                  <a:avLst/>
                </a:prstGeom>
                <a:noFill/>
                <a:ln w="15875">
                  <a:solidFill>
                    <a:srgbClr val="0000FF"/>
                  </a:solidFill>
                  <a:round/>
                  <a:headEnd/>
                  <a:tailEnd/>
                </a:ln>
              </p:spPr>
              <p:txBody>
                <a:bodyPr/>
                <a:lstStyle/>
                <a:p>
                  <a:endParaRPr lang="en-GB"/>
                </a:p>
              </p:txBody>
            </p:sp>
            <p:sp>
              <p:nvSpPr>
                <p:cNvPr id="150" name="Line 86"/>
                <p:cNvSpPr>
                  <a:spLocks noChangeShapeType="1"/>
                </p:cNvSpPr>
                <p:nvPr/>
              </p:nvSpPr>
              <p:spPr bwMode="auto">
                <a:xfrm>
                  <a:off x="6272212" y="4822825"/>
                  <a:ext cx="61913" cy="85725"/>
                </a:xfrm>
                <a:prstGeom prst="line">
                  <a:avLst/>
                </a:prstGeom>
                <a:noFill/>
                <a:ln w="15875">
                  <a:solidFill>
                    <a:srgbClr val="0000FF"/>
                  </a:solidFill>
                  <a:round/>
                  <a:headEnd/>
                  <a:tailEnd/>
                </a:ln>
              </p:spPr>
              <p:txBody>
                <a:bodyPr/>
                <a:lstStyle/>
                <a:p>
                  <a:endParaRPr lang="en-GB"/>
                </a:p>
              </p:txBody>
            </p:sp>
            <p:sp>
              <p:nvSpPr>
                <p:cNvPr id="151" name="Freeform 87"/>
                <p:cNvSpPr>
                  <a:spLocks/>
                </p:cNvSpPr>
                <p:nvPr/>
              </p:nvSpPr>
              <p:spPr bwMode="auto">
                <a:xfrm>
                  <a:off x="6334125" y="4908550"/>
                  <a:ext cx="69850" cy="76200"/>
                </a:xfrm>
                <a:custGeom>
                  <a:avLst/>
                  <a:gdLst>
                    <a:gd name="T0" fmla="*/ 0 w 44"/>
                    <a:gd name="T1" fmla="*/ 0 h 48"/>
                    <a:gd name="T2" fmla="*/ 19 w 44"/>
                    <a:gd name="T3" fmla="*/ 24 h 48"/>
                    <a:gd name="T4" fmla="*/ 44 w 44"/>
                    <a:gd name="T5" fmla="*/ 48 h 48"/>
                    <a:gd name="T6" fmla="*/ 0 60000 65536"/>
                    <a:gd name="T7" fmla="*/ 0 60000 65536"/>
                    <a:gd name="T8" fmla="*/ 0 60000 65536"/>
                    <a:gd name="T9" fmla="*/ 0 w 44"/>
                    <a:gd name="T10" fmla="*/ 0 h 48"/>
                    <a:gd name="T11" fmla="*/ 44 w 44"/>
                    <a:gd name="T12" fmla="*/ 48 h 48"/>
                  </a:gdLst>
                  <a:ahLst/>
                  <a:cxnLst>
                    <a:cxn ang="T6">
                      <a:pos x="T0" y="T1"/>
                    </a:cxn>
                    <a:cxn ang="T7">
                      <a:pos x="T2" y="T3"/>
                    </a:cxn>
                    <a:cxn ang="T8">
                      <a:pos x="T4" y="T5"/>
                    </a:cxn>
                  </a:cxnLst>
                  <a:rect l="T9" t="T10" r="T11" b="T12"/>
                  <a:pathLst>
                    <a:path w="44" h="48">
                      <a:moveTo>
                        <a:pt x="0" y="0"/>
                      </a:moveTo>
                      <a:lnTo>
                        <a:pt x="19" y="24"/>
                      </a:lnTo>
                      <a:lnTo>
                        <a:pt x="44" y="48"/>
                      </a:lnTo>
                    </a:path>
                  </a:pathLst>
                </a:custGeom>
                <a:noFill/>
                <a:ln w="15875">
                  <a:solidFill>
                    <a:srgbClr val="0000FF"/>
                  </a:solidFill>
                  <a:round/>
                  <a:headEnd/>
                  <a:tailEnd/>
                </a:ln>
              </p:spPr>
              <p:txBody>
                <a:bodyPr/>
                <a:lstStyle/>
                <a:p>
                  <a:endParaRPr lang="en-US"/>
                </a:p>
              </p:txBody>
            </p:sp>
            <p:sp>
              <p:nvSpPr>
                <p:cNvPr id="152" name="Freeform 88"/>
                <p:cNvSpPr>
                  <a:spLocks/>
                </p:cNvSpPr>
                <p:nvPr/>
              </p:nvSpPr>
              <p:spPr bwMode="auto">
                <a:xfrm>
                  <a:off x="6403975" y="4984750"/>
                  <a:ext cx="60325" cy="69850"/>
                </a:xfrm>
                <a:custGeom>
                  <a:avLst/>
                  <a:gdLst>
                    <a:gd name="T0" fmla="*/ 0 w 38"/>
                    <a:gd name="T1" fmla="*/ 0 h 44"/>
                    <a:gd name="T2" fmla="*/ 19 w 38"/>
                    <a:gd name="T3" fmla="*/ 24 h 44"/>
                    <a:gd name="T4" fmla="*/ 38 w 38"/>
                    <a:gd name="T5" fmla="*/ 44 h 44"/>
                    <a:gd name="T6" fmla="*/ 0 60000 65536"/>
                    <a:gd name="T7" fmla="*/ 0 60000 65536"/>
                    <a:gd name="T8" fmla="*/ 0 60000 65536"/>
                    <a:gd name="T9" fmla="*/ 0 w 38"/>
                    <a:gd name="T10" fmla="*/ 0 h 44"/>
                    <a:gd name="T11" fmla="*/ 38 w 38"/>
                    <a:gd name="T12" fmla="*/ 44 h 44"/>
                  </a:gdLst>
                  <a:ahLst/>
                  <a:cxnLst>
                    <a:cxn ang="T6">
                      <a:pos x="T0" y="T1"/>
                    </a:cxn>
                    <a:cxn ang="T7">
                      <a:pos x="T2" y="T3"/>
                    </a:cxn>
                    <a:cxn ang="T8">
                      <a:pos x="T4" y="T5"/>
                    </a:cxn>
                  </a:cxnLst>
                  <a:rect l="T9" t="T10" r="T11" b="T12"/>
                  <a:pathLst>
                    <a:path w="38" h="44">
                      <a:moveTo>
                        <a:pt x="0" y="0"/>
                      </a:moveTo>
                      <a:lnTo>
                        <a:pt x="19" y="24"/>
                      </a:lnTo>
                      <a:lnTo>
                        <a:pt x="38" y="44"/>
                      </a:lnTo>
                    </a:path>
                  </a:pathLst>
                </a:custGeom>
                <a:noFill/>
                <a:ln w="15875">
                  <a:solidFill>
                    <a:srgbClr val="0000FF"/>
                  </a:solidFill>
                  <a:round/>
                  <a:headEnd/>
                  <a:tailEnd/>
                </a:ln>
              </p:spPr>
              <p:txBody>
                <a:bodyPr/>
                <a:lstStyle/>
                <a:p>
                  <a:endParaRPr lang="en-US"/>
                </a:p>
              </p:txBody>
            </p:sp>
            <p:sp>
              <p:nvSpPr>
                <p:cNvPr id="153" name="Line 89"/>
                <p:cNvSpPr>
                  <a:spLocks noChangeShapeType="1"/>
                </p:cNvSpPr>
                <p:nvPr/>
              </p:nvSpPr>
              <p:spPr bwMode="auto">
                <a:xfrm>
                  <a:off x="6464300" y="5054600"/>
                  <a:ext cx="61912" cy="52387"/>
                </a:xfrm>
                <a:prstGeom prst="line">
                  <a:avLst/>
                </a:prstGeom>
                <a:noFill/>
                <a:ln w="15875">
                  <a:solidFill>
                    <a:srgbClr val="0000FF"/>
                  </a:solidFill>
                  <a:round/>
                  <a:headEnd/>
                  <a:tailEnd/>
                </a:ln>
              </p:spPr>
              <p:txBody>
                <a:bodyPr/>
                <a:lstStyle/>
                <a:p>
                  <a:endParaRPr lang="en-GB"/>
                </a:p>
              </p:txBody>
            </p:sp>
            <p:sp>
              <p:nvSpPr>
                <p:cNvPr id="154" name="Line 90"/>
                <p:cNvSpPr>
                  <a:spLocks noChangeShapeType="1"/>
                </p:cNvSpPr>
                <p:nvPr/>
              </p:nvSpPr>
              <p:spPr bwMode="auto">
                <a:xfrm>
                  <a:off x="6526212" y="5106987"/>
                  <a:ext cx="61913" cy="47625"/>
                </a:xfrm>
                <a:prstGeom prst="line">
                  <a:avLst/>
                </a:prstGeom>
                <a:noFill/>
                <a:ln w="15875">
                  <a:solidFill>
                    <a:srgbClr val="0000FF"/>
                  </a:solidFill>
                  <a:round/>
                  <a:headEnd/>
                  <a:tailEnd/>
                </a:ln>
              </p:spPr>
              <p:txBody>
                <a:bodyPr/>
                <a:lstStyle/>
                <a:p>
                  <a:endParaRPr lang="en-GB"/>
                </a:p>
              </p:txBody>
            </p:sp>
            <p:sp>
              <p:nvSpPr>
                <p:cNvPr id="155" name="Line 91"/>
                <p:cNvSpPr>
                  <a:spLocks noChangeShapeType="1"/>
                </p:cNvSpPr>
                <p:nvPr/>
              </p:nvSpPr>
              <p:spPr bwMode="auto">
                <a:xfrm>
                  <a:off x="6588125" y="5154612"/>
                  <a:ext cx="61912" cy="38100"/>
                </a:xfrm>
                <a:prstGeom prst="line">
                  <a:avLst/>
                </a:prstGeom>
                <a:noFill/>
                <a:ln w="15875">
                  <a:solidFill>
                    <a:srgbClr val="0000FF"/>
                  </a:solidFill>
                  <a:round/>
                  <a:headEnd/>
                  <a:tailEnd/>
                </a:ln>
              </p:spPr>
              <p:txBody>
                <a:bodyPr/>
                <a:lstStyle/>
                <a:p>
                  <a:endParaRPr lang="en-GB"/>
                </a:p>
              </p:txBody>
            </p:sp>
            <p:sp>
              <p:nvSpPr>
                <p:cNvPr id="156" name="Freeform 92"/>
                <p:cNvSpPr>
                  <a:spLocks/>
                </p:cNvSpPr>
                <p:nvPr/>
              </p:nvSpPr>
              <p:spPr bwMode="auto">
                <a:xfrm>
                  <a:off x="6650037" y="5192712"/>
                  <a:ext cx="68263" cy="30163"/>
                </a:xfrm>
                <a:custGeom>
                  <a:avLst/>
                  <a:gdLst>
                    <a:gd name="T0" fmla="*/ 0 w 43"/>
                    <a:gd name="T1" fmla="*/ 0 h 19"/>
                    <a:gd name="T2" fmla="*/ 19 w 43"/>
                    <a:gd name="T3" fmla="*/ 9 h 19"/>
                    <a:gd name="T4" fmla="*/ 43 w 43"/>
                    <a:gd name="T5" fmla="*/ 19 h 19"/>
                    <a:gd name="T6" fmla="*/ 0 60000 65536"/>
                    <a:gd name="T7" fmla="*/ 0 60000 65536"/>
                    <a:gd name="T8" fmla="*/ 0 60000 65536"/>
                    <a:gd name="T9" fmla="*/ 0 w 43"/>
                    <a:gd name="T10" fmla="*/ 0 h 19"/>
                    <a:gd name="T11" fmla="*/ 43 w 43"/>
                    <a:gd name="T12" fmla="*/ 19 h 19"/>
                  </a:gdLst>
                  <a:ahLst/>
                  <a:cxnLst>
                    <a:cxn ang="T6">
                      <a:pos x="T0" y="T1"/>
                    </a:cxn>
                    <a:cxn ang="T7">
                      <a:pos x="T2" y="T3"/>
                    </a:cxn>
                    <a:cxn ang="T8">
                      <a:pos x="T4" y="T5"/>
                    </a:cxn>
                  </a:cxnLst>
                  <a:rect l="T9" t="T10" r="T11" b="T12"/>
                  <a:pathLst>
                    <a:path w="43" h="19">
                      <a:moveTo>
                        <a:pt x="0" y="0"/>
                      </a:moveTo>
                      <a:lnTo>
                        <a:pt x="19" y="9"/>
                      </a:lnTo>
                      <a:lnTo>
                        <a:pt x="43" y="19"/>
                      </a:lnTo>
                    </a:path>
                  </a:pathLst>
                </a:custGeom>
                <a:noFill/>
                <a:ln w="15875">
                  <a:solidFill>
                    <a:srgbClr val="0000FF"/>
                  </a:solidFill>
                  <a:round/>
                  <a:headEnd/>
                  <a:tailEnd/>
                </a:ln>
              </p:spPr>
              <p:txBody>
                <a:bodyPr/>
                <a:lstStyle/>
                <a:p>
                  <a:endParaRPr lang="en-US"/>
                </a:p>
              </p:txBody>
            </p:sp>
            <p:sp>
              <p:nvSpPr>
                <p:cNvPr id="157" name="Line 93"/>
                <p:cNvSpPr>
                  <a:spLocks noChangeShapeType="1"/>
                </p:cNvSpPr>
                <p:nvPr/>
              </p:nvSpPr>
              <p:spPr bwMode="auto">
                <a:xfrm>
                  <a:off x="6718300" y="5222875"/>
                  <a:ext cx="61912" cy="23812"/>
                </a:xfrm>
                <a:prstGeom prst="line">
                  <a:avLst/>
                </a:prstGeom>
                <a:noFill/>
                <a:ln w="15875">
                  <a:solidFill>
                    <a:srgbClr val="0000FF"/>
                  </a:solidFill>
                  <a:round/>
                  <a:headEnd/>
                  <a:tailEnd/>
                </a:ln>
              </p:spPr>
              <p:txBody>
                <a:bodyPr/>
                <a:lstStyle/>
                <a:p>
                  <a:endParaRPr lang="en-GB"/>
                </a:p>
              </p:txBody>
            </p:sp>
            <p:sp>
              <p:nvSpPr>
                <p:cNvPr id="158" name="Line 94"/>
                <p:cNvSpPr>
                  <a:spLocks noChangeShapeType="1"/>
                </p:cNvSpPr>
                <p:nvPr/>
              </p:nvSpPr>
              <p:spPr bwMode="auto">
                <a:xfrm>
                  <a:off x="6780212" y="5246687"/>
                  <a:ext cx="61913" cy="22225"/>
                </a:xfrm>
                <a:prstGeom prst="line">
                  <a:avLst/>
                </a:prstGeom>
                <a:noFill/>
                <a:ln w="15875">
                  <a:solidFill>
                    <a:srgbClr val="0000FF"/>
                  </a:solidFill>
                  <a:round/>
                  <a:headEnd/>
                  <a:tailEnd/>
                </a:ln>
              </p:spPr>
              <p:txBody>
                <a:bodyPr/>
                <a:lstStyle/>
                <a:p>
                  <a:endParaRPr lang="en-GB"/>
                </a:p>
              </p:txBody>
            </p:sp>
            <p:sp>
              <p:nvSpPr>
                <p:cNvPr id="159" name="Line 95"/>
                <p:cNvSpPr>
                  <a:spLocks noChangeShapeType="1"/>
                </p:cNvSpPr>
                <p:nvPr/>
              </p:nvSpPr>
              <p:spPr bwMode="auto">
                <a:xfrm>
                  <a:off x="6842125" y="5268912"/>
                  <a:ext cx="60325" cy="15875"/>
                </a:xfrm>
                <a:prstGeom prst="line">
                  <a:avLst/>
                </a:prstGeom>
                <a:noFill/>
                <a:ln w="15875">
                  <a:solidFill>
                    <a:srgbClr val="0000FF"/>
                  </a:solidFill>
                  <a:round/>
                  <a:headEnd/>
                  <a:tailEnd/>
                </a:ln>
              </p:spPr>
              <p:txBody>
                <a:bodyPr/>
                <a:lstStyle/>
                <a:p>
                  <a:endParaRPr lang="en-GB"/>
                </a:p>
              </p:txBody>
            </p:sp>
            <p:sp>
              <p:nvSpPr>
                <p:cNvPr id="160" name="Line 96"/>
                <p:cNvSpPr>
                  <a:spLocks noChangeShapeType="1"/>
                </p:cNvSpPr>
                <p:nvPr/>
              </p:nvSpPr>
              <p:spPr bwMode="auto">
                <a:xfrm>
                  <a:off x="6902450" y="5284787"/>
                  <a:ext cx="61912" cy="7938"/>
                </a:xfrm>
                <a:prstGeom prst="line">
                  <a:avLst/>
                </a:prstGeom>
                <a:noFill/>
                <a:ln w="15875">
                  <a:solidFill>
                    <a:srgbClr val="0000FF"/>
                  </a:solidFill>
                  <a:round/>
                  <a:headEnd/>
                  <a:tailEnd/>
                </a:ln>
              </p:spPr>
              <p:txBody>
                <a:bodyPr/>
                <a:lstStyle/>
                <a:p>
                  <a:endParaRPr lang="en-GB"/>
                </a:p>
              </p:txBody>
            </p:sp>
            <p:sp>
              <p:nvSpPr>
                <p:cNvPr id="161" name="Freeform 97"/>
                <p:cNvSpPr>
                  <a:spLocks/>
                </p:cNvSpPr>
                <p:nvPr/>
              </p:nvSpPr>
              <p:spPr bwMode="auto">
                <a:xfrm>
                  <a:off x="6964362" y="5292725"/>
                  <a:ext cx="69850" cy="7937"/>
                </a:xfrm>
                <a:custGeom>
                  <a:avLst/>
                  <a:gdLst>
                    <a:gd name="T0" fmla="*/ 0 w 44"/>
                    <a:gd name="T1" fmla="*/ 0 h 5"/>
                    <a:gd name="T2" fmla="*/ 20 w 44"/>
                    <a:gd name="T3" fmla="*/ 0 h 5"/>
                    <a:gd name="T4" fmla="*/ 44 w 44"/>
                    <a:gd name="T5" fmla="*/ 5 h 5"/>
                    <a:gd name="T6" fmla="*/ 0 60000 65536"/>
                    <a:gd name="T7" fmla="*/ 0 60000 65536"/>
                    <a:gd name="T8" fmla="*/ 0 60000 65536"/>
                    <a:gd name="T9" fmla="*/ 0 w 44"/>
                    <a:gd name="T10" fmla="*/ 0 h 5"/>
                    <a:gd name="T11" fmla="*/ 44 w 44"/>
                    <a:gd name="T12" fmla="*/ 5 h 5"/>
                  </a:gdLst>
                  <a:ahLst/>
                  <a:cxnLst>
                    <a:cxn ang="T6">
                      <a:pos x="T0" y="T1"/>
                    </a:cxn>
                    <a:cxn ang="T7">
                      <a:pos x="T2" y="T3"/>
                    </a:cxn>
                    <a:cxn ang="T8">
                      <a:pos x="T4" y="T5"/>
                    </a:cxn>
                  </a:cxnLst>
                  <a:rect l="T9" t="T10" r="T11" b="T12"/>
                  <a:pathLst>
                    <a:path w="44" h="5">
                      <a:moveTo>
                        <a:pt x="0" y="0"/>
                      </a:moveTo>
                      <a:lnTo>
                        <a:pt x="20" y="0"/>
                      </a:lnTo>
                      <a:lnTo>
                        <a:pt x="44" y="5"/>
                      </a:lnTo>
                    </a:path>
                  </a:pathLst>
                </a:custGeom>
                <a:noFill/>
                <a:ln w="15875">
                  <a:solidFill>
                    <a:srgbClr val="0000FF"/>
                  </a:solidFill>
                  <a:round/>
                  <a:headEnd/>
                  <a:tailEnd/>
                </a:ln>
              </p:spPr>
              <p:txBody>
                <a:bodyPr/>
                <a:lstStyle/>
                <a:p>
                  <a:endParaRPr lang="en-US"/>
                </a:p>
              </p:txBody>
            </p:sp>
            <p:sp>
              <p:nvSpPr>
                <p:cNvPr id="162" name="Line 98"/>
                <p:cNvSpPr>
                  <a:spLocks noChangeShapeType="1"/>
                </p:cNvSpPr>
                <p:nvPr/>
              </p:nvSpPr>
              <p:spPr bwMode="auto">
                <a:xfrm>
                  <a:off x="7034212" y="5300662"/>
                  <a:ext cx="61913" cy="6350"/>
                </a:xfrm>
                <a:prstGeom prst="line">
                  <a:avLst/>
                </a:prstGeom>
                <a:noFill/>
                <a:ln w="15875">
                  <a:solidFill>
                    <a:srgbClr val="0000FF"/>
                  </a:solidFill>
                  <a:round/>
                  <a:headEnd/>
                  <a:tailEnd/>
                </a:ln>
              </p:spPr>
              <p:txBody>
                <a:bodyPr/>
                <a:lstStyle/>
                <a:p>
                  <a:endParaRPr lang="en-GB"/>
                </a:p>
              </p:txBody>
            </p:sp>
          </p:grpSp>
          <p:sp>
            <p:nvSpPr>
              <p:cNvPr id="88" name="TextBox 87"/>
              <p:cNvSpPr txBox="1"/>
              <p:nvPr/>
            </p:nvSpPr>
            <p:spPr>
              <a:xfrm>
                <a:off x="3886200" y="5334000"/>
                <a:ext cx="551105" cy="561905"/>
              </a:xfrm>
              <a:prstGeom prst="rect">
                <a:avLst/>
              </a:prstGeom>
              <a:noFill/>
            </p:spPr>
            <p:txBody>
              <a:bodyPr wrap="none" rtlCol="0">
                <a:spAutoFit/>
              </a:bodyPr>
              <a:lstStyle/>
              <a:p>
                <a:r>
                  <a:rPr lang="el-GR" dirty="0" smtClean="0"/>
                  <a:t>θ</a:t>
                </a:r>
                <a:endParaRPr lang="en-GB" dirty="0"/>
              </a:p>
            </p:txBody>
          </p:sp>
          <p:sp>
            <p:nvSpPr>
              <p:cNvPr id="89" name="TextBox 88"/>
              <p:cNvSpPr txBox="1"/>
              <p:nvPr/>
            </p:nvSpPr>
            <p:spPr>
              <a:xfrm>
                <a:off x="685800" y="3124200"/>
                <a:ext cx="1391235" cy="561905"/>
              </a:xfrm>
              <a:prstGeom prst="rect">
                <a:avLst/>
              </a:prstGeom>
              <a:noFill/>
            </p:spPr>
            <p:txBody>
              <a:bodyPr wrap="none" rtlCol="0">
                <a:spAutoFit/>
              </a:bodyPr>
              <a:lstStyle/>
              <a:p>
                <a:r>
                  <a:rPr lang="en-US" dirty="0" smtClean="0"/>
                  <a:t>P(</a:t>
                </a:r>
                <a:r>
                  <a:rPr lang="el-GR" dirty="0" smtClean="0"/>
                  <a:t>θ</a:t>
                </a:r>
                <a:r>
                  <a:rPr lang="en-US" dirty="0" smtClean="0"/>
                  <a:t>|y)</a:t>
                </a:r>
                <a:endParaRPr lang="en-GB" dirty="0"/>
              </a:p>
            </p:txBody>
          </p:sp>
        </p:grpSp>
      </p:gr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1143000"/>
          </a:xfrm>
        </p:spPr>
        <p:txBody>
          <a:bodyPr/>
          <a:lstStyle/>
          <a:p>
            <a:r>
              <a:rPr lang="en-US" b="0" dirty="0" err="1" smtClean="0"/>
              <a:t>Bayes</a:t>
            </a:r>
            <a:r>
              <a:rPr lang="en-US" b="0" dirty="0" smtClean="0"/>
              <a:t> Law</a:t>
            </a:r>
            <a:endParaRPr lang="en-GB" b="0" dirty="0"/>
          </a:p>
        </p:txBody>
      </p:sp>
      <p:graphicFrame>
        <p:nvGraphicFramePr>
          <p:cNvPr id="29697" name="Object 1"/>
          <p:cNvGraphicFramePr>
            <a:graphicFrameLocks noChangeAspect="1"/>
          </p:cNvGraphicFramePr>
          <p:nvPr/>
        </p:nvGraphicFramePr>
        <p:xfrm>
          <a:off x="1371600" y="2514600"/>
          <a:ext cx="4910290" cy="1412875"/>
        </p:xfrm>
        <a:graphic>
          <a:graphicData uri="http://schemas.openxmlformats.org/presentationml/2006/ole">
            <mc:AlternateContent xmlns:mc="http://schemas.openxmlformats.org/markup-compatibility/2006">
              <mc:Choice xmlns:v="urn:schemas-microsoft-com:vml" Requires="v">
                <p:oleObj spid="_x0000_s67595" name="Equation" r:id="rId3" imgW="1676160" imgH="482400" progId="Equation.3">
                  <p:embed/>
                </p:oleObj>
              </mc:Choice>
              <mc:Fallback>
                <p:oleObj name="Equation" r:id="rId3" imgW="1676160" imgH="482400" progId="Equation.3">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371600" y="2514600"/>
                        <a:ext cx="4910290" cy="14128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6" name="TextBox 5"/>
          <p:cNvSpPr txBox="1"/>
          <p:nvPr/>
        </p:nvSpPr>
        <p:spPr>
          <a:xfrm>
            <a:off x="5032672" y="4343400"/>
            <a:ext cx="3501728" cy="1015663"/>
          </a:xfrm>
          <a:prstGeom prst="rect">
            <a:avLst/>
          </a:prstGeom>
          <a:noFill/>
        </p:spPr>
        <p:txBody>
          <a:bodyPr wrap="none" rtlCol="0">
            <a:spAutoFit/>
          </a:bodyPr>
          <a:lstStyle/>
          <a:p>
            <a:r>
              <a:rPr lang="en-US" sz="2000" dirty="0" smtClean="0"/>
              <a:t>The probability of the data, aka,</a:t>
            </a:r>
          </a:p>
          <a:p>
            <a:r>
              <a:rPr lang="en-US" sz="2000" dirty="0"/>
              <a:t>t</a:t>
            </a:r>
            <a:r>
              <a:rPr lang="en-US" sz="2000" dirty="0" smtClean="0"/>
              <a:t>he </a:t>
            </a:r>
            <a:r>
              <a:rPr lang="en-US" sz="2000" b="1" dirty="0" smtClean="0">
                <a:solidFill>
                  <a:srgbClr val="0000FF"/>
                </a:solidFill>
              </a:rPr>
              <a:t>marginal distribution</a:t>
            </a:r>
            <a:r>
              <a:rPr lang="en-US" sz="2000" dirty="0" smtClean="0">
                <a:solidFill>
                  <a:srgbClr val="0000FF"/>
                </a:solidFill>
              </a:rPr>
              <a:t>. </a:t>
            </a:r>
          </a:p>
          <a:p>
            <a:endParaRPr lang="en-GB" sz="2000" dirty="0"/>
          </a:p>
        </p:txBody>
      </p:sp>
      <p:sp>
        <p:nvSpPr>
          <p:cNvPr id="7" name="TextBox 6"/>
          <p:cNvSpPr txBox="1"/>
          <p:nvPr/>
        </p:nvSpPr>
        <p:spPr>
          <a:xfrm>
            <a:off x="6477000" y="533400"/>
            <a:ext cx="2709331" cy="1938992"/>
          </a:xfrm>
          <a:prstGeom prst="rect">
            <a:avLst/>
          </a:prstGeom>
          <a:noFill/>
        </p:spPr>
        <p:txBody>
          <a:bodyPr wrap="none" rtlCol="0">
            <a:spAutoFit/>
          </a:bodyPr>
          <a:lstStyle/>
          <a:p>
            <a:r>
              <a:rPr lang="en-US" sz="2000" dirty="0" smtClean="0"/>
              <a:t>The probability that the </a:t>
            </a:r>
          </a:p>
          <a:p>
            <a:r>
              <a:rPr lang="en-US" sz="2000" dirty="0"/>
              <a:t>p</a:t>
            </a:r>
            <a:r>
              <a:rPr lang="en-US" sz="2000" dirty="0" smtClean="0"/>
              <a:t>arameter takes on a </a:t>
            </a:r>
          </a:p>
          <a:p>
            <a:r>
              <a:rPr lang="en-US" sz="2000" dirty="0"/>
              <a:t>p</a:t>
            </a:r>
            <a:r>
              <a:rPr lang="en-US" sz="2000" dirty="0" smtClean="0"/>
              <a:t>articular value in light </a:t>
            </a:r>
          </a:p>
          <a:p>
            <a:r>
              <a:rPr lang="en-US" sz="2000" dirty="0" smtClean="0"/>
              <a:t>of prior data on </a:t>
            </a:r>
            <a:r>
              <a:rPr lang="el-GR" sz="2000" dirty="0" smtClean="0"/>
              <a:t>θ</a:t>
            </a:r>
            <a:r>
              <a:rPr lang="en-US" sz="2000" dirty="0" smtClean="0"/>
              <a:t>, </a:t>
            </a:r>
          </a:p>
          <a:p>
            <a:r>
              <a:rPr lang="en-US" sz="2000" dirty="0" smtClean="0"/>
              <a:t>=the </a:t>
            </a:r>
            <a:r>
              <a:rPr lang="en-US" sz="2000" b="1" dirty="0" smtClean="0">
                <a:solidFill>
                  <a:srgbClr val="0000FF"/>
                </a:solidFill>
              </a:rPr>
              <a:t>prior distribution</a:t>
            </a:r>
            <a:r>
              <a:rPr lang="en-US" sz="2000" dirty="0" smtClean="0">
                <a:solidFill>
                  <a:srgbClr val="0000FF"/>
                </a:solidFill>
              </a:rPr>
              <a:t>.</a:t>
            </a:r>
          </a:p>
          <a:p>
            <a:endParaRPr lang="en-GB" sz="2000" dirty="0"/>
          </a:p>
        </p:txBody>
      </p:sp>
      <p:sp>
        <p:nvSpPr>
          <p:cNvPr id="8" name="TextBox 7"/>
          <p:cNvSpPr txBox="1"/>
          <p:nvPr/>
        </p:nvSpPr>
        <p:spPr>
          <a:xfrm>
            <a:off x="1981200" y="1371600"/>
            <a:ext cx="1684500" cy="707886"/>
          </a:xfrm>
          <a:prstGeom prst="rect">
            <a:avLst/>
          </a:prstGeom>
          <a:noFill/>
        </p:spPr>
        <p:txBody>
          <a:bodyPr wrap="none" rtlCol="0">
            <a:spAutoFit/>
          </a:bodyPr>
          <a:lstStyle/>
          <a:p>
            <a:r>
              <a:rPr lang="en-US" sz="2000" b="1" dirty="0" smtClean="0">
                <a:solidFill>
                  <a:srgbClr val="0000FF"/>
                </a:solidFill>
              </a:rPr>
              <a:t>The likelihood</a:t>
            </a:r>
          </a:p>
          <a:p>
            <a:endParaRPr lang="en-GB" sz="2000" b="1" dirty="0"/>
          </a:p>
        </p:txBody>
      </p:sp>
      <p:sp>
        <p:nvSpPr>
          <p:cNvPr id="9" name="TextBox 8"/>
          <p:cNvSpPr txBox="1"/>
          <p:nvPr/>
        </p:nvSpPr>
        <p:spPr>
          <a:xfrm>
            <a:off x="381000" y="4419600"/>
            <a:ext cx="4264885" cy="1015663"/>
          </a:xfrm>
          <a:prstGeom prst="rect">
            <a:avLst/>
          </a:prstGeom>
          <a:noFill/>
        </p:spPr>
        <p:txBody>
          <a:bodyPr wrap="none" rtlCol="0">
            <a:spAutoFit/>
          </a:bodyPr>
          <a:lstStyle/>
          <a:p>
            <a:r>
              <a:rPr lang="en-US" sz="2000" dirty="0" smtClean="0"/>
              <a:t>The probability that a parameter takes </a:t>
            </a:r>
          </a:p>
          <a:p>
            <a:r>
              <a:rPr lang="en-US" sz="2000" dirty="0" smtClean="0"/>
              <a:t>on a particular value in light of the new</a:t>
            </a:r>
          </a:p>
          <a:p>
            <a:r>
              <a:rPr lang="en-US" sz="2000" dirty="0" smtClean="0"/>
              <a:t>data==the </a:t>
            </a:r>
            <a:r>
              <a:rPr lang="en-US" sz="2000" b="1" dirty="0" smtClean="0">
                <a:solidFill>
                  <a:srgbClr val="0000FF"/>
                </a:solidFill>
              </a:rPr>
              <a:t>posterior distribution</a:t>
            </a:r>
            <a:endParaRPr lang="en-GB" sz="2000" b="1" dirty="0">
              <a:solidFill>
                <a:srgbClr val="0000FF"/>
              </a:solidFill>
            </a:endParaRPr>
          </a:p>
        </p:txBody>
      </p:sp>
      <p:cxnSp>
        <p:nvCxnSpPr>
          <p:cNvPr id="11" name="Straight Arrow Connector 10"/>
          <p:cNvCxnSpPr/>
          <p:nvPr/>
        </p:nvCxnSpPr>
        <p:spPr>
          <a:xfrm>
            <a:off x="3352800" y="1828800"/>
            <a:ext cx="914400" cy="685800"/>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6" name="Straight Arrow Connector 15"/>
          <p:cNvCxnSpPr/>
          <p:nvPr/>
        </p:nvCxnSpPr>
        <p:spPr>
          <a:xfrm flipH="1">
            <a:off x="6248400" y="2286000"/>
            <a:ext cx="990600" cy="609600"/>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9" name="Straight Arrow Connector 18"/>
          <p:cNvCxnSpPr/>
          <p:nvPr/>
        </p:nvCxnSpPr>
        <p:spPr>
          <a:xfrm flipH="1" flipV="1">
            <a:off x="5486400" y="3657600"/>
            <a:ext cx="533400" cy="685800"/>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21" name="Straight Arrow Connector 20"/>
          <p:cNvCxnSpPr/>
          <p:nvPr/>
        </p:nvCxnSpPr>
        <p:spPr>
          <a:xfrm flipV="1">
            <a:off x="1905000" y="3505200"/>
            <a:ext cx="533400" cy="838200"/>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3314" name="Object 6"/>
          <p:cNvGraphicFramePr>
            <a:graphicFrameLocks noGrp="1" noChangeAspect="1"/>
          </p:cNvGraphicFramePr>
          <p:nvPr>
            <p:ph/>
          </p:nvPr>
        </p:nvGraphicFramePr>
        <p:xfrm>
          <a:off x="1204913" y="5399088"/>
          <a:ext cx="6065837" cy="1001712"/>
        </p:xfrm>
        <a:graphic>
          <a:graphicData uri="http://schemas.openxmlformats.org/presentationml/2006/ole">
            <mc:AlternateContent xmlns:mc="http://schemas.openxmlformats.org/markup-compatibility/2006">
              <mc:Choice xmlns:v="urn:schemas-microsoft-com:vml" Requires="v">
                <p:oleObj spid="_x0000_s90119" name="Equation" r:id="rId4" imgW="2768400" imgH="457200" progId="Equation.3">
                  <p:embed/>
                </p:oleObj>
              </mc:Choice>
              <mc:Fallback>
                <p:oleObj name="Equation" r:id="rId4" imgW="2768400" imgH="457200" progId="Equation.3">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204913" y="5399088"/>
                        <a:ext cx="6065837" cy="100171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0" name="Rectangle 9"/>
          <p:cNvSpPr/>
          <p:nvPr/>
        </p:nvSpPr>
        <p:spPr>
          <a:xfrm>
            <a:off x="6934200" y="2133600"/>
            <a:ext cx="457200" cy="2286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nvGrpSpPr>
          <p:cNvPr id="14" name="Group 13"/>
          <p:cNvGrpSpPr/>
          <p:nvPr/>
        </p:nvGrpSpPr>
        <p:grpSpPr>
          <a:xfrm>
            <a:off x="594213" y="152400"/>
            <a:ext cx="5497025" cy="4989513"/>
            <a:chOff x="594213" y="152400"/>
            <a:chExt cx="5497025" cy="4989513"/>
          </a:xfrm>
        </p:grpSpPr>
        <p:pic>
          <p:nvPicPr>
            <p:cNvPr id="13315" name="Picture 5" descr="joint_marginal_conditional"/>
            <p:cNvPicPr>
              <a:picLocks noChangeAspect="1" noChangeArrowheads="1"/>
            </p:cNvPicPr>
            <p:nvPr/>
          </p:nvPicPr>
          <p:blipFill>
            <a:blip r:embed="rId6" cstate="print"/>
            <a:srcRect/>
            <a:stretch>
              <a:fillRect/>
            </a:stretch>
          </p:blipFill>
          <p:spPr bwMode="auto">
            <a:xfrm>
              <a:off x="685800" y="152400"/>
              <a:ext cx="5405438" cy="4989513"/>
            </a:xfrm>
            <a:prstGeom prst="rect">
              <a:avLst/>
            </a:prstGeom>
            <a:noFill/>
            <a:ln w="9525">
              <a:noFill/>
              <a:miter lim="800000"/>
              <a:headEnd/>
              <a:tailEnd/>
            </a:ln>
          </p:spPr>
        </p:pic>
        <p:sp>
          <p:nvSpPr>
            <p:cNvPr id="6" name="TextBox 5"/>
            <p:cNvSpPr txBox="1"/>
            <p:nvPr/>
          </p:nvSpPr>
          <p:spPr>
            <a:xfrm rot="16200000">
              <a:off x="-429882" y="2385003"/>
              <a:ext cx="2448299" cy="400110"/>
            </a:xfrm>
            <a:prstGeom prst="rect">
              <a:avLst/>
            </a:prstGeom>
            <a:solidFill>
              <a:schemeClr val="bg1"/>
            </a:solidFill>
          </p:spPr>
          <p:txBody>
            <a:bodyPr wrap="none" rtlCol="0">
              <a:spAutoFit/>
            </a:bodyPr>
            <a:lstStyle/>
            <a:p>
              <a:r>
                <a:rPr lang="en-US" sz="2000" b="1" dirty="0" smtClean="0"/>
                <a:t>Marginal density of </a:t>
              </a:r>
              <a:r>
                <a:rPr lang="el-GR" sz="2000" b="1" dirty="0" smtClean="0"/>
                <a:t>θ</a:t>
              </a:r>
              <a:endParaRPr lang="en-GB" sz="2000" b="1" dirty="0"/>
            </a:p>
          </p:txBody>
        </p:sp>
        <p:sp>
          <p:nvSpPr>
            <p:cNvPr id="7" name="TextBox 6"/>
            <p:cNvSpPr txBox="1"/>
            <p:nvPr/>
          </p:nvSpPr>
          <p:spPr>
            <a:xfrm>
              <a:off x="1524000" y="4724400"/>
              <a:ext cx="2603790" cy="400110"/>
            </a:xfrm>
            <a:prstGeom prst="rect">
              <a:avLst/>
            </a:prstGeom>
            <a:solidFill>
              <a:schemeClr val="bg1"/>
            </a:solidFill>
          </p:spPr>
          <p:txBody>
            <a:bodyPr wrap="none" rtlCol="0">
              <a:spAutoFit/>
            </a:bodyPr>
            <a:lstStyle/>
            <a:p>
              <a:r>
                <a:rPr lang="en-US" sz="2000" b="1" dirty="0" smtClean="0"/>
                <a:t>Marginal density of y   </a:t>
              </a:r>
              <a:endParaRPr lang="en-GB" sz="2000" b="1" dirty="0"/>
            </a:p>
          </p:txBody>
        </p:sp>
        <p:sp>
          <p:nvSpPr>
            <p:cNvPr id="8" name="TextBox 7"/>
            <p:cNvSpPr txBox="1"/>
            <p:nvPr/>
          </p:nvSpPr>
          <p:spPr>
            <a:xfrm>
              <a:off x="1553335" y="304800"/>
              <a:ext cx="1447319" cy="646331"/>
            </a:xfrm>
            <a:prstGeom prst="rect">
              <a:avLst/>
            </a:prstGeom>
            <a:solidFill>
              <a:schemeClr val="bg1"/>
            </a:solidFill>
          </p:spPr>
          <p:txBody>
            <a:bodyPr wrap="none" rtlCol="0">
              <a:spAutoFit/>
            </a:bodyPr>
            <a:lstStyle/>
            <a:p>
              <a:r>
                <a:rPr lang="en-US" b="1" dirty="0" smtClean="0"/>
                <a:t>Joint density </a:t>
              </a:r>
            </a:p>
            <a:p>
              <a:r>
                <a:rPr lang="en-US" b="1" dirty="0" smtClean="0"/>
                <a:t>of y and </a:t>
              </a:r>
              <a:r>
                <a:rPr lang="el-GR" b="1" dirty="0" smtClean="0"/>
                <a:t>θ</a:t>
              </a:r>
              <a:r>
                <a:rPr lang="en-US" b="1" dirty="0" smtClean="0"/>
                <a:t>   </a:t>
              </a:r>
              <a:endParaRPr lang="en-GB" b="1" dirty="0"/>
            </a:p>
          </p:txBody>
        </p:sp>
        <p:sp>
          <p:nvSpPr>
            <p:cNvPr id="9" name="TextBox 8"/>
            <p:cNvSpPr txBox="1"/>
            <p:nvPr/>
          </p:nvSpPr>
          <p:spPr>
            <a:xfrm>
              <a:off x="3810000" y="2706469"/>
              <a:ext cx="2090637" cy="646331"/>
            </a:xfrm>
            <a:prstGeom prst="rect">
              <a:avLst/>
            </a:prstGeom>
            <a:solidFill>
              <a:schemeClr val="bg1"/>
            </a:solidFill>
          </p:spPr>
          <p:txBody>
            <a:bodyPr wrap="none" rtlCol="0">
              <a:spAutoFit/>
            </a:bodyPr>
            <a:lstStyle/>
            <a:p>
              <a:r>
                <a:rPr lang="en-US" b="1" dirty="0" smtClean="0"/>
                <a:t>Conditional density </a:t>
              </a:r>
            </a:p>
            <a:p>
              <a:r>
                <a:rPr lang="en-US" b="1" dirty="0" smtClean="0"/>
                <a:t>of </a:t>
              </a:r>
              <a:r>
                <a:rPr lang="el-GR" b="1" dirty="0" smtClean="0"/>
                <a:t>θ</a:t>
              </a:r>
              <a:r>
                <a:rPr lang="en-US" b="1" dirty="0" smtClean="0"/>
                <a:t>  given y=y0  </a:t>
              </a:r>
              <a:endParaRPr lang="en-GB" b="1" dirty="0"/>
            </a:p>
          </p:txBody>
        </p:sp>
        <p:sp>
          <p:nvSpPr>
            <p:cNvPr id="11" name="Rectangle 10"/>
            <p:cNvSpPr/>
            <p:nvPr/>
          </p:nvSpPr>
          <p:spPr>
            <a:xfrm>
              <a:off x="2590800" y="2209800"/>
              <a:ext cx="457200" cy="2286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 name="Rectangle 11"/>
            <p:cNvSpPr/>
            <p:nvPr/>
          </p:nvSpPr>
          <p:spPr>
            <a:xfrm>
              <a:off x="2819400" y="4419600"/>
              <a:ext cx="457200" cy="2286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3" name="Rectangle 12"/>
            <p:cNvSpPr/>
            <p:nvPr/>
          </p:nvSpPr>
          <p:spPr>
            <a:xfrm>
              <a:off x="1219200" y="2286000"/>
              <a:ext cx="381000" cy="1524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spTree>
    <p:extLst>
      <p:ext uri="{BB962C8B-B14F-4D97-AF65-F5344CB8AC3E}">
        <p14:creationId xmlns:p14="http://schemas.microsoft.com/office/powerpoint/2010/main" val="379867179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1143000"/>
          </a:xfrm>
        </p:spPr>
        <p:txBody>
          <a:bodyPr>
            <a:normAutofit/>
          </a:bodyPr>
          <a:lstStyle/>
          <a:p>
            <a:r>
              <a:rPr lang="en-US" sz="2800" b="0" dirty="0" smtClean="0"/>
              <a:t>A new approach to insight</a:t>
            </a:r>
            <a:endParaRPr lang="en-GB" sz="2800" b="0" dirty="0"/>
          </a:p>
        </p:txBody>
      </p:sp>
      <p:sp>
        <p:nvSpPr>
          <p:cNvPr id="3" name="Content Placeholder 2"/>
          <p:cNvSpPr>
            <a:spLocks noGrp="1"/>
          </p:cNvSpPr>
          <p:nvPr>
            <p:ph idx="1"/>
          </p:nvPr>
        </p:nvSpPr>
        <p:spPr>
          <a:xfrm>
            <a:off x="457200" y="838200"/>
            <a:ext cx="8229600" cy="4525963"/>
          </a:xfrm>
        </p:spPr>
        <p:txBody>
          <a:bodyPr>
            <a:normAutofit/>
          </a:bodyPr>
          <a:lstStyle/>
          <a:p>
            <a:pPr marL="0">
              <a:buNone/>
            </a:pPr>
            <a:r>
              <a:rPr lang="en-US" sz="2400" b="1" dirty="0" smtClean="0"/>
              <a:t>Pose question and  think of the answer needed to answer it. </a:t>
            </a:r>
            <a:r>
              <a:rPr lang="en-US" sz="2400" dirty="0" smtClean="0"/>
              <a:t>Ask:</a:t>
            </a:r>
          </a:p>
          <a:p>
            <a:pPr marL="0">
              <a:buFont typeface="Arial" charset="0"/>
              <a:buChar char="•"/>
            </a:pPr>
            <a:r>
              <a:rPr lang="en-US" sz="2400" dirty="0" smtClean="0"/>
              <a:t>How do  the data arise?</a:t>
            </a:r>
          </a:p>
          <a:p>
            <a:pPr marL="0">
              <a:buFont typeface="Arial" charset="0"/>
              <a:buChar char="•"/>
            </a:pPr>
            <a:r>
              <a:rPr lang="en-US" sz="2400" dirty="0" smtClean="0"/>
              <a:t>What is the hypothesized process that produces them?</a:t>
            </a:r>
          </a:p>
          <a:p>
            <a:pPr marL="0">
              <a:buFont typeface="Arial" charset="0"/>
              <a:buChar char="•"/>
            </a:pPr>
            <a:r>
              <a:rPr lang="en-US" sz="2400" dirty="0" smtClean="0"/>
              <a:t>What are the sources of randomness/uncertainty in the process and the way we observe it?</a:t>
            </a:r>
          </a:p>
          <a:p>
            <a:pPr marL="0">
              <a:buFont typeface="Arial" charset="0"/>
              <a:buChar char="•"/>
            </a:pPr>
            <a:r>
              <a:rPr lang="en-US" sz="2400" dirty="0" smtClean="0">
                <a:solidFill>
                  <a:srgbClr val="FF0000"/>
                </a:solidFill>
              </a:rPr>
              <a:t>How can we model the process and </a:t>
            </a:r>
            <a:r>
              <a:rPr lang="en-US" sz="2400" i="1" dirty="0" smtClean="0">
                <a:solidFill>
                  <a:srgbClr val="FF0000"/>
                </a:solidFill>
              </a:rPr>
              <a:t>its associated uncertainty </a:t>
            </a:r>
            <a:r>
              <a:rPr lang="en-US" sz="2400" dirty="0" smtClean="0">
                <a:solidFill>
                  <a:srgbClr val="FF0000"/>
                </a:solidFill>
              </a:rPr>
              <a:t>in a way that allows the data to speak informatively?</a:t>
            </a:r>
            <a:endParaRPr lang="en-US" sz="2400" i="1" dirty="0" smtClean="0">
              <a:solidFill>
                <a:srgbClr val="FF0000"/>
              </a:solidFill>
            </a:endParaRPr>
          </a:p>
          <a:p>
            <a:pPr marL="0">
              <a:buFont typeface="Arial" charset="0"/>
              <a:buChar char="•"/>
            </a:pPr>
            <a:endParaRPr lang="en-GB" sz="2400" dirty="0"/>
          </a:p>
        </p:txBody>
      </p:sp>
      <p:sp>
        <p:nvSpPr>
          <p:cNvPr id="4" name="TextBox 3"/>
          <p:cNvSpPr txBox="1"/>
          <p:nvPr/>
        </p:nvSpPr>
        <p:spPr>
          <a:xfrm>
            <a:off x="1981200" y="4495800"/>
            <a:ext cx="4648200" cy="1569660"/>
          </a:xfrm>
          <a:prstGeom prst="rect">
            <a:avLst/>
          </a:prstGeom>
          <a:solidFill>
            <a:schemeClr val="accent6">
              <a:lumMod val="60000"/>
              <a:lumOff val="40000"/>
            </a:schemeClr>
          </a:solidFill>
        </p:spPr>
        <p:txBody>
          <a:bodyPr wrap="square" rtlCol="0">
            <a:spAutoFit/>
          </a:bodyPr>
          <a:lstStyle/>
          <a:p>
            <a:pPr algn="ctr"/>
            <a:r>
              <a:rPr lang="en-US" sz="2400" dirty="0" smtClean="0"/>
              <a:t>This approach is based on a firm intuitive understanding of the relationship between process models and probability models</a:t>
            </a:r>
            <a:endParaRPr lang="en-GB" sz="2400" dirty="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76200"/>
            <a:ext cx="8686800" cy="1143000"/>
          </a:xfrm>
        </p:spPr>
        <p:txBody>
          <a:bodyPr/>
          <a:lstStyle/>
          <a:p>
            <a:r>
              <a:rPr lang="en-US" dirty="0" smtClean="0"/>
              <a:t>How do we derive a posterior distribution?</a:t>
            </a:r>
            <a:endParaRPr lang="en-GB" dirty="0"/>
          </a:p>
        </p:txBody>
      </p:sp>
      <p:pic>
        <p:nvPicPr>
          <p:cNvPr id="82948" name="Picture 4"/>
          <p:cNvPicPr>
            <a:picLocks noChangeAspect="1" noChangeArrowheads="1"/>
          </p:cNvPicPr>
          <p:nvPr/>
        </p:nvPicPr>
        <p:blipFill>
          <a:blip r:embed="rId2" cstate="print"/>
          <a:srcRect/>
          <a:stretch>
            <a:fillRect/>
          </a:stretch>
        </p:blipFill>
        <p:spPr bwMode="auto">
          <a:xfrm>
            <a:off x="1236972" y="1676400"/>
            <a:ext cx="6220964" cy="327660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3970" name="Picture 2"/>
          <p:cNvPicPr>
            <a:picLocks noChangeAspect="1" noChangeArrowheads="1"/>
          </p:cNvPicPr>
          <p:nvPr/>
        </p:nvPicPr>
        <p:blipFill>
          <a:blip r:embed="rId3" cstate="print"/>
          <a:srcRect/>
          <a:stretch>
            <a:fillRect/>
          </a:stretch>
        </p:blipFill>
        <p:spPr bwMode="auto">
          <a:xfrm>
            <a:off x="1295400" y="2057400"/>
            <a:ext cx="6141454" cy="2947137"/>
          </a:xfrm>
          <a:prstGeom prst="rect">
            <a:avLst/>
          </a:prstGeom>
          <a:noFill/>
          <a:ln w="9525">
            <a:noFill/>
            <a:miter lim="800000"/>
            <a:headEnd/>
            <a:tailEnd/>
          </a:ln>
          <a:effectLst/>
        </p:spPr>
      </p:pic>
      <p:sp>
        <p:nvSpPr>
          <p:cNvPr id="3" name="TextBox 2"/>
          <p:cNvSpPr txBox="1"/>
          <p:nvPr/>
        </p:nvSpPr>
        <p:spPr>
          <a:xfrm>
            <a:off x="1447800" y="5334000"/>
            <a:ext cx="6821291" cy="769441"/>
          </a:xfrm>
          <a:prstGeom prst="rect">
            <a:avLst/>
          </a:prstGeom>
          <a:noFill/>
        </p:spPr>
        <p:txBody>
          <a:bodyPr wrap="none" rtlCol="0">
            <a:spAutoFit/>
          </a:bodyPr>
          <a:lstStyle/>
          <a:p>
            <a:r>
              <a:rPr lang="en-US" sz="2200" dirty="0" smtClean="0"/>
              <a:t>The prior distribution, </a:t>
            </a:r>
            <a:r>
              <a:rPr lang="en-US" sz="2200" b="1" dirty="0" smtClean="0">
                <a:solidFill>
                  <a:srgbClr val="00B050"/>
                </a:solidFill>
              </a:rPr>
              <a:t>P(</a:t>
            </a:r>
            <a:r>
              <a:rPr lang="el-GR" sz="2200" b="1" dirty="0" smtClean="0">
                <a:solidFill>
                  <a:srgbClr val="00B050"/>
                </a:solidFill>
              </a:rPr>
              <a:t>θ</a:t>
            </a:r>
            <a:r>
              <a:rPr lang="en-US" sz="2200" b="1" dirty="0" smtClean="0">
                <a:solidFill>
                  <a:srgbClr val="00B050"/>
                </a:solidFill>
              </a:rPr>
              <a:t>)</a:t>
            </a:r>
            <a:r>
              <a:rPr lang="en-US" sz="2200" dirty="0" smtClean="0"/>
              <a:t>, can be subjective or objective,</a:t>
            </a:r>
          </a:p>
          <a:p>
            <a:r>
              <a:rPr lang="en-US" sz="2200" dirty="0" smtClean="0"/>
              <a:t>informative or non-informative.</a:t>
            </a:r>
            <a:endParaRPr lang="en-GB" sz="2200" dirty="0"/>
          </a:p>
        </p:txBody>
      </p:sp>
      <p:graphicFrame>
        <p:nvGraphicFramePr>
          <p:cNvPr id="83972" name="Object 4"/>
          <p:cNvGraphicFramePr>
            <a:graphicFrameLocks noChangeAspect="1"/>
          </p:cNvGraphicFramePr>
          <p:nvPr/>
        </p:nvGraphicFramePr>
        <p:xfrm>
          <a:off x="2274888" y="604838"/>
          <a:ext cx="3646487" cy="1116012"/>
        </p:xfrm>
        <a:graphic>
          <a:graphicData uri="http://schemas.openxmlformats.org/presentationml/2006/ole">
            <mc:AlternateContent xmlns:mc="http://schemas.openxmlformats.org/markup-compatibility/2006">
              <mc:Choice xmlns:v="urn:schemas-microsoft-com:vml" Requires="v">
                <p:oleObj spid="_x0000_s83981" name="Equation" r:id="rId4" imgW="1244520" imgH="380880" progId="Equation.3">
                  <p:embed/>
                </p:oleObj>
              </mc:Choice>
              <mc:Fallback>
                <p:oleObj name="Equation" r:id="rId4" imgW="1244520" imgH="380880" progId="Equation.3">
                  <p:embed/>
                  <p:pic>
                    <p:nvPicPr>
                      <p:cNvPr id="0" name="Picture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274888" y="604838"/>
                        <a:ext cx="3646487" cy="111601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6" name="Rectangle 5"/>
          <p:cNvSpPr/>
          <p:nvPr/>
        </p:nvSpPr>
        <p:spPr>
          <a:xfrm>
            <a:off x="5029200" y="533400"/>
            <a:ext cx="1066800" cy="609600"/>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4996" name="Picture 4"/>
          <p:cNvPicPr>
            <a:picLocks noChangeAspect="1" noChangeArrowheads="1"/>
          </p:cNvPicPr>
          <p:nvPr/>
        </p:nvPicPr>
        <p:blipFill>
          <a:blip r:embed="rId3" cstate="print"/>
          <a:srcRect t="22727"/>
          <a:stretch>
            <a:fillRect/>
          </a:stretch>
        </p:blipFill>
        <p:spPr bwMode="auto">
          <a:xfrm>
            <a:off x="978089" y="2362200"/>
            <a:ext cx="6588836" cy="2590800"/>
          </a:xfrm>
          <a:prstGeom prst="rect">
            <a:avLst/>
          </a:prstGeom>
          <a:noFill/>
          <a:ln w="9525">
            <a:noFill/>
            <a:miter lim="800000"/>
            <a:headEnd/>
            <a:tailEnd/>
          </a:ln>
        </p:spPr>
      </p:pic>
      <p:sp>
        <p:nvSpPr>
          <p:cNvPr id="6" name="TextBox 5"/>
          <p:cNvSpPr txBox="1"/>
          <p:nvPr/>
        </p:nvSpPr>
        <p:spPr>
          <a:xfrm>
            <a:off x="1447800" y="5334000"/>
            <a:ext cx="6379567" cy="430887"/>
          </a:xfrm>
          <a:prstGeom prst="rect">
            <a:avLst/>
          </a:prstGeom>
          <a:noFill/>
        </p:spPr>
        <p:txBody>
          <a:bodyPr wrap="none" rtlCol="0">
            <a:spAutoFit/>
          </a:bodyPr>
          <a:lstStyle/>
          <a:p>
            <a:r>
              <a:rPr lang="en-US" sz="2200" dirty="0" smtClean="0"/>
              <a:t>The likelihood function, aka, data distribution, </a:t>
            </a:r>
            <a:r>
              <a:rPr lang="en-US" sz="2200" b="1" dirty="0" smtClean="0">
                <a:solidFill>
                  <a:srgbClr val="00B050"/>
                </a:solidFill>
              </a:rPr>
              <a:t>P(y|</a:t>
            </a:r>
            <a:r>
              <a:rPr lang="el-GR" sz="2200" b="1" dirty="0" smtClean="0">
                <a:solidFill>
                  <a:srgbClr val="00B050"/>
                </a:solidFill>
              </a:rPr>
              <a:t>θ</a:t>
            </a:r>
            <a:r>
              <a:rPr lang="en-US" sz="2200" b="1" dirty="0" smtClean="0">
                <a:solidFill>
                  <a:srgbClr val="00B050"/>
                </a:solidFill>
              </a:rPr>
              <a:t>)</a:t>
            </a:r>
            <a:r>
              <a:rPr lang="en-US" sz="2200" dirty="0" smtClean="0"/>
              <a:t>, </a:t>
            </a:r>
          </a:p>
        </p:txBody>
      </p:sp>
      <p:graphicFrame>
        <p:nvGraphicFramePr>
          <p:cNvPr id="7" name="Object 4"/>
          <p:cNvGraphicFramePr>
            <a:graphicFrameLocks noChangeAspect="1"/>
          </p:cNvGraphicFramePr>
          <p:nvPr/>
        </p:nvGraphicFramePr>
        <p:xfrm>
          <a:off x="2274888" y="604838"/>
          <a:ext cx="3646487" cy="1116012"/>
        </p:xfrm>
        <a:graphic>
          <a:graphicData uri="http://schemas.openxmlformats.org/presentationml/2006/ole">
            <mc:AlternateContent xmlns:mc="http://schemas.openxmlformats.org/markup-compatibility/2006">
              <mc:Choice xmlns:v="urn:schemas-microsoft-com:vml" Requires="v">
                <p:oleObj spid="_x0000_s85006" name="Equation" r:id="rId4" imgW="1244520" imgH="380880" progId="Equation.3">
                  <p:embed/>
                </p:oleObj>
              </mc:Choice>
              <mc:Fallback>
                <p:oleObj name="Equation" r:id="rId4" imgW="1244520" imgH="380880" progId="Equation.3">
                  <p:embed/>
                  <p:pic>
                    <p:nvPicPr>
                      <p:cNvPr id="0" name="Picture 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274888" y="604838"/>
                        <a:ext cx="3646487" cy="111601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8" name="Rectangle 7"/>
          <p:cNvSpPr/>
          <p:nvPr/>
        </p:nvSpPr>
        <p:spPr>
          <a:xfrm>
            <a:off x="3962400" y="533400"/>
            <a:ext cx="1066800" cy="609600"/>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6018" name="Picture 2"/>
          <p:cNvPicPr>
            <a:picLocks noChangeAspect="1" noChangeArrowheads="1"/>
          </p:cNvPicPr>
          <p:nvPr/>
        </p:nvPicPr>
        <p:blipFill>
          <a:blip r:embed="rId3" cstate="print"/>
          <a:srcRect/>
          <a:stretch>
            <a:fillRect/>
          </a:stretch>
        </p:blipFill>
        <p:spPr bwMode="auto">
          <a:xfrm>
            <a:off x="1314450" y="1981200"/>
            <a:ext cx="6172200" cy="2743200"/>
          </a:xfrm>
          <a:prstGeom prst="rect">
            <a:avLst/>
          </a:prstGeom>
          <a:noFill/>
          <a:ln w="9525">
            <a:noFill/>
            <a:miter lim="800000"/>
            <a:headEnd/>
            <a:tailEnd/>
          </a:ln>
        </p:spPr>
      </p:pic>
      <p:sp>
        <p:nvSpPr>
          <p:cNvPr id="4" name="TextBox 3"/>
          <p:cNvSpPr txBox="1"/>
          <p:nvPr/>
        </p:nvSpPr>
        <p:spPr>
          <a:xfrm>
            <a:off x="1447800" y="5334000"/>
            <a:ext cx="6273641" cy="769441"/>
          </a:xfrm>
          <a:prstGeom prst="rect">
            <a:avLst/>
          </a:prstGeom>
          <a:noFill/>
        </p:spPr>
        <p:txBody>
          <a:bodyPr wrap="none" rtlCol="0">
            <a:spAutoFit/>
          </a:bodyPr>
          <a:lstStyle/>
          <a:p>
            <a:r>
              <a:rPr lang="en-US" sz="2200" dirty="0" smtClean="0"/>
              <a:t>The  product of the prior and the likelihood function, </a:t>
            </a:r>
          </a:p>
          <a:p>
            <a:r>
              <a:rPr lang="en-US" sz="2200" b="1" dirty="0" smtClean="0">
                <a:solidFill>
                  <a:srgbClr val="00B050"/>
                </a:solidFill>
              </a:rPr>
              <a:t>P(</a:t>
            </a:r>
            <a:r>
              <a:rPr lang="el-GR" sz="2200" b="1" dirty="0" smtClean="0">
                <a:solidFill>
                  <a:srgbClr val="00B050"/>
                </a:solidFill>
              </a:rPr>
              <a:t>θ </a:t>
            </a:r>
            <a:r>
              <a:rPr lang="en-US" sz="2200" b="1" dirty="0" smtClean="0">
                <a:solidFill>
                  <a:srgbClr val="00B050"/>
                </a:solidFill>
              </a:rPr>
              <a:t>)</a:t>
            </a:r>
            <a:r>
              <a:rPr lang="en-US" sz="2200" b="1" dirty="0" smtClean="0">
                <a:solidFill>
                  <a:srgbClr val="FF0000"/>
                </a:solidFill>
              </a:rPr>
              <a:t>P(y|</a:t>
            </a:r>
            <a:r>
              <a:rPr lang="el-GR" sz="2200" b="1" dirty="0" smtClean="0">
                <a:solidFill>
                  <a:srgbClr val="FF0000"/>
                </a:solidFill>
              </a:rPr>
              <a:t>θ</a:t>
            </a:r>
            <a:r>
              <a:rPr lang="en-US" sz="2200" b="1" dirty="0" smtClean="0">
                <a:solidFill>
                  <a:srgbClr val="FF0000"/>
                </a:solidFill>
              </a:rPr>
              <a:t>)</a:t>
            </a:r>
            <a:r>
              <a:rPr lang="en-US" sz="2200" dirty="0" smtClean="0">
                <a:solidFill>
                  <a:srgbClr val="FF0000"/>
                </a:solidFill>
              </a:rPr>
              <a:t>, </a:t>
            </a:r>
            <a:r>
              <a:rPr lang="en-US" sz="2200" dirty="0" smtClean="0"/>
              <a:t>the joint P(y,</a:t>
            </a:r>
            <a:r>
              <a:rPr lang="el-GR" sz="2200" b="1" dirty="0" smtClean="0">
                <a:solidFill>
                  <a:srgbClr val="FF0000"/>
                </a:solidFill>
              </a:rPr>
              <a:t> </a:t>
            </a:r>
            <a:r>
              <a:rPr lang="el-GR" sz="2200" dirty="0" smtClean="0"/>
              <a:t>θ</a:t>
            </a:r>
            <a:r>
              <a:rPr lang="en-US" sz="2200" dirty="0" smtClean="0"/>
              <a:t>)</a:t>
            </a:r>
          </a:p>
        </p:txBody>
      </p:sp>
      <p:graphicFrame>
        <p:nvGraphicFramePr>
          <p:cNvPr id="86019" name="Object 3"/>
          <p:cNvGraphicFramePr>
            <a:graphicFrameLocks noChangeAspect="1"/>
          </p:cNvGraphicFramePr>
          <p:nvPr/>
        </p:nvGraphicFramePr>
        <p:xfrm>
          <a:off x="2274888" y="604838"/>
          <a:ext cx="3646487" cy="1116012"/>
        </p:xfrm>
        <a:graphic>
          <a:graphicData uri="http://schemas.openxmlformats.org/presentationml/2006/ole">
            <mc:AlternateContent xmlns:mc="http://schemas.openxmlformats.org/markup-compatibility/2006">
              <mc:Choice xmlns:v="urn:schemas-microsoft-com:vml" Requires="v">
                <p:oleObj spid="_x0000_s86028" name="Equation" r:id="rId4" imgW="1244520" imgH="380880" progId="Equation.3">
                  <p:embed/>
                </p:oleObj>
              </mc:Choice>
              <mc:Fallback>
                <p:oleObj name="Equation" r:id="rId4" imgW="1244520" imgH="380880" progId="Equation.3">
                  <p:embed/>
                  <p:pic>
                    <p:nvPicPr>
                      <p:cNvPr id="0" name="Picture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274888" y="604838"/>
                        <a:ext cx="3646487" cy="111601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6" name="Rectangle 5"/>
          <p:cNvSpPr/>
          <p:nvPr/>
        </p:nvSpPr>
        <p:spPr>
          <a:xfrm>
            <a:off x="3657600" y="609600"/>
            <a:ext cx="2209800" cy="533400"/>
          </a:xfrm>
          <a:prstGeom prst="rect">
            <a:avLst/>
          </a:prstGeom>
          <a:noFill/>
          <a:ln>
            <a:solidFill>
              <a:srgbClr val="0000FF"/>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7042" name="Picture 2"/>
          <p:cNvPicPr>
            <a:picLocks noChangeAspect="1" noChangeArrowheads="1"/>
          </p:cNvPicPr>
          <p:nvPr/>
        </p:nvPicPr>
        <p:blipFill>
          <a:blip r:embed="rId3" cstate="print"/>
          <a:srcRect t="3730"/>
          <a:stretch>
            <a:fillRect/>
          </a:stretch>
        </p:blipFill>
        <p:spPr bwMode="auto">
          <a:xfrm>
            <a:off x="1453992" y="3124200"/>
            <a:ext cx="5937408" cy="2590800"/>
          </a:xfrm>
          <a:prstGeom prst="rect">
            <a:avLst/>
          </a:prstGeom>
          <a:noFill/>
          <a:ln w="9525">
            <a:noFill/>
            <a:miter lim="800000"/>
            <a:headEnd/>
            <a:tailEnd/>
          </a:ln>
        </p:spPr>
      </p:pic>
      <p:sp>
        <p:nvSpPr>
          <p:cNvPr id="4" name="TextBox 3"/>
          <p:cNvSpPr txBox="1"/>
          <p:nvPr/>
        </p:nvSpPr>
        <p:spPr>
          <a:xfrm>
            <a:off x="734378" y="5665113"/>
            <a:ext cx="8181022" cy="430887"/>
          </a:xfrm>
          <a:prstGeom prst="rect">
            <a:avLst/>
          </a:prstGeom>
          <a:noFill/>
        </p:spPr>
        <p:txBody>
          <a:bodyPr wrap="none" rtlCol="0">
            <a:spAutoFit/>
          </a:bodyPr>
          <a:lstStyle/>
          <a:p>
            <a:r>
              <a:rPr lang="en-US" sz="2200" dirty="0" smtClean="0"/>
              <a:t>The  denominator, the marginal distribution or normalization constant</a:t>
            </a:r>
          </a:p>
        </p:txBody>
      </p:sp>
      <p:graphicFrame>
        <p:nvGraphicFramePr>
          <p:cNvPr id="87043" name="Object 3"/>
          <p:cNvGraphicFramePr>
            <a:graphicFrameLocks noChangeAspect="1"/>
          </p:cNvGraphicFramePr>
          <p:nvPr/>
        </p:nvGraphicFramePr>
        <p:xfrm>
          <a:off x="2352675" y="295274"/>
          <a:ext cx="3795713" cy="2752726"/>
        </p:xfrm>
        <a:graphic>
          <a:graphicData uri="http://schemas.openxmlformats.org/presentationml/2006/ole">
            <mc:AlternateContent xmlns:mc="http://schemas.openxmlformats.org/markup-compatibility/2006">
              <mc:Choice xmlns:v="urn:schemas-microsoft-com:vml" Requires="v">
                <p:oleObj spid="_x0000_s87052" name="Equation" r:id="rId4" imgW="1295280" imgH="939600" progId="Equation.3">
                  <p:embed/>
                </p:oleObj>
              </mc:Choice>
              <mc:Fallback>
                <p:oleObj name="Equation" r:id="rId4" imgW="1295280" imgH="939600" progId="Equation.3">
                  <p:embed/>
                  <p:pic>
                    <p:nvPicPr>
                      <p:cNvPr id="0" name="Picture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352675" y="295274"/>
                        <a:ext cx="3795713" cy="2752726"/>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6" name="Rectangle 5"/>
          <p:cNvSpPr/>
          <p:nvPr/>
        </p:nvSpPr>
        <p:spPr>
          <a:xfrm>
            <a:off x="3886200" y="766762"/>
            <a:ext cx="2209800" cy="533400"/>
          </a:xfrm>
          <a:prstGeom prst="rect">
            <a:avLst/>
          </a:prstGeom>
          <a:noFill/>
          <a:ln>
            <a:solidFill>
              <a:srgbClr val="0000FF"/>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76200"/>
            <a:ext cx="8686800" cy="1143000"/>
          </a:xfrm>
        </p:spPr>
        <p:txBody>
          <a:bodyPr>
            <a:normAutofit/>
          </a:bodyPr>
          <a:lstStyle/>
          <a:p>
            <a:r>
              <a:rPr lang="en-US" sz="3000" dirty="0" smtClean="0"/>
              <a:t>What we are seeking: </a:t>
            </a:r>
            <a:br>
              <a:rPr lang="en-US" sz="3000" dirty="0" smtClean="0"/>
            </a:br>
            <a:r>
              <a:rPr lang="en-US" sz="3000" dirty="0" smtClean="0"/>
              <a:t>the posterior distribution P(</a:t>
            </a:r>
            <a:r>
              <a:rPr lang="el-GR" sz="3000" dirty="0" smtClean="0"/>
              <a:t>θ</a:t>
            </a:r>
            <a:r>
              <a:rPr lang="en-US" sz="3000" dirty="0" smtClean="0"/>
              <a:t>|y)</a:t>
            </a:r>
            <a:endParaRPr lang="en-GB" sz="3000" dirty="0"/>
          </a:p>
        </p:txBody>
      </p:sp>
      <p:pic>
        <p:nvPicPr>
          <p:cNvPr id="82948" name="Picture 4"/>
          <p:cNvPicPr>
            <a:picLocks noChangeAspect="1" noChangeArrowheads="1"/>
          </p:cNvPicPr>
          <p:nvPr/>
        </p:nvPicPr>
        <p:blipFill>
          <a:blip r:embed="rId3" cstate="print"/>
          <a:srcRect/>
          <a:stretch>
            <a:fillRect/>
          </a:stretch>
        </p:blipFill>
        <p:spPr bwMode="auto">
          <a:xfrm>
            <a:off x="1094236" y="2362200"/>
            <a:ext cx="6220964" cy="3276600"/>
          </a:xfrm>
          <a:prstGeom prst="rect">
            <a:avLst/>
          </a:prstGeom>
          <a:noFill/>
          <a:ln w="9525">
            <a:noFill/>
            <a:miter lim="800000"/>
            <a:headEnd/>
            <a:tailEnd/>
          </a:ln>
          <a:effectLst/>
        </p:spPr>
      </p:pic>
      <p:graphicFrame>
        <p:nvGraphicFramePr>
          <p:cNvPr id="89090" name="Object 2"/>
          <p:cNvGraphicFramePr>
            <a:graphicFrameLocks noChangeAspect="1"/>
          </p:cNvGraphicFramePr>
          <p:nvPr/>
        </p:nvGraphicFramePr>
        <p:xfrm>
          <a:off x="2274888" y="1322388"/>
          <a:ext cx="3646487" cy="1116012"/>
        </p:xfrm>
        <a:graphic>
          <a:graphicData uri="http://schemas.openxmlformats.org/presentationml/2006/ole">
            <mc:AlternateContent xmlns:mc="http://schemas.openxmlformats.org/markup-compatibility/2006">
              <mc:Choice xmlns:v="urn:schemas-microsoft-com:vml" Requires="v">
                <p:oleObj spid="_x0000_s89099" name="Equation" r:id="rId4" imgW="1244520" imgH="380880" progId="Equation.3">
                  <p:embed/>
                </p:oleObj>
              </mc:Choice>
              <mc:Fallback>
                <p:oleObj name="Equation" r:id="rId4" imgW="1244520" imgH="380880" progId="Equation.3">
                  <p:embed/>
                  <p:pic>
                    <p:nvPicPr>
                      <p:cNvPr id="0"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274888" y="1322388"/>
                        <a:ext cx="3646487" cy="111601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5" name="Rectangle 4"/>
          <p:cNvSpPr/>
          <p:nvPr/>
        </p:nvSpPr>
        <p:spPr>
          <a:xfrm>
            <a:off x="2209800" y="1524000"/>
            <a:ext cx="1371600" cy="609600"/>
          </a:xfrm>
          <a:prstGeom prst="rect">
            <a:avLst/>
          </a:prstGeom>
          <a:noFill/>
          <a:ln>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TextBox 5"/>
          <p:cNvSpPr txBox="1"/>
          <p:nvPr/>
        </p:nvSpPr>
        <p:spPr>
          <a:xfrm>
            <a:off x="734378" y="5334000"/>
            <a:ext cx="7639143" cy="1107996"/>
          </a:xfrm>
          <a:prstGeom prst="rect">
            <a:avLst/>
          </a:prstGeom>
          <a:noFill/>
        </p:spPr>
        <p:txBody>
          <a:bodyPr wrap="none" rtlCol="0">
            <a:spAutoFit/>
          </a:bodyPr>
          <a:lstStyle/>
          <a:p>
            <a:r>
              <a:rPr lang="en-US" sz="2200" dirty="0" smtClean="0"/>
              <a:t>Note that we are dividing each point the dashed line by the </a:t>
            </a:r>
          </a:p>
          <a:p>
            <a:r>
              <a:rPr lang="en-US" sz="2200" dirty="0" smtClean="0"/>
              <a:t>area in the dashed line to obtain a probability reflecting our prior</a:t>
            </a:r>
          </a:p>
          <a:p>
            <a:r>
              <a:rPr lang="en-US" sz="2200" dirty="0" smtClean="0"/>
              <a:t>and current knowledge.</a:t>
            </a:r>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143000"/>
          </a:xfrm>
        </p:spPr>
        <p:txBody>
          <a:bodyPr>
            <a:normAutofit/>
          </a:bodyPr>
          <a:lstStyle/>
          <a:p>
            <a:r>
              <a:rPr lang="en-US" sz="2800" dirty="0" smtClean="0"/>
              <a:t>Summary: </a:t>
            </a:r>
            <a:r>
              <a:rPr lang="en-US" sz="2800" dirty="0" err="1" smtClean="0"/>
              <a:t>Bayes</a:t>
            </a:r>
            <a:r>
              <a:rPr lang="en-US" sz="2800" dirty="0" smtClean="0"/>
              <a:t> </a:t>
            </a:r>
            <a:r>
              <a:rPr lang="en-US" sz="2800" dirty="0" err="1" smtClean="0"/>
              <a:t>vs</a:t>
            </a:r>
            <a:r>
              <a:rPr lang="en-US" sz="2800" dirty="0" smtClean="0"/>
              <a:t> likelihood</a:t>
            </a:r>
            <a:endParaRPr lang="en-GB" sz="2800" dirty="0"/>
          </a:p>
        </p:txBody>
      </p:sp>
      <p:sp>
        <p:nvSpPr>
          <p:cNvPr id="3" name="Content Placeholder 2"/>
          <p:cNvSpPr>
            <a:spLocks noGrp="1"/>
          </p:cNvSpPr>
          <p:nvPr>
            <p:ph idx="1"/>
          </p:nvPr>
        </p:nvSpPr>
        <p:spPr>
          <a:xfrm>
            <a:off x="304800" y="731837"/>
            <a:ext cx="8686800" cy="4525963"/>
          </a:xfrm>
        </p:spPr>
        <p:txBody>
          <a:bodyPr>
            <a:noAutofit/>
          </a:bodyPr>
          <a:lstStyle/>
          <a:p>
            <a:pPr marL="0"/>
            <a:r>
              <a:rPr lang="en-US" sz="2100" dirty="0" smtClean="0"/>
              <a:t>The difference is not the use of prior information. </a:t>
            </a:r>
          </a:p>
          <a:p>
            <a:pPr marL="0"/>
            <a:r>
              <a:rPr lang="en-US" sz="2100" dirty="0" smtClean="0"/>
              <a:t>In likelihood, we find parameter estimates by maximizing the likelihood.  We have a likelihood profile, but it is somewhat cumbersome for developing confidence or support envelopes.</a:t>
            </a:r>
          </a:p>
          <a:p>
            <a:pPr marL="0"/>
            <a:r>
              <a:rPr lang="en-US" sz="2100" dirty="0" smtClean="0"/>
              <a:t>In </a:t>
            </a:r>
            <a:r>
              <a:rPr lang="en-US" sz="2100" dirty="0" err="1" smtClean="0"/>
              <a:t>Bayes</a:t>
            </a:r>
            <a:r>
              <a:rPr lang="en-US" sz="2100" dirty="0" smtClean="0"/>
              <a:t>, we integrate or sum over the entire range of parameter values to get a PDF by dividing each point on the “likelihood profile” by the area beneath the profile. The estimate of our parameter is the mean or the median of the resulting PDF. We also obtain estimates of the mode, the variance, kurtosis, etc..., which allows us to make statements about the </a:t>
            </a:r>
            <a:r>
              <a:rPr lang="en-US" sz="2100" b="1" i="1" dirty="0" smtClean="0"/>
              <a:t>probability of our parameter</a:t>
            </a:r>
            <a:r>
              <a:rPr lang="en-US" sz="2100" dirty="0" smtClean="0"/>
              <a:t>(s). Likelihood cannot make these statements.</a:t>
            </a:r>
          </a:p>
          <a:p>
            <a:pPr marL="0"/>
            <a:r>
              <a:rPr lang="en-US" sz="2100" dirty="0" smtClean="0"/>
              <a:t>This posterior PDF in our current study forms the </a:t>
            </a:r>
            <a:r>
              <a:rPr lang="en-US" sz="2100" b="1" i="1" dirty="0" smtClean="0"/>
              <a:t>prior</a:t>
            </a:r>
            <a:r>
              <a:rPr lang="en-US" sz="2100" dirty="0" smtClean="0"/>
              <a:t> in subsequent studies.</a:t>
            </a:r>
          </a:p>
          <a:p>
            <a:pPr marL="0"/>
            <a:r>
              <a:rPr lang="en-US" sz="2100" dirty="0" smtClean="0"/>
              <a:t>The real value of </a:t>
            </a:r>
            <a:r>
              <a:rPr lang="en-US" sz="2100" dirty="0" err="1" smtClean="0"/>
              <a:t>Bayes</a:t>
            </a:r>
            <a:r>
              <a:rPr lang="en-US" sz="2100" dirty="0" smtClean="0"/>
              <a:t> over likelihood emerges as our process and probability models become complex. In this case, we can exploit the product rule to simplify our problem, to break it up into manageable chunks that can be reassembled in a coherent  way.</a:t>
            </a:r>
            <a:endParaRPr lang="en-GB" sz="21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0"/>
            <a:ext cx="8229600" cy="1143000"/>
          </a:xfrm>
        </p:spPr>
        <p:txBody>
          <a:bodyPr>
            <a:normAutofit/>
          </a:bodyPr>
          <a:lstStyle/>
          <a:p>
            <a:r>
              <a:rPr lang="en-US" sz="2800" b="0" dirty="0" smtClean="0"/>
              <a:t>Why </a:t>
            </a:r>
            <a:r>
              <a:rPr lang="en-US" sz="2800" b="0" dirty="0" err="1" smtClean="0"/>
              <a:t>Bayes</a:t>
            </a:r>
            <a:r>
              <a:rPr lang="en-US" sz="2800" b="0" dirty="0" smtClean="0"/>
              <a:t>? </a:t>
            </a:r>
            <a:r>
              <a:rPr lang="en-US" sz="2800" b="0" dirty="0"/>
              <a:t/>
            </a:r>
            <a:br>
              <a:rPr lang="en-US" sz="2800" b="0" dirty="0"/>
            </a:br>
            <a:r>
              <a:rPr lang="en-US" sz="2800" b="0" dirty="0" smtClean="0"/>
              <a:t>Light Limitation of Trees</a:t>
            </a:r>
            <a:endParaRPr lang="en-GB" sz="2800" b="0" dirty="0"/>
          </a:p>
        </p:txBody>
      </p:sp>
      <p:graphicFrame>
        <p:nvGraphicFramePr>
          <p:cNvPr id="4" name="Object 1027"/>
          <p:cNvGraphicFramePr>
            <a:graphicFrameLocks noChangeAspect="1"/>
          </p:cNvGraphicFramePr>
          <p:nvPr/>
        </p:nvGraphicFramePr>
        <p:xfrm>
          <a:off x="439738" y="1352550"/>
          <a:ext cx="3309937" cy="2330450"/>
        </p:xfrm>
        <a:graphic>
          <a:graphicData uri="http://schemas.openxmlformats.org/presentationml/2006/ole">
            <mc:AlternateContent xmlns:mc="http://schemas.openxmlformats.org/markup-compatibility/2006">
              <mc:Choice xmlns:v="urn:schemas-microsoft-com:vml" Requires="v">
                <p:oleObj spid="_x0000_s1036" name="Equation" r:id="rId3" imgW="1587240" imgH="1117440" progId="Equation.3">
                  <p:embed/>
                </p:oleObj>
              </mc:Choice>
              <mc:Fallback>
                <p:oleObj name="Equation" r:id="rId3" imgW="1587240" imgH="1117440" progId="Equation.3">
                  <p:embed/>
                  <p:pic>
                    <p:nvPicPr>
                      <p:cNvPr id="0" name="Object 1027"/>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39738" y="1352550"/>
                        <a:ext cx="3309937" cy="23304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5" name="TextBox 4"/>
          <p:cNvSpPr txBox="1">
            <a:spLocks noChangeArrowheads="1"/>
          </p:cNvSpPr>
          <p:nvPr/>
        </p:nvSpPr>
        <p:spPr bwMode="auto">
          <a:xfrm>
            <a:off x="457200" y="4648200"/>
            <a:ext cx="3226524" cy="923330"/>
          </a:xfrm>
          <a:prstGeom prst="rect">
            <a:avLst/>
          </a:prstGeom>
          <a:noFill/>
          <a:ln w="9525">
            <a:noFill/>
            <a:miter lim="800000"/>
            <a:headEnd/>
            <a:tailEnd/>
          </a:ln>
        </p:spPr>
        <p:txBody>
          <a:bodyPr wrap="none">
            <a:spAutoFit/>
          </a:bodyPr>
          <a:lstStyle/>
          <a:p>
            <a:r>
              <a:rPr lang="en-US" dirty="0"/>
              <a:t>ϒ</a:t>
            </a:r>
            <a:r>
              <a:rPr lang="en-US" b="0" dirty="0" smtClean="0"/>
              <a:t>= </a:t>
            </a:r>
            <a:r>
              <a:rPr lang="en-US" b="0" dirty="0"/>
              <a:t>max. growth rate at high light</a:t>
            </a:r>
          </a:p>
          <a:p>
            <a:r>
              <a:rPr lang="en-US" dirty="0"/>
              <a:t>c</a:t>
            </a:r>
            <a:r>
              <a:rPr lang="en-US" b="0" dirty="0" smtClean="0"/>
              <a:t>=minimum </a:t>
            </a:r>
            <a:r>
              <a:rPr lang="en-US" b="0" dirty="0"/>
              <a:t>light requirement</a:t>
            </a:r>
          </a:p>
          <a:p>
            <a:r>
              <a:rPr lang="en-US" dirty="0" smtClean="0"/>
              <a:t>α</a:t>
            </a:r>
            <a:r>
              <a:rPr lang="en-US" b="0" dirty="0" smtClean="0"/>
              <a:t>=slope </a:t>
            </a:r>
            <a:r>
              <a:rPr lang="en-US" b="0" dirty="0"/>
              <a:t>of curve at low light</a:t>
            </a:r>
            <a:endParaRPr lang="en-GB" b="0" dirty="0"/>
          </a:p>
        </p:txBody>
      </p:sp>
      <p:pic>
        <p:nvPicPr>
          <p:cNvPr id="1028" name="Picture 4"/>
          <p:cNvPicPr>
            <a:picLocks noChangeAspect="1" noChangeArrowheads="1"/>
          </p:cNvPicPr>
          <p:nvPr/>
        </p:nvPicPr>
        <p:blipFill>
          <a:blip r:embed="rId5" cstate="print"/>
          <a:srcRect/>
          <a:stretch>
            <a:fillRect/>
          </a:stretch>
        </p:blipFill>
        <p:spPr bwMode="auto">
          <a:xfrm>
            <a:off x="4114800" y="1600200"/>
            <a:ext cx="4233581" cy="4225925"/>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0"/>
            <a:ext cx="8229600" cy="1143000"/>
          </a:xfrm>
        </p:spPr>
        <p:txBody>
          <a:bodyPr/>
          <a:lstStyle/>
          <a:p>
            <a:r>
              <a:rPr lang="en-US" dirty="0" smtClean="0"/>
              <a:t>Where do uncertainties arise? </a:t>
            </a:r>
            <a:endParaRPr lang="en-GB" dirty="0"/>
          </a:p>
        </p:txBody>
      </p:sp>
      <p:sp>
        <p:nvSpPr>
          <p:cNvPr id="3" name="Content Placeholder 2"/>
          <p:cNvSpPr>
            <a:spLocks noGrp="1"/>
          </p:cNvSpPr>
          <p:nvPr>
            <p:ph idx="1"/>
          </p:nvPr>
        </p:nvSpPr>
        <p:spPr>
          <a:xfrm>
            <a:off x="381000" y="1219200"/>
            <a:ext cx="8229600" cy="4525963"/>
          </a:xfrm>
        </p:spPr>
        <p:txBody>
          <a:bodyPr>
            <a:normAutofit/>
          </a:bodyPr>
          <a:lstStyle/>
          <a:p>
            <a:pPr marL="0">
              <a:buFont typeface="Arial" charset="0"/>
              <a:buChar char="•"/>
            </a:pPr>
            <a:r>
              <a:rPr lang="en-US" sz="2400" dirty="0" smtClean="0"/>
              <a:t>Variation due to processes we failed to model.</a:t>
            </a:r>
          </a:p>
          <a:p>
            <a:pPr marL="0">
              <a:buFont typeface="Arial" charset="0"/>
              <a:buChar char="•"/>
            </a:pPr>
            <a:r>
              <a:rPr lang="en-US" sz="2400" dirty="0" smtClean="0"/>
              <a:t>Error in our observations?</a:t>
            </a:r>
          </a:p>
          <a:p>
            <a:pPr marL="800100" lvl="2">
              <a:buFont typeface="Arial" charset="0"/>
              <a:buChar char="•"/>
            </a:pPr>
            <a:r>
              <a:rPr lang="en-US" dirty="0" smtClean="0"/>
              <a:t>of the process</a:t>
            </a:r>
          </a:p>
          <a:p>
            <a:pPr marL="800100" lvl="2">
              <a:buFont typeface="Arial" charset="0"/>
              <a:buChar char="•"/>
            </a:pPr>
            <a:r>
              <a:rPr lang="en-US" dirty="0" smtClean="0"/>
              <a:t>of covariates or predictor variables</a:t>
            </a:r>
          </a:p>
          <a:p>
            <a:pPr marL="0">
              <a:buFont typeface="Arial" charset="0"/>
              <a:buChar char="•"/>
            </a:pPr>
            <a:r>
              <a:rPr lang="en-US" sz="2400" dirty="0" smtClean="0"/>
              <a:t>What about genetic variation among individuals? Geographic variation among sites?</a:t>
            </a:r>
          </a:p>
          <a:p>
            <a:pPr marL="0">
              <a:buFont typeface="Arial" charset="0"/>
              <a:buChar char="•"/>
            </a:pPr>
            <a:r>
              <a:rPr lang="en-US" sz="2400" dirty="0" smtClean="0"/>
              <a:t>What does  the current science tell us about the process we are modeling? </a:t>
            </a:r>
            <a:endParaRPr lang="en-US" sz="2400" dirty="0" smtClean="0"/>
          </a:p>
          <a:p>
            <a:pPr marL="0">
              <a:buFont typeface="Arial" charset="0"/>
              <a:buChar char="•"/>
            </a:pPr>
            <a:r>
              <a:rPr lang="en-US" sz="2400" dirty="0" smtClean="0"/>
              <a:t>How </a:t>
            </a:r>
            <a:r>
              <a:rPr lang="en-US" sz="2400" dirty="0" smtClean="0"/>
              <a:t>can we exploit what is already known about the processes we are modeling?</a:t>
            </a:r>
          </a:p>
          <a:p>
            <a:pPr marL="800100" lvl="2">
              <a:buNone/>
            </a:pPr>
            <a:endParaRPr lang="en-US" dirty="0" smtClean="0"/>
          </a:p>
          <a:p>
            <a:pPr marL="800100" lvl="2">
              <a:buFont typeface="Arial" charset="0"/>
              <a:buChar char="•"/>
            </a:pPr>
            <a:endParaRPr lang="en-GB"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066800" y="685800"/>
            <a:ext cx="6705600" cy="1463040"/>
          </a:xfrm>
          <a:prstGeom prst="rect">
            <a:avLst/>
          </a:prstGeom>
          <a:solidFill>
            <a:schemeClr val="accent6">
              <a:lumMod val="60000"/>
              <a:lumOff val="40000"/>
            </a:schemeClr>
          </a:solidFill>
        </p:spPr>
        <p:txBody>
          <a:bodyPr wrap="square" rtlCol="0">
            <a:spAutoFit/>
          </a:bodyPr>
          <a:lstStyle/>
          <a:p>
            <a:pPr algn="ctr"/>
            <a:endParaRPr lang="en-GB" sz="2400" dirty="0"/>
          </a:p>
        </p:txBody>
      </p:sp>
      <p:graphicFrame>
        <p:nvGraphicFramePr>
          <p:cNvPr id="5" name="Object 4"/>
          <p:cNvGraphicFramePr>
            <a:graphicFrameLocks noChangeAspect="1"/>
          </p:cNvGraphicFramePr>
          <p:nvPr/>
        </p:nvGraphicFramePr>
        <p:xfrm>
          <a:off x="1524000" y="1006475"/>
          <a:ext cx="976313" cy="869950"/>
        </p:xfrm>
        <a:graphic>
          <a:graphicData uri="http://schemas.openxmlformats.org/presentationml/2006/ole">
            <mc:AlternateContent xmlns:mc="http://schemas.openxmlformats.org/markup-compatibility/2006">
              <mc:Choice xmlns:v="urn:schemas-microsoft-com:vml" Requires="v">
                <p:oleObj spid="_x0000_s2084" name="Equation" r:id="rId3" imgW="583920" imgH="520560" progId="Equation.3">
                  <p:embed/>
                </p:oleObj>
              </mc:Choice>
              <mc:Fallback>
                <p:oleObj name="Equation" r:id="rId3" imgW="583920" imgH="520560" progId="Equation.3">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524000" y="1006475"/>
                        <a:ext cx="976313" cy="8699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051" name="Object 3"/>
          <p:cNvGraphicFramePr>
            <a:graphicFrameLocks noChangeAspect="1"/>
          </p:cNvGraphicFramePr>
          <p:nvPr/>
        </p:nvGraphicFramePr>
        <p:xfrm>
          <a:off x="4029299" y="914401"/>
          <a:ext cx="542701" cy="685800"/>
        </p:xfrm>
        <a:graphic>
          <a:graphicData uri="http://schemas.openxmlformats.org/presentationml/2006/ole">
            <mc:AlternateContent xmlns:mc="http://schemas.openxmlformats.org/markup-compatibility/2006">
              <mc:Choice xmlns:v="urn:schemas-microsoft-com:vml" Requires="v">
                <p:oleObj spid="_x0000_s2085" name="Equation" r:id="rId5" imgW="190440" imgH="241200" progId="Equation.3">
                  <p:embed/>
                </p:oleObj>
              </mc:Choice>
              <mc:Fallback>
                <p:oleObj name="Equation" r:id="rId5" imgW="190440" imgH="241200" progId="Equation.3">
                  <p:embed/>
                  <p:pic>
                    <p:nvPicPr>
                      <p:cNvPr id="0" name="Picture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029299" y="914401"/>
                        <a:ext cx="542701" cy="6858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cxnSp>
        <p:nvCxnSpPr>
          <p:cNvPr id="8" name="Straight Arrow Connector 7"/>
          <p:cNvCxnSpPr/>
          <p:nvPr/>
        </p:nvCxnSpPr>
        <p:spPr>
          <a:xfrm>
            <a:off x="2590800" y="1219200"/>
            <a:ext cx="1371600" cy="152400"/>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a:xfrm>
            <a:off x="6400800" y="1066800"/>
            <a:ext cx="947182" cy="646331"/>
          </a:xfrm>
          <a:prstGeom prst="rect">
            <a:avLst/>
          </a:prstGeom>
          <a:noFill/>
        </p:spPr>
        <p:txBody>
          <a:bodyPr wrap="none" rtlCol="0">
            <a:spAutoFit/>
          </a:bodyPr>
          <a:lstStyle/>
          <a:p>
            <a:r>
              <a:rPr lang="en-US" dirty="0" smtClean="0"/>
              <a:t>Process </a:t>
            </a:r>
          </a:p>
          <a:p>
            <a:r>
              <a:rPr lang="en-US" dirty="0" smtClean="0"/>
              <a:t>model</a:t>
            </a:r>
            <a:endParaRPr lang="en-GB" dirty="0"/>
          </a:p>
        </p:txBody>
      </p:sp>
      <p:sp>
        <p:nvSpPr>
          <p:cNvPr id="13" name="TextBox 12"/>
          <p:cNvSpPr txBox="1"/>
          <p:nvPr/>
        </p:nvSpPr>
        <p:spPr>
          <a:xfrm>
            <a:off x="1066800" y="2575560"/>
            <a:ext cx="6705600" cy="1463040"/>
          </a:xfrm>
          <a:prstGeom prst="rect">
            <a:avLst/>
          </a:prstGeom>
          <a:solidFill>
            <a:schemeClr val="accent6">
              <a:lumMod val="60000"/>
              <a:lumOff val="40000"/>
            </a:schemeClr>
          </a:solidFill>
        </p:spPr>
        <p:txBody>
          <a:bodyPr wrap="square" rtlCol="0">
            <a:spAutoFit/>
          </a:bodyPr>
          <a:lstStyle/>
          <a:p>
            <a:pPr algn="ctr"/>
            <a:endParaRPr lang="en-GB" sz="2400" dirty="0"/>
          </a:p>
        </p:txBody>
      </p:sp>
      <p:sp>
        <p:nvSpPr>
          <p:cNvPr id="14" name="TextBox 13"/>
          <p:cNvSpPr txBox="1"/>
          <p:nvPr/>
        </p:nvSpPr>
        <p:spPr>
          <a:xfrm>
            <a:off x="6477000" y="2935069"/>
            <a:ext cx="1163524" cy="646331"/>
          </a:xfrm>
          <a:prstGeom prst="rect">
            <a:avLst/>
          </a:prstGeom>
          <a:noFill/>
        </p:spPr>
        <p:txBody>
          <a:bodyPr wrap="none" rtlCol="0">
            <a:spAutoFit/>
          </a:bodyPr>
          <a:lstStyle/>
          <a:p>
            <a:r>
              <a:rPr lang="en-US" dirty="0" smtClean="0"/>
              <a:t>Parameter</a:t>
            </a:r>
          </a:p>
          <a:p>
            <a:r>
              <a:rPr lang="en-US" dirty="0" smtClean="0"/>
              <a:t>model</a:t>
            </a:r>
            <a:endParaRPr lang="en-GB" dirty="0"/>
          </a:p>
        </p:txBody>
      </p:sp>
      <p:graphicFrame>
        <p:nvGraphicFramePr>
          <p:cNvPr id="2052" name="Object 4"/>
          <p:cNvGraphicFramePr>
            <a:graphicFrameLocks noChangeAspect="1"/>
          </p:cNvGraphicFramePr>
          <p:nvPr/>
        </p:nvGraphicFramePr>
        <p:xfrm>
          <a:off x="2627313" y="2922588"/>
          <a:ext cx="1868487" cy="871537"/>
        </p:xfrm>
        <a:graphic>
          <a:graphicData uri="http://schemas.openxmlformats.org/presentationml/2006/ole">
            <mc:AlternateContent xmlns:mc="http://schemas.openxmlformats.org/markup-compatibility/2006">
              <mc:Choice xmlns:v="urn:schemas-microsoft-com:vml" Requires="v">
                <p:oleObj spid="_x0000_s2086" name="Equation" r:id="rId7" imgW="1117440" imgH="520560" progId="Equation.3">
                  <p:embed/>
                </p:oleObj>
              </mc:Choice>
              <mc:Fallback>
                <p:oleObj name="Equation" r:id="rId7" imgW="1117440" imgH="520560" progId="Equation.3">
                  <p:embed/>
                  <p:pic>
                    <p:nvPicPr>
                      <p:cNvPr id="0" name="Picture 4"/>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627313" y="2922588"/>
                        <a:ext cx="1868487" cy="87153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cxnSp>
        <p:nvCxnSpPr>
          <p:cNvPr id="9" name="Straight Arrow Connector 8"/>
          <p:cNvCxnSpPr/>
          <p:nvPr/>
        </p:nvCxnSpPr>
        <p:spPr>
          <a:xfrm flipV="1">
            <a:off x="3276600" y="1752600"/>
            <a:ext cx="838200" cy="1600200"/>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p:nvPr/>
        </p:nvCxnSpPr>
        <p:spPr>
          <a:xfrm flipV="1">
            <a:off x="4191000" y="1828800"/>
            <a:ext cx="76200" cy="1447800"/>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graphicFrame>
        <p:nvGraphicFramePr>
          <p:cNvPr id="2" name="Object 1"/>
          <p:cNvGraphicFramePr>
            <a:graphicFrameLocks noChangeAspect="1"/>
          </p:cNvGraphicFramePr>
          <p:nvPr>
            <p:extLst>
              <p:ext uri="{D42A27DB-BD31-4B8C-83A1-F6EECF244321}">
                <p14:modId xmlns:p14="http://schemas.microsoft.com/office/powerpoint/2010/main" val="3826195264"/>
              </p:ext>
            </p:extLst>
          </p:nvPr>
        </p:nvGraphicFramePr>
        <p:xfrm>
          <a:off x="4767263" y="4343400"/>
          <a:ext cx="3005137" cy="2115847"/>
        </p:xfrm>
        <a:graphic>
          <a:graphicData uri="http://schemas.openxmlformats.org/presentationml/2006/ole">
            <mc:AlternateContent xmlns:mc="http://schemas.openxmlformats.org/markup-compatibility/2006">
              <mc:Choice xmlns:v="urn:schemas-microsoft-com:vml" Requires="v">
                <p:oleObj spid="_x0000_s2087" name="Equation" r:id="rId9" imgW="1587500" imgH="1117600" progId="Equation.3">
                  <p:embed/>
                </p:oleObj>
              </mc:Choice>
              <mc:Fallback>
                <p:oleObj name="Equation" r:id="rId9" imgW="1587500" imgH="1117600" progId="Equation.3">
                  <p:embed/>
                  <p:pic>
                    <p:nvPicPr>
                      <p:cNvPr id="0" name="Object 1027"/>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4767263" y="4343400"/>
                        <a:ext cx="3005137" cy="2115847"/>
                      </a:xfrm>
                      <a:prstGeom prst="rect">
                        <a:avLst/>
                      </a:prstGeom>
                      <a:noFill/>
                      <a:ln>
                        <a:noFill/>
                      </a:ln>
                    </p:spPr>
                  </p:pic>
                </p:oleObj>
              </mc:Fallback>
            </mc:AlternateContent>
          </a:graphicData>
        </a:graphic>
      </p:graphicFrame>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066800" y="2286000"/>
            <a:ext cx="6705600" cy="1463040"/>
          </a:xfrm>
          <a:prstGeom prst="rect">
            <a:avLst/>
          </a:prstGeom>
          <a:solidFill>
            <a:schemeClr val="accent6">
              <a:lumMod val="60000"/>
              <a:lumOff val="40000"/>
            </a:schemeClr>
          </a:solidFill>
        </p:spPr>
        <p:txBody>
          <a:bodyPr wrap="square" rtlCol="0">
            <a:spAutoFit/>
          </a:bodyPr>
          <a:lstStyle/>
          <a:p>
            <a:pPr algn="ctr"/>
            <a:endParaRPr lang="en-GB" sz="2400" dirty="0"/>
          </a:p>
        </p:txBody>
      </p:sp>
      <p:graphicFrame>
        <p:nvGraphicFramePr>
          <p:cNvPr id="5" name="Object 4"/>
          <p:cNvGraphicFramePr>
            <a:graphicFrameLocks noChangeAspect="1"/>
          </p:cNvGraphicFramePr>
          <p:nvPr/>
        </p:nvGraphicFramePr>
        <p:xfrm>
          <a:off x="2071687" y="2559050"/>
          <a:ext cx="976313" cy="869950"/>
        </p:xfrm>
        <a:graphic>
          <a:graphicData uri="http://schemas.openxmlformats.org/presentationml/2006/ole">
            <mc:AlternateContent xmlns:mc="http://schemas.openxmlformats.org/markup-compatibility/2006">
              <mc:Choice xmlns:v="urn:schemas-microsoft-com:vml" Requires="v">
                <p:oleObj spid="_x0000_s3138" name="Equation" r:id="rId3" imgW="583920" imgH="520560" progId="Equation.3">
                  <p:embed/>
                </p:oleObj>
              </mc:Choice>
              <mc:Fallback>
                <p:oleObj name="Equation" r:id="rId3" imgW="583920" imgH="520560" progId="Equation.3">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071687" y="2559050"/>
                        <a:ext cx="976313" cy="8699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051" name="Object 3"/>
          <p:cNvGraphicFramePr>
            <a:graphicFrameLocks noChangeAspect="1"/>
          </p:cNvGraphicFramePr>
          <p:nvPr/>
        </p:nvGraphicFramePr>
        <p:xfrm>
          <a:off x="4029299" y="2438401"/>
          <a:ext cx="542701" cy="685800"/>
        </p:xfrm>
        <a:graphic>
          <a:graphicData uri="http://schemas.openxmlformats.org/presentationml/2006/ole">
            <mc:AlternateContent xmlns:mc="http://schemas.openxmlformats.org/markup-compatibility/2006">
              <mc:Choice xmlns:v="urn:schemas-microsoft-com:vml" Requires="v">
                <p:oleObj spid="_x0000_s3139" name="Equation" r:id="rId5" imgW="190440" imgH="241200" progId="Equation.3">
                  <p:embed/>
                </p:oleObj>
              </mc:Choice>
              <mc:Fallback>
                <p:oleObj name="Equation" r:id="rId5" imgW="190440" imgH="241200" progId="Equation.3">
                  <p:embed/>
                  <p:pic>
                    <p:nvPicPr>
                      <p:cNvPr id="0" name="Picture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029299" y="2438401"/>
                        <a:ext cx="542701" cy="6858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cxnSp>
        <p:nvCxnSpPr>
          <p:cNvPr id="8" name="Straight Arrow Connector 7"/>
          <p:cNvCxnSpPr/>
          <p:nvPr/>
        </p:nvCxnSpPr>
        <p:spPr>
          <a:xfrm>
            <a:off x="3048000" y="2819400"/>
            <a:ext cx="914400" cy="76200"/>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a:xfrm>
            <a:off x="6400800" y="2590800"/>
            <a:ext cx="1034963" cy="707886"/>
          </a:xfrm>
          <a:prstGeom prst="rect">
            <a:avLst/>
          </a:prstGeom>
          <a:noFill/>
        </p:spPr>
        <p:txBody>
          <a:bodyPr wrap="none" rtlCol="0">
            <a:spAutoFit/>
          </a:bodyPr>
          <a:lstStyle/>
          <a:p>
            <a:r>
              <a:rPr lang="en-US" sz="2000" dirty="0" smtClean="0"/>
              <a:t>Process </a:t>
            </a:r>
          </a:p>
          <a:p>
            <a:r>
              <a:rPr lang="en-US" sz="2000" dirty="0" smtClean="0"/>
              <a:t>model</a:t>
            </a:r>
            <a:endParaRPr lang="en-GB" sz="2000" dirty="0"/>
          </a:p>
        </p:txBody>
      </p:sp>
      <p:sp>
        <p:nvSpPr>
          <p:cNvPr id="13" name="TextBox 12"/>
          <p:cNvSpPr txBox="1"/>
          <p:nvPr/>
        </p:nvSpPr>
        <p:spPr>
          <a:xfrm>
            <a:off x="1066800" y="4175760"/>
            <a:ext cx="6705600" cy="1463040"/>
          </a:xfrm>
          <a:prstGeom prst="rect">
            <a:avLst/>
          </a:prstGeom>
          <a:solidFill>
            <a:schemeClr val="accent6">
              <a:lumMod val="60000"/>
              <a:lumOff val="40000"/>
            </a:schemeClr>
          </a:solidFill>
        </p:spPr>
        <p:txBody>
          <a:bodyPr wrap="square" rtlCol="0">
            <a:spAutoFit/>
          </a:bodyPr>
          <a:lstStyle/>
          <a:p>
            <a:pPr algn="ctr"/>
            <a:endParaRPr lang="en-GB" sz="2400" dirty="0"/>
          </a:p>
        </p:txBody>
      </p:sp>
      <p:sp>
        <p:nvSpPr>
          <p:cNvPr id="14" name="TextBox 13"/>
          <p:cNvSpPr txBox="1"/>
          <p:nvPr/>
        </p:nvSpPr>
        <p:spPr>
          <a:xfrm>
            <a:off x="6477000" y="4459069"/>
            <a:ext cx="1277466" cy="707886"/>
          </a:xfrm>
          <a:prstGeom prst="rect">
            <a:avLst/>
          </a:prstGeom>
          <a:noFill/>
        </p:spPr>
        <p:txBody>
          <a:bodyPr wrap="none" rtlCol="0">
            <a:spAutoFit/>
          </a:bodyPr>
          <a:lstStyle/>
          <a:p>
            <a:r>
              <a:rPr lang="en-US" sz="2000" dirty="0" smtClean="0"/>
              <a:t>Parameter</a:t>
            </a:r>
          </a:p>
          <a:p>
            <a:r>
              <a:rPr lang="en-US" sz="2000" dirty="0" smtClean="0"/>
              <a:t>model</a:t>
            </a:r>
            <a:endParaRPr lang="en-GB" sz="2000" dirty="0"/>
          </a:p>
        </p:txBody>
      </p:sp>
      <p:graphicFrame>
        <p:nvGraphicFramePr>
          <p:cNvPr id="2052" name="Object 4"/>
          <p:cNvGraphicFramePr>
            <a:graphicFrameLocks noChangeAspect="1"/>
          </p:cNvGraphicFramePr>
          <p:nvPr/>
        </p:nvGraphicFramePr>
        <p:xfrm>
          <a:off x="2627313" y="4446588"/>
          <a:ext cx="1868487" cy="871537"/>
        </p:xfrm>
        <a:graphic>
          <a:graphicData uri="http://schemas.openxmlformats.org/presentationml/2006/ole">
            <mc:AlternateContent xmlns:mc="http://schemas.openxmlformats.org/markup-compatibility/2006">
              <mc:Choice xmlns:v="urn:schemas-microsoft-com:vml" Requires="v">
                <p:oleObj spid="_x0000_s3140" name="Equation" r:id="rId7" imgW="1117440" imgH="520560" progId="Equation.3">
                  <p:embed/>
                </p:oleObj>
              </mc:Choice>
              <mc:Fallback>
                <p:oleObj name="Equation" r:id="rId7" imgW="1117440" imgH="520560" progId="Equation.3">
                  <p:embed/>
                  <p:pic>
                    <p:nvPicPr>
                      <p:cNvPr id="0" name="Picture 4"/>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627313" y="4446588"/>
                        <a:ext cx="1868487" cy="87153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cxnSp>
        <p:nvCxnSpPr>
          <p:cNvPr id="9" name="Straight Arrow Connector 8"/>
          <p:cNvCxnSpPr/>
          <p:nvPr/>
        </p:nvCxnSpPr>
        <p:spPr>
          <a:xfrm flipV="1">
            <a:off x="4191000" y="3276600"/>
            <a:ext cx="76200" cy="1447800"/>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1" name="TextBox 10"/>
          <p:cNvSpPr txBox="1"/>
          <p:nvPr/>
        </p:nvSpPr>
        <p:spPr>
          <a:xfrm>
            <a:off x="1143000" y="381000"/>
            <a:ext cx="6705600" cy="1463040"/>
          </a:xfrm>
          <a:prstGeom prst="rect">
            <a:avLst/>
          </a:prstGeom>
          <a:solidFill>
            <a:schemeClr val="accent6">
              <a:lumMod val="60000"/>
              <a:lumOff val="40000"/>
            </a:schemeClr>
          </a:solidFill>
        </p:spPr>
        <p:txBody>
          <a:bodyPr wrap="square" rtlCol="0">
            <a:spAutoFit/>
          </a:bodyPr>
          <a:lstStyle/>
          <a:p>
            <a:pPr algn="ctr"/>
            <a:endParaRPr lang="en-GB" sz="2400" dirty="0"/>
          </a:p>
        </p:txBody>
      </p:sp>
      <p:sp>
        <p:nvSpPr>
          <p:cNvPr id="15" name="TextBox 14"/>
          <p:cNvSpPr txBox="1"/>
          <p:nvPr/>
        </p:nvSpPr>
        <p:spPr>
          <a:xfrm>
            <a:off x="6444218" y="990600"/>
            <a:ext cx="846707" cy="707886"/>
          </a:xfrm>
          <a:prstGeom prst="rect">
            <a:avLst/>
          </a:prstGeom>
          <a:noFill/>
        </p:spPr>
        <p:txBody>
          <a:bodyPr wrap="none" rtlCol="0">
            <a:spAutoFit/>
          </a:bodyPr>
          <a:lstStyle/>
          <a:p>
            <a:r>
              <a:rPr lang="en-US" sz="2000" dirty="0" smtClean="0"/>
              <a:t>Data </a:t>
            </a:r>
          </a:p>
          <a:p>
            <a:r>
              <a:rPr lang="en-US" sz="2000" dirty="0" smtClean="0"/>
              <a:t>model</a:t>
            </a:r>
            <a:endParaRPr lang="en-GB" sz="2000" dirty="0"/>
          </a:p>
        </p:txBody>
      </p:sp>
      <p:graphicFrame>
        <p:nvGraphicFramePr>
          <p:cNvPr id="3077" name="Object 5"/>
          <p:cNvGraphicFramePr>
            <a:graphicFrameLocks noChangeAspect="1"/>
          </p:cNvGraphicFramePr>
          <p:nvPr/>
        </p:nvGraphicFramePr>
        <p:xfrm>
          <a:off x="4056063" y="838200"/>
          <a:ext cx="508000" cy="685800"/>
        </p:xfrm>
        <a:graphic>
          <a:graphicData uri="http://schemas.openxmlformats.org/presentationml/2006/ole">
            <mc:AlternateContent xmlns:mc="http://schemas.openxmlformats.org/markup-compatibility/2006">
              <mc:Choice xmlns:v="urn:schemas-microsoft-com:vml" Requires="v">
                <p:oleObj spid="_x0000_s3141" name="Equation" r:id="rId9" imgW="177480" imgH="241200" progId="Equation.3">
                  <p:embed/>
                </p:oleObj>
              </mc:Choice>
              <mc:Fallback>
                <p:oleObj name="Equation" r:id="rId9" imgW="177480" imgH="241200" progId="Equation.3">
                  <p:embed/>
                  <p:pic>
                    <p:nvPicPr>
                      <p:cNvPr id="0" name="Picture 5"/>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4056063" y="838200"/>
                        <a:ext cx="508000" cy="6858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078" name="Object 6"/>
          <p:cNvGraphicFramePr>
            <a:graphicFrameLocks noChangeAspect="1"/>
          </p:cNvGraphicFramePr>
          <p:nvPr/>
        </p:nvGraphicFramePr>
        <p:xfrm>
          <a:off x="2092325" y="914400"/>
          <a:ext cx="471488" cy="685800"/>
        </p:xfrm>
        <a:graphic>
          <a:graphicData uri="http://schemas.openxmlformats.org/presentationml/2006/ole">
            <mc:AlternateContent xmlns:mc="http://schemas.openxmlformats.org/markup-compatibility/2006">
              <mc:Choice xmlns:v="urn:schemas-microsoft-com:vml" Requires="v">
                <p:oleObj spid="_x0000_s3142" name="Equation" r:id="rId11" imgW="164880" imgH="241200" progId="Equation.3">
                  <p:embed/>
                </p:oleObj>
              </mc:Choice>
              <mc:Fallback>
                <p:oleObj name="Equation" r:id="rId11" imgW="164880" imgH="241200" progId="Equation.3">
                  <p:embed/>
                  <p:pic>
                    <p:nvPicPr>
                      <p:cNvPr id="0" name="Picture 6"/>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2092325" y="914400"/>
                        <a:ext cx="471488" cy="6858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7" name="TextBox 16"/>
          <p:cNvSpPr txBox="1"/>
          <p:nvPr/>
        </p:nvSpPr>
        <p:spPr>
          <a:xfrm>
            <a:off x="3276600" y="511314"/>
            <a:ext cx="1823000" cy="369332"/>
          </a:xfrm>
          <a:prstGeom prst="rect">
            <a:avLst/>
          </a:prstGeom>
          <a:noFill/>
        </p:spPr>
        <p:txBody>
          <a:bodyPr wrap="none" rtlCol="0">
            <a:spAutoFit/>
          </a:bodyPr>
          <a:lstStyle/>
          <a:p>
            <a:r>
              <a:rPr lang="en-US" dirty="0" smtClean="0"/>
              <a:t>Data on response</a:t>
            </a:r>
          </a:p>
        </p:txBody>
      </p:sp>
      <p:sp>
        <p:nvSpPr>
          <p:cNvPr id="18" name="TextBox 17"/>
          <p:cNvSpPr txBox="1"/>
          <p:nvPr/>
        </p:nvSpPr>
        <p:spPr>
          <a:xfrm>
            <a:off x="1447800" y="609600"/>
            <a:ext cx="1045030" cy="369332"/>
          </a:xfrm>
          <a:prstGeom prst="rect">
            <a:avLst/>
          </a:prstGeom>
          <a:noFill/>
        </p:spPr>
        <p:txBody>
          <a:bodyPr wrap="none" rtlCol="0">
            <a:spAutoFit/>
          </a:bodyPr>
          <a:lstStyle/>
          <a:p>
            <a:r>
              <a:rPr lang="en-US" dirty="0" smtClean="0"/>
              <a:t>Predictor</a:t>
            </a:r>
          </a:p>
        </p:txBody>
      </p:sp>
      <p:cxnSp>
        <p:nvCxnSpPr>
          <p:cNvPr id="19" name="Straight Arrow Connector 18"/>
          <p:cNvCxnSpPr/>
          <p:nvPr/>
        </p:nvCxnSpPr>
        <p:spPr>
          <a:xfrm flipV="1">
            <a:off x="2438400" y="1600200"/>
            <a:ext cx="0" cy="990600"/>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2" name="Straight Arrow Connector 21"/>
          <p:cNvCxnSpPr/>
          <p:nvPr/>
        </p:nvCxnSpPr>
        <p:spPr>
          <a:xfrm flipV="1">
            <a:off x="4343400" y="1600200"/>
            <a:ext cx="0" cy="914400"/>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graphicFrame>
        <p:nvGraphicFramePr>
          <p:cNvPr id="3080" name="Object 8"/>
          <p:cNvGraphicFramePr>
            <a:graphicFrameLocks noChangeAspect="1"/>
          </p:cNvGraphicFramePr>
          <p:nvPr/>
        </p:nvGraphicFramePr>
        <p:xfrm>
          <a:off x="5473700" y="4800600"/>
          <a:ext cx="683986" cy="495300"/>
        </p:xfrm>
        <a:graphic>
          <a:graphicData uri="http://schemas.openxmlformats.org/presentationml/2006/ole">
            <mc:AlternateContent xmlns:mc="http://schemas.openxmlformats.org/markup-compatibility/2006">
              <mc:Choice xmlns:v="urn:schemas-microsoft-com:vml" Requires="v">
                <p:oleObj spid="_x0000_s3143" name="Equation" r:id="rId13" imgW="368280" imgH="266400" progId="Equation.3">
                  <p:embed/>
                </p:oleObj>
              </mc:Choice>
              <mc:Fallback>
                <p:oleObj name="Equation" r:id="rId13" imgW="368280" imgH="266400" progId="Equation.3">
                  <p:embed/>
                  <p:pic>
                    <p:nvPicPr>
                      <p:cNvPr id="0" name="Picture 8"/>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5473700" y="4800600"/>
                        <a:ext cx="683986" cy="495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3081" name="Object 9"/>
          <p:cNvGraphicFramePr>
            <a:graphicFrameLocks noChangeAspect="1"/>
          </p:cNvGraphicFramePr>
          <p:nvPr/>
        </p:nvGraphicFramePr>
        <p:xfrm>
          <a:off x="1295400" y="4824413"/>
          <a:ext cx="684213" cy="447675"/>
        </p:xfrm>
        <a:graphic>
          <a:graphicData uri="http://schemas.openxmlformats.org/presentationml/2006/ole">
            <mc:AlternateContent xmlns:mc="http://schemas.openxmlformats.org/markup-compatibility/2006">
              <mc:Choice xmlns:v="urn:schemas-microsoft-com:vml" Requires="v">
                <p:oleObj spid="_x0000_s3144" name="Equation" r:id="rId15" imgW="368280" imgH="241200" progId="Equation.3">
                  <p:embed/>
                </p:oleObj>
              </mc:Choice>
              <mc:Fallback>
                <p:oleObj name="Equation" r:id="rId15" imgW="368280" imgH="241200" progId="Equation.3">
                  <p:embed/>
                  <p:pic>
                    <p:nvPicPr>
                      <p:cNvPr id="0" name="Picture 9"/>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1295400" y="4824413"/>
                        <a:ext cx="684213" cy="447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cxnSp>
        <p:nvCxnSpPr>
          <p:cNvPr id="29" name="Straight Arrow Connector 28"/>
          <p:cNvCxnSpPr/>
          <p:nvPr/>
        </p:nvCxnSpPr>
        <p:spPr>
          <a:xfrm flipH="1" flipV="1">
            <a:off x="4648200" y="1524000"/>
            <a:ext cx="1066800" cy="3200400"/>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3" name="Straight Arrow Connector 32"/>
          <p:cNvCxnSpPr/>
          <p:nvPr/>
        </p:nvCxnSpPr>
        <p:spPr>
          <a:xfrm flipV="1">
            <a:off x="1600200" y="1447800"/>
            <a:ext cx="533400" cy="3276600"/>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3" name="Straight Arrow Connector 22"/>
          <p:cNvCxnSpPr/>
          <p:nvPr/>
        </p:nvCxnSpPr>
        <p:spPr>
          <a:xfrm flipV="1">
            <a:off x="3200400" y="3200400"/>
            <a:ext cx="838200" cy="1600200"/>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066800" y="1905000"/>
            <a:ext cx="6705600" cy="1280160"/>
          </a:xfrm>
          <a:prstGeom prst="rect">
            <a:avLst/>
          </a:prstGeom>
          <a:solidFill>
            <a:schemeClr val="accent6">
              <a:lumMod val="60000"/>
              <a:lumOff val="40000"/>
            </a:schemeClr>
          </a:solidFill>
        </p:spPr>
        <p:txBody>
          <a:bodyPr wrap="square" rtlCol="0">
            <a:spAutoFit/>
          </a:bodyPr>
          <a:lstStyle/>
          <a:p>
            <a:pPr algn="ctr"/>
            <a:endParaRPr lang="en-GB" sz="2400" dirty="0"/>
          </a:p>
        </p:txBody>
      </p:sp>
      <p:graphicFrame>
        <p:nvGraphicFramePr>
          <p:cNvPr id="5" name="Object 4"/>
          <p:cNvGraphicFramePr>
            <a:graphicFrameLocks noChangeAspect="1"/>
          </p:cNvGraphicFramePr>
          <p:nvPr/>
        </p:nvGraphicFramePr>
        <p:xfrm>
          <a:off x="2071687" y="2406650"/>
          <a:ext cx="976313" cy="869950"/>
        </p:xfrm>
        <a:graphic>
          <a:graphicData uri="http://schemas.openxmlformats.org/presentationml/2006/ole">
            <mc:AlternateContent xmlns:mc="http://schemas.openxmlformats.org/markup-compatibility/2006">
              <mc:Choice xmlns:v="urn:schemas-microsoft-com:vml" Requires="v">
                <p:oleObj spid="_x0000_s5194" name="Equation" r:id="rId3" imgW="583920" imgH="520560" progId="Equation.3">
                  <p:embed/>
                </p:oleObj>
              </mc:Choice>
              <mc:Fallback>
                <p:oleObj name="Equation" r:id="rId3" imgW="583920" imgH="520560" progId="Equation.3">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071687" y="2406650"/>
                        <a:ext cx="976313" cy="8699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051" name="Object 3"/>
          <p:cNvGraphicFramePr>
            <a:graphicFrameLocks noChangeAspect="1"/>
          </p:cNvGraphicFramePr>
          <p:nvPr/>
        </p:nvGraphicFramePr>
        <p:xfrm>
          <a:off x="4029299" y="2286001"/>
          <a:ext cx="542701" cy="685800"/>
        </p:xfrm>
        <a:graphic>
          <a:graphicData uri="http://schemas.openxmlformats.org/presentationml/2006/ole">
            <mc:AlternateContent xmlns:mc="http://schemas.openxmlformats.org/markup-compatibility/2006">
              <mc:Choice xmlns:v="urn:schemas-microsoft-com:vml" Requires="v">
                <p:oleObj spid="_x0000_s5195" name="Equation" r:id="rId5" imgW="190440" imgH="241200" progId="Equation.3">
                  <p:embed/>
                </p:oleObj>
              </mc:Choice>
              <mc:Fallback>
                <p:oleObj name="Equation" r:id="rId5" imgW="190440" imgH="241200" progId="Equation.3">
                  <p:embed/>
                  <p:pic>
                    <p:nvPicPr>
                      <p:cNvPr id="0" name="Picture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029299" y="2286001"/>
                        <a:ext cx="542701" cy="6858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cxnSp>
        <p:nvCxnSpPr>
          <p:cNvPr id="8" name="Straight Arrow Connector 7"/>
          <p:cNvCxnSpPr/>
          <p:nvPr/>
        </p:nvCxnSpPr>
        <p:spPr>
          <a:xfrm>
            <a:off x="3048000" y="2667000"/>
            <a:ext cx="914400" cy="76200"/>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a:xfrm>
            <a:off x="6400800" y="2057400"/>
            <a:ext cx="1034963" cy="707886"/>
          </a:xfrm>
          <a:prstGeom prst="rect">
            <a:avLst/>
          </a:prstGeom>
          <a:noFill/>
        </p:spPr>
        <p:txBody>
          <a:bodyPr wrap="none" rtlCol="0">
            <a:spAutoFit/>
          </a:bodyPr>
          <a:lstStyle/>
          <a:p>
            <a:r>
              <a:rPr lang="en-US" sz="2000" dirty="0" smtClean="0"/>
              <a:t>Process </a:t>
            </a:r>
          </a:p>
          <a:p>
            <a:r>
              <a:rPr lang="en-US" sz="2000" dirty="0" smtClean="0"/>
              <a:t>model</a:t>
            </a:r>
            <a:endParaRPr lang="en-GB" sz="2000" dirty="0"/>
          </a:p>
        </p:txBody>
      </p:sp>
      <p:sp>
        <p:nvSpPr>
          <p:cNvPr id="13" name="TextBox 12"/>
          <p:cNvSpPr txBox="1"/>
          <p:nvPr/>
        </p:nvSpPr>
        <p:spPr>
          <a:xfrm>
            <a:off x="1066800" y="3657600"/>
            <a:ext cx="6705600" cy="1280160"/>
          </a:xfrm>
          <a:prstGeom prst="rect">
            <a:avLst/>
          </a:prstGeom>
          <a:solidFill>
            <a:schemeClr val="accent6">
              <a:lumMod val="60000"/>
              <a:lumOff val="40000"/>
            </a:schemeClr>
          </a:solidFill>
        </p:spPr>
        <p:txBody>
          <a:bodyPr wrap="square" rtlCol="0">
            <a:spAutoFit/>
          </a:bodyPr>
          <a:lstStyle/>
          <a:p>
            <a:pPr algn="ctr"/>
            <a:endParaRPr lang="en-GB" sz="2400" dirty="0"/>
          </a:p>
        </p:txBody>
      </p:sp>
      <p:sp>
        <p:nvSpPr>
          <p:cNvPr id="14" name="TextBox 13"/>
          <p:cNvSpPr txBox="1"/>
          <p:nvPr/>
        </p:nvSpPr>
        <p:spPr>
          <a:xfrm>
            <a:off x="6477000" y="3925669"/>
            <a:ext cx="1277466" cy="707886"/>
          </a:xfrm>
          <a:prstGeom prst="rect">
            <a:avLst/>
          </a:prstGeom>
          <a:noFill/>
        </p:spPr>
        <p:txBody>
          <a:bodyPr wrap="none" rtlCol="0">
            <a:spAutoFit/>
          </a:bodyPr>
          <a:lstStyle/>
          <a:p>
            <a:r>
              <a:rPr lang="en-US" sz="2000" dirty="0" smtClean="0"/>
              <a:t>Parameter</a:t>
            </a:r>
          </a:p>
          <a:p>
            <a:r>
              <a:rPr lang="en-US" sz="2000" dirty="0" smtClean="0"/>
              <a:t>model</a:t>
            </a:r>
            <a:endParaRPr lang="en-GB" sz="2000" dirty="0"/>
          </a:p>
        </p:txBody>
      </p:sp>
      <p:graphicFrame>
        <p:nvGraphicFramePr>
          <p:cNvPr id="2052" name="Object 4"/>
          <p:cNvGraphicFramePr>
            <a:graphicFrameLocks noChangeAspect="1"/>
          </p:cNvGraphicFramePr>
          <p:nvPr/>
        </p:nvGraphicFramePr>
        <p:xfrm>
          <a:off x="2627313" y="3810000"/>
          <a:ext cx="1868487" cy="871537"/>
        </p:xfrm>
        <a:graphic>
          <a:graphicData uri="http://schemas.openxmlformats.org/presentationml/2006/ole">
            <mc:AlternateContent xmlns:mc="http://schemas.openxmlformats.org/markup-compatibility/2006">
              <mc:Choice xmlns:v="urn:schemas-microsoft-com:vml" Requires="v">
                <p:oleObj spid="_x0000_s5196" name="Equation" r:id="rId7" imgW="1117440" imgH="520560" progId="Equation.3">
                  <p:embed/>
                </p:oleObj>
              </mc:Choice>
              <mc:Fallback>
                <p:oleObj name="Equation" r:id="rId7" imgW="1117440" imgH="520560" progId="Equation.3">
                  <p:embed/>
                  <p:pic>
                    <p:nvPicPr>
                      <p:cNvPr id="0" name="Picture 4"/>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627313" y="3810000"/>
                        <a:ext cx="1868487" cy="87153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cxnSp>
        <p:nvCxnSpPr>
          <p:cNvPr id="9" name="Straight Arrow Connector 8"/>
          <p:cNvCxnSpPr/>
          <p:nvPr/>
        </p:nvCxnSpPr>
        <p:spPr>
          <a:xfrm flipV="1">
            <a:off x="4191000" y="3124200"/>
            <a:ext cx="76200" cy="990600"/>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1" name="TextBox 10"/>
          <p:cNvSpPr txBox="1"/>
          <p:nvPr/>
        </p:nvSpPr>
        <p:spPr>
          <a:xfrm>
            <a:off x="1143000" y="228600"/>
            <a:ext cx="6705600" cy="1280160"/>
          </a:xfrm>
          <a:prstGeom prst="rect">
            <a:avLst/>
          </a:prstGeom>
          <a:solidFill>
            <a:schemeClr val="accent6">
              <a:lumMod val="60000"/>
              <a:lumOff val="40000"/>
            </a:schemeClr>
          </a:solidFill>
        </p:spPr>
        <p:txBody>
          <a:bodyPr wrap="square" rtlCol="0">
            <a:spAutoFit/>
          </a:bodyPr>
          <a:lstStyle/>
          <a:p>
            <a:pPr algn="ctr"/>
            <a:endParaRPr lang="en-GB" sz="2400" dirty="0"/>
          </a:p>
        </p:txBody>
      </p:sp>
      <p:sp>
        <p:nvSpPr>
          <p:cNvPr id="15" name="TextBox 14"/>
          <p:cNvSpPr txBox="1"/>
          <p:nvPr/>
        </p:nvSpPr>
        <p:spPr>
          <a:xfrm>
            <a:off x="6444218" y="457200"/>
            <a:ext cx="846707" cy="707886"/>
          </a:xfrm>
          <a:prstGeom prst="rect">
            <a:avLst/>
          </a:prstGeom>
          <a:noFill/>
        </p:spPr>
        <p:txBody>
          <a:bodyPr wrap="none" rtlCol="0">
            <a:spAutoFit/>
          </a:bodyPr>
          <a:lstStyle/>
          <a:p>
            <a:r>
              <a:rPr lang="en-US" sz="2000" dirty="0" smtClean="0"/>
              <a:t>Data </a:t>
            </a:r>
          </a:p>
          <a:p>
            <a:r>
              <a:rPr lang="en-US" sz="2000" dirty="0" smtClean="0"/>
              <a:t>model</a:t>
            </a:r>
            <a:endParaRPr lang="en-GB" sz="2000" dirty="0"/>
          </a:p>
        </p:txBody>
      </p:sp>
      <p:graphicFrame>
        <p:nvGraphicFramePr>
          <p:cNvPr id="3077" name="Object 5"/>
          <p:cNvGraphicFramePr>
            <a:graphicFrameLocks noChangeAspect="1"/>
          </p:cNvGraphicFramePr>
          <p:nvPr/>
        </p:nvGraphicFramePr>
        <p:xfrm>
          <a:off x="4056063" y="685800"/>
          <a:ext cx="508000" cy="685800"/>
        </p:xfrm>
        <a:graphic>
          <a:graphicData uri="http://schemas.openxmlformats.org/presentationml/2006/ole">
            <mc:AlternateContent xmlns:mc="http://schemas.openxmlformats.org/markup-compatibility/2006">
              <mc:Choice xmlns:v="urn:schemas-microsoft-com:vml" Requires="v">
                <p:oleObj spid="_x0000_s5197" name="Equation" r:id="rId9" imgW="177480" imgH="241200" progId="Equation.3">
                  <p:embed/>
                </p:oleObj>
              </mc:Choice>
              <mc:Fallback>
                <p:oleObj name="Equation" r:id="rId9" imgW="177480" imgH="241200" progId="Equation.3">
                  <p:embed/>
                  <p:pic>
                    <p:nvPicPr>
                      <p:cNvPr id="0" name="Picture 5"/>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4056063" y="685800"/>
                        <a:ext cx="508000" cy="6858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078" name="Object 6"/>
          <p:cNvGraphicFramePr>
            <a:graphicFrameLocks noChangeAspect="1"/>
          </p:cNvGraphicFramePr>
          <p:nvPr/>
        </p:nvGraphicFramePr>
        <p:xfrm>
          <a:off x="2092325" y="762000"/>
          <a:ext cx="471488" cy="685800"/>
        </p:xfrm>
        <a:graphic>
          <a:graphicData uri="http://schemas.openxmlformats.org/presentationml/2006/ole">
            <mc:AlternateContent xmlns:mc="http://schemas.openxmlformats.org/markup-compatibility/2006">
              <mc:Choice xmlns:v="urn:schemas-microsoft-com:vml" Requires="v">
                <p:oleObj spid="_x0000_s5198" name="Equation" r:id="rId11" imgW="164880" imgH="241200" progId="Equation.3">
                  <p:embed/>
                </p:oleObj>
              </mc:Choice>
              <mc:Fallback>
                <p:oleObj name="Equation" r:id="rId11" imgW="164880" imgH="241200" progId="Equation.3">
                  <p:embed/>
                  <p:pic>
                    <p:nvPicPr>
                      <p:cNvPr id="0" name="Picture 6"/>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2092325" y="762000"/>
                        <a:ext cx="471488" cy="6858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7" name="TextBox 16"/>
          <p:cNvSpPr txBox="1"/>
          <p:nvPr/>
        </p:nvSpPr>
        <p:spPr>
          <a:xfrm>
            <a:off x="3276600" y="358914"/>
            <a:ext cx="2003177" cy="400110"/>
          </a:xfrm>
          <a:prstGeom prst="rect">
            <a:avLst/>
          </a:prstGeom>
          <a:noFill/>
        </p:spPr>
        <p:txBody>
          <a:bodyPr wrap="none" rtlCol="0">
            <a:spAutoFit/>
          </a:bodyPr>
          <a:lstStyle/>
          <a:p>
            <a:r>
              <a:rPr lang="en-US" sz="2000" dirty="0" smtClean="0"/>
              <a:t>Data on response</a:t>
            </a:r>
          </a:p>
        </p:txBody>
      </p:sp>
      <p:sp>
        <p:nvSpPr>
          <p:cNvPr id="18" name="TextBox 17"/>
          <p:cNvSpPr txBox="1"/>
          <p:nvPr/>
        </p:nvSpPr>
        <p:spPr>
          <a:xfrm>
            <a:off x="1523225" y="381000"/>
            <a:ext cx="1143775" cy="400110"/>
          </a:xfrm>
          <a:prstGeom prst="rect">
            <a:avLst/>
          </a:prstGeom>
          <a:noFill/>
        </p:spPr>
        <p:txBody>
          <a:bodyPr wrap="none" rtlCol="0">
            <a:spAutoFit/>
          </a:bodyPr>
          <a:lstStyle/>
          <a:p>
            <a:r>
              <a:rPr lang="en-US" sz="2000" dirty="0" smtClean="0"/>
              <a:t>Predictor</a:t>
            </a:r>
          </a:p>
        </p:txBody>
      </p:sp>
      <p:cxnSp>
        <p:nvCxnSpPr>
          <p:cNvPr id="19" name="Straight Arrow Connector 18"/>
          <p:cNvCxnSpPr/>
          <p:nvPr/>
        </p:nvCxnSpPr>
        <p:spPr>
          <a:xfrm flipV="1">
            <a:off x="2438400" y="1447800"/>
            <a:ext cx="0" cy="990600"/>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2" name="Straight Arrow Connector 21"/>
          <p:cNvCxnSpPr/>
          <p:nvPr/>
        </p:nvCxnSpPr>
        <p:spPr>
          <a:xfrm flipV="1">
            <a:off x="4343400" y="1447800"/>
            <a:ext cx="0" cy="914400"/>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graphicFrame>
        <p:nvGraphicFramePr>
          <p:cNvPr id="3080" name="Object 8"/>
          <p:cNvGraphicFramePr>
            <a:graphicFrameLocks noChangeAspect="1"/>
          </p:cNvGraphicFramePr>
          <p:nvPr/>
        </p:nvGraphicFramePr>
        <p:xfrm>
          <a:off x="5473700" y="4164012"/>
          <a:ext cx="683986" cy="495300"/>
        </p:xfrm>
        <a:graphic>
          <a:graphicData uri="http://schemas.openxmlformats.org/presentationml/2006/ole">
            <mc:AlternateContent xmlns:mc="http://schemas.openxmlformats.org/markup-compatibility/2006">
              <mc:Choice xmlns:v="urn:schemas-microsoft-com:vml" Requires="v">
                <p:oleObj spid="_x0000_s5199" name="Equation" r:id="rId13" imgW="368280" imgH="266400" progId="Equation.3">
                  <p:embed/>
                </p:oleObj>
              </mc:Choice>
              <mc:Fallback>
                <p:oleObj name="Equation" r:id="rId13" imgW="368280" imgH="266400" progId="Equation.3">
                  <p:embed/>
                  <p:pic>
                    <p:nvPicPr>
                      <p:cNvPr id="0" name="Picture 7"/>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5473700" y="4164012"/>
                        <a:ext cx="683986" cy="495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3081" name="Object 9"/>
          <p:cNvGraphicFramePr>
            <a:graphicFrameLocks noChangeAspect="1"/>
          </p:cNvGraphicFramePr>
          <p:nvPr/>
        </p:nvGraphicFramePr>
        <p:xfrm>
          <a:off x="1295400" y="4187825"/>
          <a:ext cx="684213" cy="447675"/>
        </p:xfrm>
        <a:graphic>
          <a:graphicData uri="http://schemas.openxmlformats.org/presentationml/2006/ole">
            <mc:AlternateContent xmlns:mc="http://schemas.openxmlformats.org/markup-compatibility/2006">
              <mc:Choice xmlns:v="urn:schemas-microsoft-com:vml" Requires="v">
                <p:oleObj spid="_x0000_s5200" name="Equation" r:id="rId15" imgW="368280" imgH="241200" progId="Equation.3">
                  <p:embed/>
                </p:oleObj>
              </mc:Choice>
              <mc:Fallback>
                <p:oleObj name="Equation" r:id="rId15" imgW="368280" imgH="241200" progId="Equation.3">
                  <p:embed/>
                  <p:pic>
                    <p:nvPicPr>
                      <p:cNvPr id="0" name="Picture 8"/>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1295400" y="4187825"/>
                        <a:ext cx="684213" cy="447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cxnSp>
        <p:nvCxnSpPr>
          <p:cNvPr id="29" name="Straight Arrow Connector 28"/>
          <p:cNvCxnSpPr/>
          <p:nvPr/>
        </p:nvCxnSpPr>
        <p:spPr>
          <a:xfrm flipH="1" flipV="1">
            <a:off x="4648200" y="1371600"/>
            <a:ext cx="685800" cy="2743200"/>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3" name="Straight Arrow Connector 32"/>
          <p:cNvCxnSpPr/>
          <p:nvPr/>
        </p:nvCxnSpPr>
        <p:spPr>
          <a:xfrm flipV="1">
            <a:off x="1676400" y="1295400"/>
            <a:ext cx="457200" cy="2819400"/>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6" name="TextBox 25"/>
          <p:cNvSpPr txBox="1"/>
          <p:nvPr/>
        </p:nvSpPr>
        <p:spPr>
          <a:xfrm>
            <a:off x="1066800" y="5273040"/>
            <a:ext cx="6705600" cy="1280160"/>
          </a:xfrm>
          <a:prstGeom prst="rect">
            <a:avLst/>
          </a:prstGeom>
          <a:solidFill>
            <a:schemeClr val="accent6">
              <a:lumMod val="60000"/>
              <a:lumOff val="40000"/>
            </a:schemeClr>
          </a:solidFill>
        </p:spPr>
        <p:txBody>
          <a:bodyPr wrap="square" rtlCol="0">
            <a:spAutoFit/>
          </a:bodyPr>
          <a:lstStyle/>
          <a:p>
            <a:pPr algn="ctr"/>
            <a:endParaRPr lang="en-GB" sz="2400" dirty="0"/>
          </a:p>
        </p:txBody>
      </p:sp>
      <p:sp>
        <p:nvSpPr>
          <p:cNvPr id="27" name="TextBox 26"/>
          <p:cNvSpPr txBox="1"/>
          <p:nvPr/>
        </p:nvSpPr>
        <p:spPr>
          <a:xfrm>
            <a:off x="5686611" y="5616714"/>
            <a:ext cx="2009589" cy="400110"/>
          </a:xfrm>
          <a:prstGeom prst="rect">
            <a:avLst/>
          </a:prstGeom>
          <a:noFill/>
        </p:spPr>
        <p:txBody>
          <a:bodyPr wrap="none" rtlCol="0">
            <a:spAutoFit/>
          </a:bodyPr>
          <a:lstStyle/>
          <a:p>
            <a:r>
              <a:rPr lang="en-US" sz="2000" dirty="0" err="1" smtClean="0"/>
              <a:t>Hyperparameters</a:t>
            </a:r>
            <a:endParaRPr lang="en-US" sz="2000" dirty="0" smtClean="0"/>
          </a:p>
        </p:txBody>
      </p:sp>
      <p:graphicFrame>
        <p:nvGraphicFramePr>
          <p:cNvPr id="28" name="Object 27"/>
          <p:cNvGraphicFramePr>
            <a:graphicFrameLocks noChangeAspect="1"/>
          </p:cNvGraphicFramePr>
          <p:nvPr/>
        </p:nvGraphicFramePr>
        <p:xfrm>
          <a:off x="4038600" y="5791200"/>
          <a:ext cx="609600" cy="406400"/>
        </p:xfrm>
        <a:graphic>
          <a:graphicData uri="http://schemas.openxmlformats.org/presentationml/2006/ole">
            <mc:AlternateContent xmlns:mc="http://schemas.openxmlformats.org/markup-compatibility/2006">
              <mc:Choice xmlns:v="urn:schemas-microsoft-com:vml" Requires="v">
                <p:oleObj spid="_x0000_s5201" name="Equation" r:id="rId17" imgW="177480" imgH="190440" progId="Equation.3">
                  <p:embed/>
                </p:oleObj>
              </mc:Choice>
              <mc:Fallback>
                <p:oleObj name="Equation" r:id="rId17" imgW="177480" imgH="190440" progId="Equation.3">
                  <p:embed/>
                  <p:pic>
                    <p:nvPicPr>
                      <p:cNvPr id="0" name="Picture 9"/>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4038600" y="5791200"/>
                        <a:ext cx="609600" cy="4064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1" name="Double Brace 30"/>
          <p:cNvSpPr/>
          <p:nvPr/>
        </p:nvSpPr>
        <p:spPr>
          <a:xfrm rot="16200000">
            <a:off x="3771900" y="4076700"/>
            <a:ext cx="685800" cy="762000"/>
          </a:xfrm>
          <a:prstGeom prst="bracePair">
            <a:avLst/>
          </a:prstGeom>
          <a:ln>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cxnSp>
        <p:nvCxnSpPr>
          <p:cNvPr id="32" name="Straight Arrow Connector 31"/>
          <p:cNvCxnSpPr/>
          <p:nvPr/>
        </p:nvCxnSpPr>
        <p:spPr>
          <a:xfrm flipV="1">
            <a:off x="4191000" y="4800600"/>
            <a:ext cx="0" cy="914400"/>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0" name="Straight Arrow Connector 29"/>
          <p:cNvCxnSpPr/>
          <p:nvPr/>
        </p:nvCxnSpPr>
        <p:spPr>
          <a:xfrm flipV="1">
            <a:off x="3276600" y="3048000"/>
            <a:ext cx="762000" cy="1219200"/>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11895</TotalTime>
  <Words>1617</Words>
  <Application>Microsoft Office PowerPoint</Application>
  <PresentationFormat>On-screen Show (4:3)</PresentationFormat>
  <Paragraphs>296</Paragraphs>
  <Slides>46</Slides>
  <Notes>6</Notes>
  <HiddenSlides>0</HiddenSlides>
  <MMClips>0</MMClips>
  <ScaleCrop>false</ScaleCrop>
  <HeadingPairs>
    <vt:vector size="6" baseType="variant">
      <vt:variant>
        <vt:lpstr>Theme</vt:lpstr>
      </vt:variant>
      <vt:variant>
        <vt:i4>1</vt:i4>
      </vt:variant>
      <vt:variant>
        <vt:lpstr>Embedded OLE Servers</vt:lpstr>
      </vt:variant>
      <vt:variant>
        <vt:i4>2</vt:i4>
      </vt:variant>
      <vt:variant>
        <vt:lpstr>Slide Titles</vt:lpstr>
      </vt:variant>
      <vt:variant>
        <vt:i4>46</vt:i4>
      </vt:variant>
    </vt:vector>
  </HeadingPairs>
  <TitlesOfParts>
    <vt:vector size="49" baseType="lpstr">
      <vt:lpstr>Office Theme</vt:lpstr>
      <vt:lpstr>Equation</vt:lpstr>
      <vt:lpstr>Microsoft Equation 3.0</vt:lpstr>
      <vt:lpstr>Bayes made simple</vt:lpstr>
      <vt:lpstr>Significance is…</vt:lpstr>
      <vt:lpstr>A frequentist confidence interval</vt:lpstr>
      <vt:lpstr>A new approach to insight</vt:lpstr>
      <vt:lpstr>Why Bayes?  Light Limitation of Trees</vt:lpstr>
      <vt:lpstr>Where do uncertainties arise? </vt:lpstr>
      <vt:lpstr>PowerPoint Presentation</vt:lpstr>
      <vt:lpstr>PowerPoint Presentation</vt:lpstr>
      <vt:lpstr>PowerPoint Presentation</vt:lpstr>
      <vt:lpstr>Today</vt:lpstr>
      <vt:lpstr>Concept of Probability</vt:lpstr>
      <vt:lpstr>Concept of Probability</vt:lpstr>
      <vt:lpstr>Conditional Probabilities</vt:lpstr>
      <vt:lpstr>Conditional Probabilities</vt:lpstr>
      <vt:lpstr>Bayes Law: Get this now and forever</vt:lpstr>
      <vt:lpstr>We are interested in P(θ|y)</vt:lpstr>
      <vt:lpstr>The Holy Grail</vt:lpstr>
      <vt:lpstr>Bayes Law</vt:lpstr>
      <vt:lpstr>Components</vt:lpstr>
      <vt:lpstr>What is P(θ) (aka the prior)?</vt:lpstr>
      <vt:lpstr>Where do priors come from?</vt:lpstr>
      <vt:lpstr>The joint</vt:lpstr>
      <vt:lpstr>Exercise</vt:lpstr>
      <vt:lpstr>PowerPoint Presentation</vt:lpstr>
      <vt:lpstr>PowerPoint Presentation</vt:lpstr>
      <vt:lpstr>PowerPoint Presentation</vt:lpstr>
      <vt:lpstr>PowerPoint Presentation</vt:lpstr>
      <vt:lpstr>What is P(y)?</vt:lpstr>
      <vt:lpstr>So what is P(y)?</vt:lpstr>
      <vt:lpstr>So what is P(y)?</vt:lpstr>
      <vt:lpstr>So what is P(y)?</vt:lpstr>
      <vt:lpstr>Bayes law for discrete parameters</vt:lpstr>
      <vt:lpstr>An example from medical testing: False positives in medical testing</vt:lpstr>
      <vt:lpstr>An example from medical testing</vt:lpstr>
      <vt:lpstr>PowerPoint Presentation</vt:lpstr>
      <vt:lpstr>The Definite Integral</vt:lpstr>
      <vt:lpstr>Bayes law for continuous parameters</vt:lpstr>
      <vt:lpstr>Bayes Law</vt:lpstr>
      <vt:lpstr>PowerPoint Presentation</vt:lpstr>
      <vt:lpstr>How do we derive a posterior distribution?</vt:lpstr>
      <vt:lpstr>PowerPoint Presentation</vt:lpstr>
      <vt:lpstr>PowerPoint Presentation</vt:lpstr>
      <vt:lpstr>PowerPoint Presentation</vt:lpstr>
      <vt:lpstr>PowerPoint Presentation</vt:lpstr>
      <vt:lpstr>What we are seeking:  the posterior distribution P(θ|y)</vt:lpstr>
      <vt:lpstr>Summary: Bayes vs likelihood</vt:lpstr>
    </vt:vector>
  </TitlesOfParts>
  <Company>Columbia University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Bayes made simple</dc:title>
  <dc:creator>Maria Uriarte</dc:creator>
  <cp:lastModifiedBy>Maria Uriarte</cp:lastModifiedBy>
  <cp:revision>66</cp:revision>
  <dcterms:created xsi:type="dcterms:W3CDTF">2012-09-14T15:46:46Z</dcterms:created>
  <dcterms:modified xsi:type="dcterms:W3CDTF">2014-09-30T13:22:29Z</dcterms:modified>
</cp:coreProperties>
</file>